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304" r:id="rId3"/>
    <p:sldId id="305" r:id="rId4"/>
    <p:sldId id="307" r:id="rId5"/>
    <p:sldId id="306" r:id="rId6"/>
    <p:sldId id="308" r:id="rId7"/>
    <p:sldId id="310" r:id="rId8"/>
    <p:sldId id="311" r:id="rId9"/>
    <p:sldId id="309" r:id="rId10"/>
    <p:sldId id="312" r:id="rId11"/>
    <p:sldId id="313" r:id="rId12"/>
    <p:sldId id="31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8193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911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40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16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0691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844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851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170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324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420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992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94EA17EB-3E11-4D08-9D56-B92932E9F90F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8A5A462-B9B7-466B-8017-69F538E075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03522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bbon: Curved and Tilted Up 2">
            <a:extLst>
              <a:ext uri="{FF2B5EF4-FFF2-40B4-BE49-F238E27FC236}">
                <a16:creationId xmlns:a16="http://schemas.microsoft.com/office/drawing/2014/main" id="{5B5CE5EC-A214-4F17-998E-E2089042847F}"/>
              </a:ext>
            </a:extLst>
          </p:cNvPr>
          <p:cNvSpPr/>
          <p:nvPr/>
        </p:nvSpPr>
        <p:spPr>
          <a:xfrm>
            <a:off x="609600" y="576262"/>
            <a:ext cx="10972800" cy="5705475"/>
          </a:xfrm>
          <a:prstGeom prst="ellipseRibbon2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bg2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Lucida Calligraphy" panose="03010101010101010101" pitchFamily="66" charset="0"/>
              </a:rPr>
              <a:t>Michelangelo Buonarroti, </a:t>
            </a:r>
          </a:p>
          <a:p>
            <a:pPr algn="ctr"/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Lucida Calligraphy" panose="03010101010101010101" pitchFamily="66" charset="0"/>
              </a:rPr>
              <a:t>1475 – 1564</a:t>
            </a:r>
          </a:p>
          <a:p>
            <a:pPr algn="ctr"/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Lucida Calligraphy" panose="03010101010101010101" pitchFamily="66" charset="0"/>
              </a:rPr>
              <a:t>Madonna and Child</a:t>
            </a:r>
          </a:p>
        </p:txBody>
      </p:sp>
    </p:spTree>
    <p:extLst>
      <p:ext uri="{BB962C8B-B14F-4D97-AF65-F5344CB8AC3E}">
        <p14:creationId xmlns:p14="http://schemas.microsoft.com/office/powerpoint/2010/main" val="3607037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A4DC7-E567-4278-C7A9-00351FEE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171" y="1012371"/>
            <a:ext cx="4046548" cy="5845629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Virgin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verso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1503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387 x 195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Graphische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Sammlung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Albertina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Vienna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Infant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recto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1532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317 x 210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Royal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Windsor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5D9282-CD0E-FB46-B79A-81687DE3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8" y="201193"/>
            <a:ext cx="3315838" cy="6455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9D96B-2C90-A6AC-867C-E8A1D6CFB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718" y="201193"/>
            <a:ext cx="4335454" cy="645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83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CB8D3-4AB1-79E0-9AAC-6CE69B67B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314" y="1719943"/>
            <a:ext cx="3602859" cy="5027985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Holy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Infant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1533-34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drawing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stylus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317 x 191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London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Infant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1533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314 x 200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London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19FC7A-D51A-CE80-38ED-62A444358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174" y="110071"/>
            <a:ext cx="4299857" cy="66378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85804-32A7-C352-B0B8-3574B8376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9" y="110071"/>
            <a:ext cx="4093346" cy="66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62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28744-D310-EA85-4006-8B9B4DF69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bbon: Curved and Tilted Up 2">
            <a:extLst>
              <a:ext uri="{FF2B5EF4-FFF2-40B4-BE49-F238E27FC236}">
                <a16:creationId xmlns:a16="http://schemas.microsoft.com/office/drawing/2014/main" id="{38C6D5E9-BCAF-5AE3-3ACE-F5A88248D4BE}"/>
              </a:ext>
            </a:extLst>
          </p:cNvPr>
          <p:cNvSpPr/>
          <p:nvPr/>
        </p:nvSpPr>
        <p:spPr>
          <a:xfrm>
            <a:off x="609600" y="576262"/>
            <a:ext cx="10972800" cy="5705475"/>
          </a:xfrm>
          <a:prstGeom prst="ellipseRibbon2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bg2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sz="6600" dirty="0">
                <a:solidFill>
                  <a:schemeClr val="bg2">
                    <a:lumMod val="50000"/>
                  </a:schemeClr>
                </a:solidFill>
                <a:latin typeface="Lucida Calligraphy" panose="03010101010101010101" pitchFamily="66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1400584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A03CB-1A06-74D8-08DA-60C1669FA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69429" cy="6357688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Stairs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1490-92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Marble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56 x 40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Buonarroti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Florence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D2D174-0D68-56A6-7E1A-09C4C5BEF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029" y="135187"/>
            <a:ext cx="4593771" cy="658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0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B634A-ABF7-E432-6519-13BB613C3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428" y="1491343"/>
            <a:ext cx="3286029" cy="5212186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1501-05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Marble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128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O.L.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Vrouwekerk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Bruges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0EB393-2D4B-DF09-862F-E42986EDC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83" y="154470"/>
            <a:ext cx="3960345" cy="6549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9DF020-028B-36AE-DC44-F006204AE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57" y="112814"/>
            <a:ext cx="4651458" cy="659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0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96DB8-CDE8-FC2C-90BB-DF26D9EB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8121" y="365125"/>
            <a:ext cx="1975756" cy="6310313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Pitti Tondo (detail),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1503–1505, Marble, 82 cm, Museo Nazionale del Bargello, Florence, Italy – Photo Credit: Amalia Spiliakou, 2025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57E653-A6BF-886F-6712-1C8D6A6E1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3145" y="994172"/>
            <a:ext cx="6492875" cy="4869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95DEF5-5B16-BB2E-7818-7622E914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2267" y="994170"/>
            <a:ext cx="6492877" cy="486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748E8-C6A6-0D10-F2AE-02D97BBC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2229"/>
            <a:ext cx="3951514" cy="5174523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Infant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Baptist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Taddei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Tondo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1505-06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Marble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diameter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82,5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Royal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Academy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Arts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London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756B45-900B-AFCF-BE68-26056B7F9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411" y="181247"/>
            <a:ext cx="6472389" cy="649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38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06B9-CCD8-F93B-EC5E-CC77F7539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886" y="365125"/>
            <a:ext cx="2747682" cy="6371600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Medici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1521-31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Marble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226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Sagrestia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Nuova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Lorenzo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Florence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C6C2FE-E0DC-F051-84C9-48394DE6B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0569"/>
            <a:ext cx="2982686" cy="6646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E5C1FD-24BD-2258-46AF-3E968680F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568" y="90569"/>
            <a:ext cx="4785232" cy="66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5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26005-669D-5EF9-0C04-D9D52A95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0" y="1774371"/>
            <a:ext cx="3712029" cy="4718504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Holy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infant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Baptist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Doni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tondo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1506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panel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diameter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Galleria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degli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Uffizi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Florence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7B770C-8BEF-7C8D-B7CE-059AA8284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88264"/>
            <a:ext cx="6214953" cy="620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65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EC5B0-8B90-B830-ABDB-3EE61D77D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00"/>
            <a:ext cx="5399314" cy="5445578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Virgin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Angels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1497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panel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105 x 77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Gallery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London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E6EB41-DA15-830C-1496-85A9C08F6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587" y="117021"/>
            <a:ext cx="4999213" cy="662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79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5CE70-1798-8B58-5CBB-781BC3969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829"/>
            <a:ext cx="5649686" cy="4594422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Madonna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1522-25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brownish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541 x 396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Buonarroti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Florence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Madonna and Child by MICHELANGELO Buonarroti">
            <a:extLst>
              <a:ext uri="{FF2B5EF4-FFF2-40B4-BE49-F238E27FC236}">
                <a16:creationId xmlns:a16="http://schemas.microsoft.com/office/drawing/2014/main" id="{5827003B-99FC-0C8C-E5F9-228F6E544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72" y="151748"/>
            <a:ext cx="4778828" cy="655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96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330</Words>
  <Application>Microsoft Office PowerPoint</Application>
  <PresentationFormat>Widescreen</PresentationFormat>
  <Paragraphs>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Lucida Calligraphy</vt:lpstr>
      <vt:lpstr>Times New Roman</vt:lpstr>
      <vt:lpstr>Office Theme</vt:lpstr>
      <vt:lpstr>PowerPoint Presentation</vt:lpstr>
      <vt:lpstr>Madonna of the Stairs 1490-92 Marble, 56 x 40 cm Casa Buonarroti, Florence</vt:lpstr>
      <vt:lpstr>Madonna and Child 1501-05 Marble, height 128 cm (including base) O.L. Vrouwekerk, Bruges</vt:lpstr>
      <vt:lpstr>Pitti Tondo (detail), c. 1503–1505, Marble, 82 cm, Museo Nazionale del Bargello, Florence, Italy – Photo Credit: Amalia Spiliakou, 2025 </vt:lpstr>
      <vt:lpstr>Madonna and Child with the Infant Baptist (Taddei Tondo) 1505-06 Marble, diameter: 82,5 cm The Royal Academy of Arts, London</vt:lpstr>
      <vt:lpstr>Medici Madonna 1521-31 Marble, height 226 cm Sagrestia Nuova, San Lorenzo, Florence</vt:lpstr>
      <vt:lpstr>The Holy Family with the infant St. John the Baptist (the Doni tondo) c. 1506 Tempera on panel, diameter 120 cm Galleria degli Uffizi, Florence</vt:lpstr>
      <vt:lpstr>Virgin and Child with St John and Angels c. 1497 Egg tempera on panel, 105 x 77 cm National Gallery, London</vt:lpstr>
      <vt:lpstr>Madonna and Child 1522-25 Black and red chalk, pen and brown ink on brownish paper, 541 x 396 mm Casa Buonarroti, Florence</vt:lpstr>
      <vt:lpstr>Virgin and Child (verso) c. 1503 Pen and brown ink, 387 x 195 mm Graphische Sammlung Albertina, Vienna  Madonna and Child with the Infant St John (recto) c. 1532 Black chalk, 317 x 210 mm Royal Collection, Windsor</vt:lpstr>
      <vt:lpstr>The Holy Family with the Infant St John 1533-34 Black chalk over drawing in stylus, 317 x 191 mm British Museum, London  Madonna and Child with the Infant St John c. 1533 Black chalk, 314 x 200 mm British Museum, London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Amalia Spiliakou</dc:creator>
  <cp:lastModifiedBy>Amalia Spiliakou</cp:lastModifiedBy>
  <cp:revision>1</cp:revision>
  <dcterms:created xsi:type="dcterms:W3CDTF">2026-07-31T09:54:32Z</dcterms:created>
  <dcterms:modified xsi:type="dcterms:W3CDTF">2026-07-31T11:10:48Z</dcterms:modified>
</cp:coreProperties>
</file>