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71" r:id="rId2"/>
    <p:sldId id="258" r:id="rId3"/>
    <p:sldId id="259" r:id="rId4"/>
    <p:sldId id="272" r:id="rId5"/>
    <p:sldId id="274" r:id="rId6"/>
    <p:sldId id="279" r:id="rId7"/>
    <p:sldId id="281" r:id="rId8"/>
    <p:sldId id="277" r:id="rId9"/>
    <p:sldId id="278" r:id="rId10"/>
    <p:sldId id="273" r:id="rId11"/>
    <p:sldId id="275" r:id="rId12"/>
    <p:sldId id="276" r:id="rId13"/>
    <p:sldId id="280" r:id="rId14"/>
    <p:sldId id="283" r:id="rId15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C9820B5-C180-45ED-AC9E-7C4B1F4DFFF2}" v="3" dt="2026-05-05T05:21:06.31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59" d="100"/>
          <a:sy n="59" d="100"/>
        </p:scale>
        <p:origin x="236" y="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malia Spiliakou" userId="f4bd6b91a0b5818a" providerId="LiveId" clId="{A7A9D5DB-FA68-43A1-B042-EE3BD4885848}"/>
    <pc:docChg chg="addSld delSld modSld">
      <pc:chgData name="Amalia Spiliakou" userId="f4bd6b91a0b5818a" providerId="LiveId" clId="{A7A9D5DB-FA68-43A1-B042-EE3BD4885848}" dt="2026-05-05T05:21:38.521" v="144" actId="20577"/>
      <pc:docMkLst>
        <pc:docMk/>
      </pc:docMkLst>
      <pc:sldChg chg="add del setBg">
        <pc:chgData name="Amalia Spiliakou" userId="f4bd6b91a0b5818a" providerId="LiveId" clId="{A7A9D5DB-FA68-43A1-B042-EE3BD4885848}" dt="2026-05-05T05:20:24.029" v="1" actId="47"/>
        <pc:sldMkLst>
          <pc:docMk/>
          <pc:sldMk cId="2009853024" sldId="282"/>
        </pc:sldMkLst>
      </pc:sldChg>
      <pc:sldChg chg="new del">
        <pc:chgData name="Amalia Spiliakou" userId="f4bd6b91a0b5818a" providerId="LiveId" clId="{A7A9D5DB-FA68-43A1-B042-EE3BD4885848}" dt="2026-05-05T05:20:56.420" v="4" actId="47"/>
        <pc:sldMkLst>
          <pc:docMk/>
          <pc:sldMk cId="2239765884" sldId="282"/>
        </pc:sldMkLst>
      </pc:sldChg>
      <pc:sldChg chg="modSp add mod setBg">
        <pc:chgData name="Amalia Spiliakou" userId="f4bd6b91a0b5818a" providerId="LiveId" clId="{A7A9D5DB-FA68-43A1-B042-EE3BD4885848}" dt="2026-05-05T05:21:38.521" v="144" actId="20577"/>
        <pc:sldMkLst>
          <pc:docMk/>
          <pc:sldMk cId="4260784053" sldId="283"/>
        </pc:sldMkLst>
        <pc:spChg chg="mod">
          <ac:chgData name="Amalia Spiliakou" userId="f4bd6b91a0b5818a" providerId="LiveId" clId="{A7A9D5DB-FA68-43A1-B042-EE3BD4885848}" dt="2026-05-05T05:21:38.521" v="144" actId="20577"/>
          <ac:spMkLst>
            <pc:docMk/>
            <pc:sldMk cId="4260784053" sldId="283"/>
            <ac:spMk id="4" creationId="{371B0143-417C-7C66-15EB-AE5741799721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FDFE80-F3C2-44EB-B26A-A822B81DE6CD}" type="datetimeFigureOut">
              <a:rPr lang="el-GR" smtClean="0"/>
              <a:t>5/5/2026</a:t>
            </a:fld>
            <a:endParaRPr lang="el-G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C3ADF0-4E5A-499A-9906-C3EB747F80F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5052128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C3ADF0-4E5A-499A-9906-C3EB747F80F3}" type="slidenum">
              <a:rPr lang="el-GR" smtClean="0"/>
              <a:t>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795548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0224D7-88F4-ECC2-CFEA-5629A9DEF8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0B769DC-295B-A10A-43B9-74B86B7681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l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923705-CD34-63A1-A3AD-CBD18AEF80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264AB-5603-4EFE-B50B-0DCA5290B2E6}" type="datetimeFigureOut">
              <a:rPr lang="el-GR" smtClean="0"/>
              <a:t>5/5/2026</a:t>
            </a:fld>
            <a:endParaRPr lang="el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F2772C-6E9A-6675-5252-528D9109A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CA4D9A-C4D5-F561-FFA5-4079452B1E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63CDA-B4CE-4922-B3DF-BE51432E79B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882254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8B3846-2627-60FE-575D-E5AC265C1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50D8F78-C4BC-E283-B16D-0940D9304F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ECA1AF-82E0-AD4A-B5EA-BC448EA584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264AB-5603-4EFE-B50B-0DCA5290B2E6}" type="datetimeFigureOut">
              <a:rPr lang="el-GR" smtClean="0"/>
              <a:t>5/5/2026</a:t>
            </a:fld>
            <a:endParaRPr lang="el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24DD98-3DC4-7DBA-A84B-B40778140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914AB3-243B-1774-2E8A-8C131F9C16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63CDA-B4CE-4922-B3DF-BE51432E79B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390075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2F0ED76-2EEC-C79F-F483-9FFFECA990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B825419-AEBF-17A1-DFCF-1EBDCFDEA1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B01133-6BEE-B025-B536-515770BF9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264AB-5603-4EFE-B50B-0DCA5290B2E6}" type="datetimeFigureOut">
              <a:rPr lang="el-GR" smtClean="0"/>
              <a:t>5/5/2026</a:t>
            </a:fld>
            <a:endParaRPr lang="el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3AD61D-42DA-219A-A3C0-C868904C20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06E385-772C-FA32-34EC-E710B6124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63CDA-B4CE-4922-B3DF-BE51432E79B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403492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669101-D4F7-5796-BC8A-6D9E96A6C4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499794-4010-3C11-F117-B3E934E44B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A90EB9-0A42-8E0D-9E88-D9839CC985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264AB-5603-4EFE-B50B-0DCA5290B2E6}" type="datetimeFigureOut">
              <a:rPr lang="el-GR" smtClean="0"/>
              <a:t>5/5/2026</a:t>
            </a:fld>
            <a:endParaRPr lang="el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C8B7F8-FE1D-6AC3-6402-C76E47209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BAED8D-922D-7699-4C32-6D571A698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63CDA-B4CE-4922-B3DF-BE51432E79B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00911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D59A79-8C05-D2D1-12B8-F47B97F4B9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D5AF40-A7D3-B2D4-7CD2-A89AD6D8F8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90E710-FDFA-6ACB-8FF7-0CA71E54C9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264AB-5603-4EFE-B50B-0DCA5290B2E6}" type="datetimeFigureOut">
              <a:rPr lang="el-GR" smtClean="0"/>
              <a:t>5/5/2026</a:t>
            </a:fld>
            <a:endParaRPr lang="el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1903F9-A4E1-19D0-49A5-882EB88FC1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51738F-0CB1-164E-41D3-303F5EB8BD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63CDA-B4CE-4922-B3DF-BE51432E79B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94191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BDD77F-F133-1F0C-675E-891697F364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D37BF9-DD2A-F51F-2157-DC70412854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095B7E-2672-578E-A341-C4E21D6396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32F7BB-25D7-EDB9-AC14-3043CC36EF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264AB-5603-4EFE-B50B-0DCA5290B2E6}" type="datetimeFigureOut">
              <a:rPr lang="el-GR" smtClean="0"/>
              <a:t>5/5/2026</a:t>
            </a:fld>
            <a:endParaRPr lang="el-G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1F0EA9-D944-44BA-9D69-CE5A0BEA20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8F71C6-924A-000A-1694-4B7263AD0A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63CDA-B4CE-4922-B3DF-BE51432E79B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471105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414687-BD1D-2BFD-715A-30E79799CF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42F5D1-879D-36D9-F4A5-70E2D8238F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7455DE-00CD-1CAD-6CC7-56E1866E58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4AB7888-E08B-D22F-1AB0-18002AE248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5000773-4288-E806-7B3B-8B9C04A27A8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C9AE173-4D1B-77B8-5562-A9A77F4432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264AB-5603-4EFE-B50B-0DCA5290B2E6}" type="datetimeFigureOut">
              <a:rPr lang="el-GR" smtClean="0"/>
              <a:t>5/5/2026</a:t>
            </a:fld>
            <a:endParaRPr lang="el-G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85FE165-DB75-C68D-7D72-02EA1F8E7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AA92D33-B9EC-CAB6-7141-7F1ED7870F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63CDA-B4CE-4922-B3DF-BE51432E79B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599979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3F9CF7-6357-C0E3-7731-38B3A7D8D8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0267378-B500-298E-B1A9-31D0DCB320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264AB-5603-4EFE-B50B-0DCA5290B2E6}" type="datetimeFigureOut">
              <a:rPr lang="el-GR" smtClean="0"/>
              <a:t>5/5/2026</a:t>
            </a:fld>
            <a:endParaRPr lang="el-G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8004315-BCEE-5CE1-D1E5-7DDA37C320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9B0348-93BA-DD7E-893F-A77330E0B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63CDA-B4CE-4922-B3DF-BE51432E79B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361785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01BDF23-22FA-FFB1-8776-C636EE4B1B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264AB-5603-4EFE-B50B-0DCA5290B2E6}" type="datetimeFigureOut">
              <a:rPr lang="el-GR" smtClean="0"/>
              <a:t>5/5/2026</a:t>
            </a:fld>
            <a:endParaRPr lang="el-G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0FD3E01-E705-9FAA-6409-A7FA29CCCD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16895D-6DD5-C98F-8B55-D3925396C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63CDA-B4CE-4922-B3DF-BE51432E79B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91824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E3C776-0002-A68D-4772-BE668B99E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BED448-9923-4CAD-F9DE-2C59C2579F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F8EBDF-0105-6AAF-B55C-9E47D0D813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C63A93-2282-984D-FEA4-9D95AE22C4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264AB-5603-4EFE-B50B-0DCA5290B2E6}" type="datetimeFigureOut">
              <a:rPr lang="el-GR" smtClean="0"/>
              <a:t>5/5/2026</a:t>
            </a:fld>
            <a:endParaRPr lang="el-G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89D93C-B7EB-B94E-D302-96703C574F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20E2F6-B3E8-E0ED-DB10-1C01F691A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63CDA-B4CE-4922-B3DF-BE51432E79B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758212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F3C23B-4A82-A438-65F5-C485C81FE5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6615BF6-9C4B-94DF-07A5-48796C62BFB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54F7C0-D2D7-51F4-FA55-109CD861C6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A51C33-44D6-E562-7DAF-A6F756B7AE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264AB-5603-4EFE-B50B-0DCA5290B2E6}" type="datetimeFigureOut">
              <a:rPr lang="el-GR" smtClean="0"/>
              <a:t>5/5/2026</a:t>
            </a:fld>
            <a:endParaRPr lang="el-G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32AA70-26AC-9BE8-57F9-6CC4988808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25D228-8075-70B7-9C5E-3868246279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63CDA-B4CE-4922-B3DF-BE51432E79B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61547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9688D84-8701-B250-A68A-ABBC7A2403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5E2095-DCEC-A2BC-3EEF-01250D218F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E0CF09-79E2-AD00-AA55-4E3B04F14A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6C264AB-5603-4EFE-B50B-0DCA5290B2E6}" type="datetimeFigureOut">
              <a:rPr lang="el-GR" smtClean="0"/>
              <a:t>5/5/2026</a:t>
            </a:fld>
            <a:endParaRPr lang="el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244819-DD89-0668-E12D-41D20F416F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B381A6-4877-C79E-BE7D-164F716195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3F63CDA-B4CE-4922-B3DF-BE51432E79B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12670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tarquiniaturismo.com/tomb-of-the-lionesses/?lang=en" TargetMode="Externa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photo?fbid=125778590041218&amp;set=pcb.125779963374414" TargetMode="Externa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photo/?fbid=125778566707887&amp;set=pcb.125779963374414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hyperlink" Target="https://tarquiniaturismo.com/tomb-of-the-lionesses/?lang=en" TargetMode="Externa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hyperlink" Target="https://www.facebook.com/photo/?fbid=125778566707887&amp;set=pcb.125779963374414" TargetMode="Externa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hyperlink" Target="https://www.facebook.com/photo/?fbid=125778566707887&amp;set=pcb.125779963374414" TargetMode="Externa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Delay 3">
            <a:extLst>
              <a:ext uri="{FF2B5EF4-FFF2-40B4-BE49-F238E27FC236}">
                <a16:creationId xmlns:a16="http://schemas.microsoft.com/office/drawing/2014/main" id="{25A0BB21-37BC-29CC-7B8E-25AECC282EDA}"/>
              </a:ext>
            </a:extLst>
          </p:cNvPr>
          <p:cNvSpPr/>
          <p:nvPr/>
        </p:nvSpPr>
        <p:spPr>
          <a:xfrm>
            <a:off x="522514" y="538842"/>
            <a:ext cx="11146971" cy="5780315"/>
          </a:xfrm>
          <a:custGeom>
            <a:avLst/>
            <a:gdLst>
              <a:gd name="csX0" fmla="*/ 0 w 11146971"/>
              <a:gd name="csY0" fmla="*/ 0 h 5780315"/>
              <a:gd name="csX1" fmla="*/ 5573486 w 11146971"/>
              <a:gd name="csY1" fmla="*/ 0 h 5780315"/>
              <a:gd name="csX2" fmla="*/ 11146972 w 11146971"/>
              <a:gd name="csY2" fmla="*/ 2890158 h 5780315"/>
              <a:gd name="csX3" fmla="*/ 5573486 w 11146971"/>
              <a:gd name="csY3" fmla="*/ 5780316 h 5780315"/>
              <a:gd name="csX4" fmla="*/ 0 w 11146971"/>
              <a:gd name="csY4" fmla="*/ 5780315 h 5780315"/>
              <a:gd name="csX5" fmla="*/ 0 w 11146971"/>
              <a:gd name="csY5" fmla="*/ 0 h 578031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</a:cxnLst>
            <a:rect l="l" t="t" r="r" b="b"/>
            <a:pathLst>
              <a:path w="11146971" h="5780315" fill="none" extrusionOk="0">
                <a:moveTo>
                  <a:pt x="0" y="0"/>
                </a:moveTo>
                <a:cubicBezTo>
                  <a:pt x="1163850" y="-33385"/>
                  <a:pt x="4323348" y="120505"/>
                  <a:pt x="5573486" y="0"/>
                </a:cubicBezTo>
                <a:cubicBezTo>
                  <a:pt x="8638773" y="-22003"/>
                  <a:pt x="11263409" y="1315094"/>
                  <a:pt x="11146972" y="2890158"/>
                </a:cubicBezTo>
                <a:cubicBezTo>
                  <a:pt x="11123568" y="4202344"/>
                  <a:pt x="8301780" y="5594324"/>
                  <a:pt x="5573486" y="5780316"/>
                </a:cubicBezTo>
                <a:cubicBezTo>
                  <a:pt x="3933879" y="5694582"/>
                  <a:pt x="711804" y="5949437"/>
                  <a:pt x="0" y="5780315"/>
                </a:cubicBezTo>
                <a:cubicBezTo>
                  <a:pt x="90821" y="4816825"/>
                  <a:pt x="136812" y="1117212"/>
                  <a:pt x="0" y="0"/>
                </a:cubicBezTo>
                <a:close/>
              </a:path>
              <a:path w="11146971" h="5780315" stroke="0" extrusionOk="0">
                <a:moveTo>
                  <a:pt x="0" y="0"/>
                </a:moveTo>
                <a:cubicBezTo>
                  <a:pt x="2068395" y="-107052"/>
                  <a:pt x="3648385" y="131244"/>
                  <a:pt x="5573486" y="0"/>
                </a:cubicBezTo>
                <a:cubicBezTo>
                  <a:pt x="8394474" y="185136"/>
                  <a:pt x="11222107" y="1346781"/>
                  <a:pt x="11146972" y="2890158"/>
                </a:cubicBezTo>
                <a:cubicBezTo>
                  <a:pt x="11080776" y="4556601"/>
                  <a:pt x="8280211" y="5813335"/>
                  <a:pt x="5573486" y="5780316"/>
                </a:cubicBezTo>
                <a:cubicBezTo>
                  <a:pt x="3076354" y="5722221"/>
                  <a:pt x="936612" y="5737281"/>
                  <a:pt x="0" y="5780315"/>
                </a:cubicBezTo>
                <a:cubicBezTo>
                  <a:pt x="-127757" y="3459305"/>
                  <a:pt x="83430" y="1051174"/>
                  <a:pt x="0" y="0"/>
                </a:cubicBezTo>
                <a:close/>
              </a:path>
            </a:pathLst>
          </a:custGeom>
          <a:blipFill>
            <a:blip r:embed="rId2"/>
            <a:tile tx="0" ty="0" sx="100000" sy="100000" flip="none" algn="tl"/>
          </a:blipFill>
          <a:ln w="38100">
            <a:solidFill>
              <a:schemeClr val="accent2">
                <a:lumMod val="50000"/>
              </a:schemeClr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1986792730">
                  <a:prstGeom prst="flowChartDelay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800" b="1" dirty="0">
              <a:ln w="22225">
                <a:solidFill>
                  <a:schemeClr val="accent2">
                    <a:lumMod val="50000"/>
                  </a:schemeClr>
                </a:solidFill>
                <a:prstDash val="sysDash"/>
              </a:ln>
              <a:solidFill>
                <a:schemeClr val="accent2">
                  <a:lumMod val="20000"/>
                  <a:lumOff val="80000"/>
                </a:schemeClr>
              </a:solidFill>
              <a:latin typeface="Papyrus" panose="03070502060502030205" pitchFamily="66" charset="0"/>
            </a:endParaRPr>
          </a:p>
          <a:p>
            <a:pPr algn="ctr"/>
            <a:endParaRPr lang="en-US" sz="800" b="1" dirty="0">
              <a:ln w="22225">
                <a:solidFill>
                  <a:schemeClr val="accent2">
                    <a:lumMod val="50000"/>
                  </a:schemeClr>
                </a:solidFill>
                <a:prstDash val="sysDash"/>
              </a:ln>
              <a:solidFill>
                <a:schemeClr val="accent2">
                  <a:lumMod val="20000"/>
                  <a:lumOff val="80000"/>
                </a:schemeClr>
              </a:solidFill>
              <a:latin typeface="Papyrus" panose="03070502060502030205" pitchFamily="66" charset="0"/>
            </a:endParaRPr>
          </a:p>
          <a:p>
            <a:pPr algn="ctr"/>
            <a:endParaRPr lang="en-US" sz="800" b="1" dirty="0">
              <a:ln w="22225">
                <a:solidFill>
                  <a:schemeClr val="accent2">
                    <a:lumMod val="50000"/>
                  </a:schemeClr>
                </a:solidFill>
                <a:prstDash val="sysDash"/>
              </a:ln>
              <a:solidFill>
                <a:schemeClr val="accent2">
                  <a:lumMod val="20000"/>
                  <a:lumOff val="80000"/>
                </a:schemeClr>
              </a:solidFill>
              <a:latin typeface="Papyrus" panose="03070502060502030205" pitchFamily="66" charset="0"/>
            </a:endParaRPr>
          </a:p>
          <a:p>
            <a:pPr algn="ctr"/>
            <a:endParaRPr lang="en-US" sz="800" b="1" dirty="0">
              <a:ln w="22225">
                <a:solidFill>
                  <a:schemeClr val="accent2">
                    <a:lumMod val="50000"/>
                  </a:schemeClr>
                </a:solidFill>
                <a:prstDash val="sysDash"/>
              </a:ln>
              <a:solidFill>
                <a:schemeClr val="accent2">
                  <a:lumMod val="20000"/>
                  <a:lumOff val="80000"/>
                </a:schemeClr>
              </a:solidFill>
              <a:latin typeface="Papyrus" panose="03070502060502030205" pitchFamily="66" charset="0"/>
            </a:endParaRPr>
          </a:p>
          <a:p>
            <a:pPr algn="ctr"/>
            <a:endParaRPr lang="en-US" sz="800" b="1" dirty="0">
              <a:ln w="22225">
                <a:solidFill>
                  <a:schemeClr val="accent2">
                    <a:lumMod val="50000"/>
                  </a:schemeClr>
                </a:solidFill>
                <a:prstDash val="sysDash"/>
              </a:ln>
              <a:solidFill>
                <a:schemeClr val="accent2">
                  <a:lumMod val="20000"/>
                  <a:lumOff val="80000"/>
                </a:schemeClr>
              </a:solidFill>
              <a:latin typeface="Papyrus" panose="03070502060502030205" pitchFamily="66" charset="0"/>
            </a:endParaRPr>
          </a:p>
          <a:p>
            <a:pPr algn="ctr"/>
            <a:endParaRPr lang="en-US" sz="800" b="1" dirty="0">
              <a:ln w="22225">
                <a:solidFill>
                  <a:schemeClr val="accent2">
                    <a:lumMod val="50000"/>
                  </a:schemeClr>
                </a:solidFill>
                <a:prstDash val="sysDash"/>
              </a:ln>
              <a:solidFill>
                <a:schemeClr val="accent2">
                  <a:lumMod val="20000"/>
                  <a:lumOff val="80000"/>
                </a:schemeClr>
              </a:solidFill>
              <a:latin typeface="Papyrus" panose="03070502060502030205" pitchFamily="66" charset="0"/>
            </a:endParaRPr>
          </a:p>
          <a:p>
            <a:pPr algn="ctr"/>
            <a:r>
              <a:rPr lang="en-US" sz="8800" b="1" dirty="0">
                <a:ln w="22225">
                  <a:solidFill>
                    <a:schemeClr val="accent2">
                      <a:lumMod val="50000"/>
                    </a:schemeClr>
                  </a:solidFill>
                  <a:prstDash val="sysDash"/>
                </a:ln>
                <a:solidFill>
                  <a:schemeClr val="accent2">
                    <a:lumMod val="20000"/>
                    <a:lumOff val="80000"/>
                  </a:schemeClr>
                </a:solidFill>
                <a:latin typeface="Papyrus" panose="03070502060502030205" pitchFamily="66" charset="0"/>
              </a:rPr>
              <a:t>Etruscan Art</a:t>
            </a:r>
          </a:p>
          <a:p>
            <a:pPr algn="ctr"/>
            <a:r>
              <a:rPr lang="en-US" sz="4000" b="1" dirty="0">
                <a:ln w="22225">
                  <a:solidFill>
                    <a:schemeClr val="accent2">
                      <a:lumMod val="50000"/>
                    </a:schemeClr>
                  </a:solidFill>
                  <a:prstDash val="sysDash"/>
                </a:ln>
                <a:solidFill>
                  <a:schemeClr val="accent2">
                    <a:lumMod val="20000"/>
                    <a:lumOff val="80000"/>
                  </a:schemeClr>
                </a:solidFill>
              </a:rPr>
              <a:t>Etruscan Funerary Art and Practices</a:t>
            </a:r>
          </a:p>
          <a:p>
            <a:pPr algn="ctr"/>
            <a:r>
              <a:rPr lang="it-IT" sz="4000" b="1" dirty="0">
                <a:ln w="22225">
                  <a:solidFill>
                    <a:schemeClr val="accent2">
                      <a:lumMod val="50000"/>
                    </a:schemeClr>
                  </a:solidFill>
                  <a:prstDash val="sysDash"/>
                </a:ln>
                <a:solidFill>
                  <a:schemeClr val="accent2">
                    <a:lumMod val="20000"/>
                    <a:lumOff val="80000"/>
                  </a:schemeClr>
                </a:solidFill>
              </a:rPr>
              <a:t>Tomb of the Lionesses </a:t>
            </a:r>
          </a:p>
          <a:p>
            <a:pPr algn="ctr"/>
            <a:r>
              <a:rPr lang="it-IT" sz="4000" b="1" dirty="0">
                <a:ln w="22225">
                  <a:solidFill>
                    <a:schemeClr val="accent2">
                      <a:lumMod val="50000"/>
                    </a:schemeClr>
                  </a:solidFill>
                  <a:prstDash val="sysDash"/>
                </a:ln>
                <a:solidFill>
                  <a:schemeClr val="accent2">
                    <a:lumMod val="20000"/>
                    <a:lumOff val="80000"/>
                  </a:schemeClr>
                </a:solidFill>
              </a:rPr>
              <a:t>circa 530-520 BC</a:t>
            </a:r>
          </a:p>
          <a:p>
            <a:pPr algn="ctr"/>
            <a:r>
              <a:rPr lang="it-IT" sz="4000" b="1" dirty="0">
                <a:ln w="22225">
                  <a:solidFill>
                    <a:schemeClr val="accent2">
                      <a:lumMod val="50000"/>
                    </a:schemeClr>
                  </a:solidFill>
                  <a:prstDash val="sysDash"/>
                </a:ln>
                <a:solidFill>
                  <a:schemeClr val="accent2">
                    <a:lumMod val="20000"/>
                    <a:lumOff val="80000"/>
                  </a:schemeClr>
                </a:solidFill>
              </a:rPr>
              <a:t>Necropoli dei Monterozzi</a:t>
            </a:r>
          </a:p>
          <a:p>
            <a:pPr algn="ctr"/>
            <a:r>
              <a:rPr lang="it-IT" sz="4000" b="1" dirty="0">
                <a:ln w="22225">
                  <a:solidFill>
                    <a:schemeClr val="accent2">
                      <a:lumMod val="50000"/>
                    </a:schemeClr>
                  </a:solidFill>
                  <a:prstDash val="sysDash"/>
                </a:ln>
                <a:solidFill>
                  <a:schemeClr val="accent2">
                    <a:lumMod val="20000"/>
                    <a:lumOff val="80000"/>
                  </a:schemeClr>
                </a:solidFill>
              </a:rPr>
              <a:t>Tarquinia, Italy </a:t>
            </a:r>
          </a:p>
          <a:p>
            <a:pPr algn="ctr"/>
            <a:endParaRPr lang="en-US" sz="4000" b="1" dirty="0">
              <a:ln w="22225">
                <a:solidFill>
                  <a:schemeClr val="accent2">
                    <a:lumMod val="50000"/>
                  </a:schemeClr>
                </a:solidFill>
                <a:prstDash val="sysDash"/>
              </a:ln>
              <a:solidFill>
                <a:schemeClr val="accent2">
                  <a:lumMod val="20000"/>
                  <a:lumOff val="80000"/>
                </a:schemeClr>
              </a:solidFill>
            </a:endParaRPr>
          </a:p>
          <a:p>
            <a:pPr algn="ctr"/>
            <a:endParaRPr lang="en-US" sz="4000" b="1" dirty="0">
              <a:ln w="22225">
                <a:solidFill>
                  <a:schemeClr val="accent2">
                    <a:lumMod val="50000"/>
                  </a:schemeClr>
                </a:solidFill>
                <a:prstDash val="sysDash"/>
              </a:ln>
              <a:solidFill>
                <a:schemeClr val="accent2">
                  <a:lumMod val="20000"/>
                  <a:lumOff val="80000"/>
                </a:schemeClr>
              </a:solidFill>
            </a:endParaRPr>
          </a:p>
          <a:p>
            <a:pPr algn="ctr"/>
            <a:endParaRPr lang="el-GR" sz="4000" b="1" dirty="0">
              <a:ln w="22225">
                <a:solidFill>
                  <a:schemeClr val="accent2">
                    <a:lumMod val="50000"/>
                  </a:schemeClr>
                </a:solidFill>
                <a:prstDash val="sysDash"/>
              </a:ln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57547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899ECD5-1852-0E7D-61EB-8F225459A5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52" b="6162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CCA16514-0CEA-558B-A33B-CAA7E5E6D9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268686"/>
            <a:ext cx="10515600" cy="1589314"/>
          </a:xfrm>
        </p:spPr>
        <p:txBody>
          <a:bodyPr>
            <a:normAutofit/>
          </a:bodyPr>
          <a:lstStyle/>
          <a:p>
            <a:pPr algn="ctr"/>
            <a:r>
              <a:rPr lang="en-US" sz="2400" b="1" dirty="0">
                <a:solidFill>
                  <a:schemeClr val="bg1">
                    <a:lumMod val="95000"/>
                  </a:schemeClr>
                </a:solidFill>
                <a:latin typeface="Papyrus" panose="03070502060502030205" pitchFamily="66" charset="0"/>
                <a:cs typeface="Times New Roman" panose="02020603050405020304" pitchFamily="18" charset="0"/>
              </a:rPr>
              <a:t>Left Wall</a:t>
            </a:r>
            <a:br>
              <a:rPr lang="en-US" sz="2400" dirty="0">
                <a:solidFill>
                  <a:schemeClr val="bg1">
                    <a:lumMod val="95000"/>
                  </a:schemeClr>
                </a:solidFill>
                <a:latin typeface="Papyrus" panose="03070502060502030205" pitchFamily="66" charset="0"/>
                <a:cs typeface="Times New Roman" panose="02020603050405020304" pitchFamily="18" charset="0"/>
              </a:rPr>
            </a:br>
            <a:r>
              <a:rPr lang="en-US" sz="1400" dirty="0">
                <a:solidFill>
                  <a:schemeClr val="bg1">
                    <a:lumMod val="95000"/>
                  </a:schemeClr>
                </a:solidFill>
                <a:latin typeface="Papyrus" panose="03070502060502030205" pitchFamily="66" charset="0"/>
                <a:cs typeface="Times New Roman" panose="02020603050405020304" pitchFamily="18" charset="0"/>
              </a:rPr>
              <a:t>Photo Credit: Amalia Spiliakou, April 2025 </a:t>
            </a:r>
            <a:endParaRPr lang="el-GR" sz="1400" dirty="0"/>
          </a:p>
        </p:txBody>
      </p:sp>
    </p:spTree>
    <p:extLst>
      <p:ext uri="{BB962C8B-B14F-4D97-AF65-F5344CB8AC3E}">
        <p14:creationId xmlns:p14="http://schemas.microsoft.com/office/powerpoint/2010/main" val="27459348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E5B3EB1-65DA-8D24-21D2-2D1F951117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81" b="433"/>
          <a:stretch>
            <a:fillRect/>
          </a:stretch>
        </p:blipFill>
        <p:spPr>
          <a:xfrm>
            <a:off x="-10886" y="1282"/>
            <a:ext cx="12191980" cy="6856718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A58D983C-BC43-4D16-0712-C67BFD2CDC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399314"/>
            <a:ext cx="10515600" cy="1458686"/>
          </a:xfrm>
        </p:spPr>
        <p:txBody>
          <a:bodyPr>
            <a:norm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95000"/>
                  </a:schemeClr>
                </a:solidFill>
                <a:latin typeface="Papyrus" panose="03070502060502030205" pitchFamily="66" charset="0"/>
                <a:cs typeface="Times New Roman" panose="02020603050405020304" pitchFamily="18" charset="0"/>
              </a:rPr>
              <a:t>Photo Credit: Amalia Spiliakou, April 2025 </a:t>
            </a:r>
            <a:endParaRPr lang="el-GR" sz="1400" dirty="0"/>
          </a:p>
        </p:txBody>
      </p:sp>
    </p:spTree>
    <p:extLst>
      <p:ext uri="{BB962C8B-B14F-4D97-AF65-F5344CB8AC3E}">
        <p14:creationId xmlns:p14="http://schemas.microsoft.com/office/powerpoint/2010/main" val="37301942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omb of the Lionesses - Tarquinia Turismo">
            <a:extLst>
              <a:ext uri="{FF2B5EF4-FFF2-40B4-BE49-F238E27FC236}">
                <a16:creationId xmlns:a16="http://schemas.microsoft.com/office/drawing/2014/main" id="{587102F3-5AEF-C131-7717-9104CC9A6A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67" b="10379"/>
          <a:stretch>
            <a:fillRect/>
          </a:stretch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84838C4-F59D-1793-AE7A-3E7D2FCC46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366657"/>
            <a:ext cx="10515600" cy="1491343"/>
          </a:xfrm>
        </p:spPr>
        <p:txBody>
          <a:bodyPr>
            <a:normAutofit/>
          </a:bodyPr>
          <a:lstStyle/>
          <a:p>
            <a:pPr algn="ctr"/>
            <a:r>
              <a:rPr lang="en-US" sz="2400" b="1" dirty="0">
                <a:solidFill>
                  <a:schemeClr val="bg1">
                    <a:lumMod val="95000"/>
                  </a:schemeClr>
                </a:solidFill>
                <a:latin typeface="Papyrus" panose="03070502060502030205" pitchFamily="66" charset="0"/>
              </a:rPr>
              <a:t>Right Wall</a:t>
            </a:r>
            <a:br>
              <a:rPr lang="en-US" sz="2400" b="1" dirty="0">
                <a:solidFill>
                  <a:schemeClr val="bg1">
                    <a:lumMod val="95000"/>
                  </a:schemeClr>
                </a:solidFill>
                <a:latin typeface="Papyrus" panose="03070502060502030205" pitchFamily="66" charset="0"/>
              </a:rPr>
            </a:br>
            <a:r>
              <a:rPr lang="en-US" sz="2400" b="1" dirty="0">
                <a:solidFill>
                  <a:schemeClr val="bg1">
                    <a:lumMod val="95000"/>
                  </a:schemeClr>
                </a:solidFill>
                <a:latin typeface="Papyrus" panose="03070502060502030205" pitchFamily="66" charset="0"/>
              </a:rPr>
              <a:t>  </a:t>
            </a:r>
            <a:r>
              <a:rPr lang="en-US" sz="1400" dirty="0">
                <a:hlinkClick r:id="rId3"/>
              </a:rPr>
              <a:t>https://tarquiniaturismo.com/tomb-of-the-lionesses/?lang=en</a:t>
            </a:r>
            <a:r>
              <a:rPr lang="en-US" sz="1400" dirty="0"/>
              <a:t> </a:t>
            </a:r>
            <a:endParaRPr lang="el-GR" sz="1400" dirty="0"/>
          </a:p>
        </p:txBody>
      </p:sp>
    </p:spTree>
    <p:extLst>
      <p:ext uri="{BB962C8B-B14F-4D97-AF65-F5344CB8AC3E}">
        <p14:creationId xmlns:p14="http://schemas.microsoft.com/office/powerpoint/2010/main" val="19945461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No photo description available.">
            <a:extLst>
              <a:ext uri="{FF2B5EF4-FFF2-40B4-BE49-F238E27FC236}">
                <a16:creationId xmlns:a16="http://schemas.microsoft.com/office/drawing/2014/main" id="{F3C1406A-545F-1D1A-DFF9-7F504321C5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91" b="604"/>
          <a:stretch>
            <a:fillRect/>
          </a:stretch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A0B58A5-3EC0-AAC1-E9C9-EE8A6A20AA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343400"/>
            <a:ext cx="10515600" cy="2514600"/>
          </a:xfrm>
        </p:spPr>
        <p:txBody>
          <a:bodyPr>
            <a:normAutofit/>
          </a:bodyPr>
          <a:lstStyle/>
          <a:p>
            <a:pPr algn="ctr"/>
            <a:r>
              <a:rPr lang="en-US" sz="2400" b="1" dirty="0">
                <a:latin typeface="Papyrus" panose="03070502060502030205" pitchFamily="66" charset="0"/>
              </a:rPr>
              <a:t>Right Wall</a:t>
            </a:r>
            <a:br>
              <a:rPr lang="en-US" sz="1400" b="1" dirty="0">
                <a:latin typeface="Papyrus" panose="03070502060502030205" pitchFamily="66" charset="0"/>
              </a:rPr>
            </a:br>
            <a:r>
              <a:rPr lang="en-US" sz="1400" b="1" dirty="0">
                <a:latin typeface="Papyrus" panose="03070502060502030205" pitchFamily="66" charset="0"/>
                <a:hlinkClick r:id="rId3"/>
              </a:rPr>
              <a:t>https://www.facebook.com/photo?fbid=125778590041218&amp;set=pcb.125779963374414</a:t>
            </a:r>
            <a:r>
              <a:rPr lang="en-US" sz="1400" b="1" dirty="0">
                <a:latin typeface="Papyrus" panose="03070502060502030205" pitchFamily="66" charset="0"/>
              </a:rPr>
              <a:t> </a:t>
            </a:r>
            <a:endParaRPr lang="el-GR" sz="2400" b="1" dirty="0"/>
          </a:p>
        </p:txBody>
      </p:sp>
    </p:spTree>
    <p:extLst>
      <p:ext uri="{BB962C8B-B14F-4D97-AF65-F5344CB8AC3E}">
        <p14:creationId xmlns:p14="http://schemas.microsoft.com/office/powerpoint/2010/main" val="34914854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956952F-C9D8-F2F8-E1AE-504C81D74A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Delay 3">
            <a:extLst>
              <a:ext uri="{FF2B5EF4-FFF2-40B4-BE49-F238E27FC236}">
                <a16:creationId xmlns:a16="http://schemas.microsoft.com/office/drawing/2014/main" id="{371B0143-417C-7C66-15EB-AE5741799721}"/>
              </a:ext>
            </a:extLst>
          </p:cNvPr>
          <p:cNvSpPr/>
          <p:nvPr/>
        </p:nvSpPr>
        <p:spPr>
          <a:xfrm>
            <a:off x="522514" y="538842"/>
            <a:ext cx="11146971" cy="5780315"/>
          </a:xfrm>
          <a:custGeom>
            <a:avLst/>
            <a:gdLst>
              <a:gd name="csX0" fmla="*/ 0 w 11146971"/>
              <a:gd name="csY0" fmla="*/ 0 h 5780315"/>
              <a:gd name="csX1" fmla="*/ 5573486 w 11146971"/>
              <a:gd name="csY1" fmla="*/ 0 h 5780315"/>
              <a:gd name="csX2" fmla="*/ 11146972 w 11146971"/>
              <a:gd name="csY2" fmla="*/ 2890158 h 5780315"/>
              <a:gd name="csX3" fmla="*/ 5573486 w 11146971"/>
              <a:gd name="csY3" fmla="*/ 5780316 h 5780315"/>
              <a:gd name="csX4" fmla="*/ 0 w 11146971"/>
              <a:gd name="csY4" fmla="*/ 5780315 h 5780315"/>
              <a:gd name="csX5" fmla="*/ 0 w 11146971"/>
              <a:gd name="csY5" fmla="*/ 0 h 578031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</a:cxnLst>
            <a:rect l="l" t="t" r="r" b="b"/>
            <a:pathLst>
              <a:path w="11146971" h="5780315" fill="none" extrusionOk="0">
                <a:moveTo>
                  <a:pt x="0" y="0"/>
                </a:moveTo>
                <a:cubicBezTo>
                  <a:pt x="1163850" y="-33385"/>
                  <a:pt x="4323348" y="120505"/>
                  <a:pt x="5573486" y="0"/>
                </a:cubicBezTo>
                <a:cubicBezTo>
                  <a:pt x="8638773" y="-22003"/>
                  <a:pt x="11263409" y="1315094"/>
                  <a:pt x="11146972" y="2890158"/>
                </a:cubicBezTo>
                <a:cubicBezTo>
                  <a:pt x="11123568" y="4202344"/>
                  <a:pt x="8301780" y="5594324"/>
                  <a:pt x="5573486" y="5780316"/>
                </a:cubicBezTo>
                <a:cubicBezTo>
                  <a:pt x="3933879" y="5694582"/>
                  <a:pt x="711804" y="5949437"/>
                  <a:pt x="0" y="5780315"/>
                </a:cubicBezTo>
                <a:cubicBezTo>
                  <a:pt x="90821" y="4816825"/>
                  <a:pt x="136812" y="1117212"/>
                  <a:pt x="0" y="0"/>
                </a:cubicBezTo>
                <a:close/>
              </a:path>
              <a:path w="11146971" h="5780315" stroke="0" extrusionOk="0">
                <a:moveTo>
                  <a:pt x="0" y="0"/>
                </a:moveTo>
                <a:cubicBezTo>
                  <a:pt x="2068395" y="-107052"/>
                  <a:pt x="3648385" y="131244"/>
                  <a:pt x="5573486" y="0"/>
                </a:cubicBezTo>
                <a:cubicBezTo>
                  <a:pt x="8394474" y="185136"/>
                  <a:pt x="11222107" y="1346781"/>
                  <a:pt x="11146972" y="2890158"/>
                </a:cubicBezTo>
                <a:cubicBezTo>
                  <a:pt x="11080776" y="4556601"/>
                  <a:pt x="8280211" y="5813335"/>
                  <a:pt x="5573486" y="5780316"/>
                </a:cubicBezTo>
                <a:cubicBezTo>
                  <a:pt x="3076354" y="5722221"/>
                  <a:pt x="936612" y="5737281"/>
                  <a:pt x="0" y="5780315"/>
                </a:cubicBezTo>
                <a:cubicBezTo>
                  <a:pt x="-127757" y="3459305"/>
                  <a:pt x="83430" y="1051174"/>
                  <a:pt x="0" y="0"/>
                </a:cubicBezTo>
                <a:close/>
              </a:path>
            </a:pathLst>
          </a:custGeom>
          <a:blipFill>
            <a:blip r:embed="rId2"/>
            <a:tile tx="0" ty="0" sx="100000" sy="100000" flip="none" algn="tl"/>
          </a:blipFill>
          <a:ln w="38100">
            <a:solidFill>
              <a:schemeClr val="accent2">
                <a:lumMod val="50000"/>
              </a:schemeClr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1986792730">
                  <a:prstGeom prst="flowChartDelay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800" b="1" dirty="0">
              <a:ln w="22225">
                <a:solidFill>
                  <a:schemeClr val="accent2">
                    <a:lumMod val="50000"/>
                  </a:schemeClr>
                </a:solidFill>
                <a:prstDash val="sysDash"/>
              </a:ln>
              <a:solidFill>
                <a:schemeClr val="accent2">
                  <a:lumMod val="20000"/>
                  <a:lumOff val="80000"/>
                </a:schemeClr>
              </a:solidFill>
              <a:latin typeface="Papyrus" panose="03070502060502030205" pitchFamily="66" charset="0"/>
            </a:endParaRPr>
          </a:p>
          <a:p>
            <a:pPr algn="ctr"/>
            <a:endParaRPr lang="en-US" sz="800" b="1" dirty="0">
              <a:ln w="22225">
                <a:solidFill>
                  <a:schemeClr val="accent2">
                    <a:lumMod val="50000"/>
                  </a:schemeClr>
                </a:solidFill>
                <a:prstDash val="sysDash"/>
              </a:ln>
              <a:solidFill>
                <a:schemeClr val="accent2">
                  <a:lumMod val="20000"/>
                  <a:lumOff val="80000"/>
                </a:schemeClr>
              </a:solidFill>
              <a:latin typeface="Papyrus" panose="03070502060502030205" pitchFamily="66" charset="0"/>
            </a:endParaRPr>
          </a:p>
          <a:p>
            <a:pPr algn="ctr"/>
            <a:endParaRPr lang="en-US" sz="800" b="1" dirty="0">
              <a:ln w="22225">
                <a:solidFill>
                  <a:schemeClr val="accent2">
                    <a:lumMod val="50000"/>
                  </a:schemeClr>
                </a:solidFill>
                <a:prstDash val="sysDash"/>
              </a:ln>
              <a:solidFill>
                <a:schemeClr val="accent2">
                  <a:lumMod val="20000"/>
                  <a:lumOff val="80000"/>
                </a:schemeClr>
              </a:solidFill>
              <a:latin typeface="Papyrus" panose="03070502060502030205" pitchFamily="66" charset="0"/>
            </a:endParaRPr>
          </a:p>
          <a:p>
            <a:pPr algn="ctr"/>
            <a:endParaRPr lang="en-US" sz="800" b="1" dirty="0">
              <a:ln w="22225">
                <a:solidFill>
                  <a:schemeClr val="accent2">
                    <a:lumMod val="50000"/>
                  </a:schemeClr>
                </a:solidFill>
                <a:prstDash val="sysDash"/>
              </a:ln>
              <a:solidFill>
                <a:schemeClr val="accent2">
                  <a:lumMod val="20000"/>
                  <a:lumOff val="80000"/>
                </a:schemeClr>
              </a:solidFill>
              <a:latin typeface="Papyrus" panose="03070502060502030205" pitchFamily="66" charset="0"/>
            </a:endParaRPr>
          </a:p>
          <a:p>
            <a:pPr algn="ctr"/>
            <a:endParaRPr lang="en-US" sz="800" b="1" dirty="0">
              <a:ln w="22225">
                <a:solidFill>
                  <a:schemeClr val="accent2">
                    <a:lumMod val="50000"/>
                  </a:schemeClr>
                </a:solidFill>
                <a:prstDash val="sysDash"/>
              </a:ln>
              <a:solidFill>
                <a:schemeClr val="accent2">
                  <a:lumMod val="20000"/>
                  <a:lumOff val="80000"/>
                </a:schemeClr>
              </a:solidFill>
              <a:latin typeface="Papyrus" panose="03070502060502030205" pitchFamily="66" charset="0"/>
            </a:endParaRPr>
          </a:p>
          <a:p>
            <a:pPr algn="ctr"/>
            <a:endParaRPr lang="en-US" sz="800" b="1" dirty="0">
              <a:ln w="22225">
                <a:solidFill>
                  <a:schemeClr val="accent2">
                    <a:lumMod val="50000"/>
                  </a:schemeClr>
                </a:solidFill>
                <a:prstDash val="sysDash"/>
              </a:ln>
              <a:solidFill>
                <a:schemeClr val="accent2">
                  <a:lumMod val="20000"/>
                  <a:lumOff val="80000"/>
                </a:schemeClr>
              </a:solidFill>
              <a:latin typeface="Papyrus" panose="03070502060502030205" pitchFamily="66" charset="0"/>
            </a:endParaRPr>
          </a:p>
          <a:p>
            <a:pPr algn="ctr"/>
            <a:r>
              <a:rPr lang="en-US" sz="8800" b="1">
                <a:ln w="22225">
                  <a:solidFill>
                    <a:schemeClr val="accent2">
                      <a:lumMod val="50000"/>
                    </a:schemeClr>
                  </a:solidFill>
                  <a:prstDash val="sysDash"/>
                </a:ln>
                <a:solidFill>
                  <a:schemeClr val="accent2">
                    <a:lumMod val="20000"/>
                    <a:lumOff val="80000"/>
                  </a:schemeClr>
                </a:solidFill>
                <a:latin typeface="Papyrus" panose="03070502060502030205" pitchFamily="66" charset="0"/>
              </a:rPr>
              <a:t>The End</a:t>
            </a:r>
            <a:r>
              <a:rPr lang="it-IT" sz="4000" b="1" dirty="0">
                <a:ln w="22225">
                  <a:solidFill>
                    <a:schemeClr val="accent2">
                      <a:lumMod val="50000"/>
                    </a:schemeClr>
                  </a:solidFill>
                  <a:prstDash val="sysDash"/>
                </a:ln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</a:p>
          <a:p>
            <a:pPr algn="ctr"/>
            <a:endParaRPr lang="en-US" sz="4000" b="1" dirty="0">
              <a:ln w="22225">
                <a:solidFill>
                  <a:schemeClr val="accent2">
                    <a:lumMod val="50000"/>
                  </a:schemeClr>
                </a:solidFill>
                <a:prstDash val="sysDash"/>
              </a:ln>
              <a:solidFill>
                <a:schemeClr val="accent2">
                  <a:lumMod val="20000"/>
                  <a:lumOff val="80000"/>
                </a:schemeClr>
              </a:solidFill>
            </a:endParaRPr>
          </a:p>
          <a:p>
            <a:pPr algn="ctr"/>
            <a:endParaRPr lang="en-US" sz="4000" b="1" dirty="0">
              <a:ln w="22225">
                <a:solidFill>
                  <a:schemeClr val="accent2">
                    <a:lumMod val="50000"/>
                  </a:schemeClr>
                </a:solidFill>
                <a:prstDash val="sysDash"/>
              </a:ln>
              <a:solidFill>
                <a:schemeClr val="accent2">
                  <a:lumMod val="20000"/>
                  <a:lumOff val="80000"/>
                </a:schemeClr>
              </a:solidFill>
            </a:endParaRPr>
          </a:p>
          <a:p>
            <a:pPr algn="ctr"/>
            <a:endParaRPr lang="el-GR" sz="4000" b="1" dirty="0">
              <a:ln w="22225">
                <a:solidFill>
                  <a:schemeClr val="accent2">
                    <a:lumMod val="50000"/>
                  </a:schemeClr>
                </a:solidFill>
                <a:prstDash val="sysDash"/>
              </a:ln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07840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1841D7C-1AB5-1830-660C-2CFCEE5A4E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972" y="1447800"/>
            <a:ext cx="2732314" cy="5410200"/>
          </a:xfrm>
        </p:spPr>
        <p:txBody>
          <a:bodyPr>
            <a:normAutofit/>
          </a:bodyPr>
          <a:lstStyle/>
          <a:p>
            <a:pPr algn="ctr"/>
            <a:r>
              <a:rPr lang="en-US" sz="2400" b="1" dirty="0">
                <a:solidFill>
                  <a:schemeClr val="bg1">
                    <a:lumMod val="95000"/>
                  </a:schemeClr>
                </a:solidFill>
                <a:latin typeface="Papyrus" panose="03070502060502030205" pitchFamily="66" charset="0"/>
                <a:cs typeface="Times New Roman" panose="02020603050405020304" pitchFamily="18" charset="0"/>
              </a:rPr>
              <a:t>Etruscan </a:t>
            </a:r>
            <a:r>
              <a:rPr lang="en-US" sz="2400" b="1" dirty="0" err="1">
                <a:solidFill>
                  <a:schemeClr val="bg1">
                    <a:lumMod val="95000"/>
                  </a:schemeClr>
                </a:solidFill>
                <a:latin typeface="Papyrus" panose="03070502060502030205" pitchFamily="66" charset="0"/>
                <a:cs typeface="Times New Roman" panose="02020603050405020304" pitchFamily="18" charset="0"/>
              </a:rPr>
              <a:t>Necropoli</a:t>
            </a:r>
            <a:r>
              <a:rPr lang="en-US" sz="2400" b="1" dirty="0">
                <a:solidFill>
                  <a:schemeClr val="bg1">
                    <a:lumMod val="95000"/>
                  </a:schemeClr>
                </a:solidFill>
                <a:latin typeface="Papyrus" panose="03070502060502030205" pitchFamily="66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>
                    <a:lumMod val="95000"/>
                  </a:schemeClr>
                </a:solidFill>
                <a:latin typeface="Papyrus" panose="03070502060502030205" pitchFamily="66" charset="0"/>
                <a:cs typeface="Times New Roman" panose="02020603050405020304" pitchFamily="18" charset="0"/>
              </a:rPr>
              <a:t>dei</a:t>
            </a:r>
            <a:r>
              <a:rPr lang="en-US" sz="2400" b="1" dirty="0">
                <a:solidFill>
                  <a:schemeClr val="bg1">
                    <a:lumMod val="95000"/>
                  </a:schemeClr>
                </a:solidFill>
                <a:latin typeface="Papyrus" panose="03070502060502030205" pitchFamily="66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>
                    <a:lumMod val="95000"/>
                  </a:schemeClr>
                </a:solidFill>
                <a:latin typeface="Papyrus" panose="03070502060502030205" pitchFamily="66" charset="0"/>
                <a:cs typeface="Times New Roman" panose="02020603050405020304" pitchFamily="18" charset="0"/>
              </a:rPr>
              <a:t>Monterozzi</a:t>
            </a:r>
            <a:r>
              <a:rPr lang="en-US" sz="2400" b="1" dirty="0">
                <a:solidFill>
                  <a:schemeClr val="bg1">
                    <a:lumMod val="95000"/>
                  </a:schemeClr>
                </a:solidFill>
                <a:latin typeface="Papyrus" panose="03070502060502030205" pitchFamily="66" charset="0"/>
                <a:cs typeface="Times New Roman" panose="02020603050405020304" pitchFamily="18" charset="0"/>
              </a:rPr>
              <a:t>, 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Papyrus" panose="03070502060502030205" pitchFamily="66" charset="0"/>
                <a:cs typeface="Times New Roman" panose="02020603050405020304" pitchFamily="18" charset="0"/>
              </a:rPr>
              <a:t>Tarquinia,</a:t>
            </a:r>
            <a:r>
              <a:rPr lang="en-US" sz="2400" b="1" dirty="0">
                <a:solidFill>
                  <a:schemeClr val="bg1">
                    <a:lumMod val="95000"/>
                  </a:schemeClr>
                </a:solidFill>
                <a:latin typeface="Papyrus" panose="03070502060502030205" pitchFamily="66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Papyrus" panose="03070502060502030205" pitchFamily="66" charset="0"/>
                <a:cs typeface="Times New Roman" panose="02020603050405020304" pitchFamily="18" charset="0"/>
              </a:rPr>
              <a:t>Italy</a:t>
            </a:r>
            <a:br>
              <a:rPr lang="en-US" sz="2400" dirty="0">
                <a:solidFill>
                  <a:schemeClr val="bg1">
                    <a:lumMod val="95000"/>
                  </a:schemeClr>
                </a:solidFill>
                <a:latin typeface="Papyrus" panose="03070502060502030205" pitchFamily="66" charset="0"/>
                <a:cs typeface="Times New Roman" panose="02020603050405020304" pitchFamily="18" charset="0"/>
              </a:rPr>
            </a:b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Papyrus" panose="03070502060502030205" pitchFamily="66" charset="0"/>
                <a:cs typeface="Times New Roman" panose="02020603050405020304" pitchFamily="18" charset="0"/>
              </a:rPr>
              <a:t>Photo Credit: Xanthippi Glavopoulou, April 2025</a:t>
            </a:r>
            <a:endParaRPr lang="el-GR" sz="2400" b="1" dirty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A stairway leading to a green field&#10;&#10;AI-generated content may be incorrect.">
            <a:extLst>
              <a:ext uri="{FF2B5EF4-FFF2-40B4-BE49-F238E27FC236}">
                <a16:creationId xmlns:a16="http://schemas.microsoft.com/office/drawing/2014/main" id="{C00051C2-EF11-7DE0-3A96-B803CD191D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0028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0875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65FA40-B25A-D94F-9F74-2A4C498B95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4515" y="1502229"/>
            <a:ext cx="2013856" cy="5431971"/>
          </a:xfrm>
        </p:spPr>
        <p:txBody>
          <a:bodyPr>
            <a:noAutofit/>
          </a:bodyPr>
          <a:lstStyle/>
          <a:p>
            <a:pPr algn="ctr"/>
            <a:r>
              <a:rPr lang="en-US" sz="2200" b="1" dirty="0">
                <a:solidFill>
                  <a:schemeClr val="bg1">
                    <a:lumMod val="95000"/>
                  </a:schemeClr>
                </a:solidFill>
                <a:latin typeface="Papyrus" panose="03070502060502030205" pitchFamily="66" charset="0"/>
                <a:cs typeface="Times New Roman" panose="02020603050405020304" pitchFamily="18" charset="0"/>
              </a:rPr>
              <a:t>Etruscan </a:t>
            </a:r>
            <a:r>
              <a:rPr lang="en-US" sz="2200" b="1" dirty="0" err="1">
                <a:solidFill>
                  <a:schemeClr val="bg1">
                    <a:lumMod val="95000"/>
                  </a:schemeClr>
                </a:solidFill>
                <a:latin typeface="Papyrus" panose="03070502060502030205" pitchFamily="66" charset="0"/>
                <a:cs typeface="Times New Roman" panose="02020603050405020304" pitchFamily="18" charset="0"/>
              </a:rPr>
              <a:t>Necropoli</a:t>
            </a:r>
            <a:r>
              <a:rPr lang="en-US" sz="2200" b="1" dirty="0">
                <a:solidFill>
                  <a:schemeClr val="bg1">
                    <a:lumMod val="95000"/>
                  </a:schemeClr>
                </a:solidFill>
                <a:latin typeface="Papyrus" panose="03070502060502030205" pitchFamily="66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bg1">
                    <a:lumMod val="95000"/>
                  </a:schemeClr>
                </a:solidFill>
                <a:latin typeface="Papyrus" panose="03070502060502030205" pitchFamily="66" charset="0"/>
                <a:cs typeface="Times New Roman" panose="02020603050405020304" pitchFamily="18" charset="0"/>
              </a:rPr>
              <a:t>dei</a:t>
            </a:r>
            <a:r>
              <a:rPr lang="en-US" sz="2200" b="1" dirty="0">
                <a:solidFill>
                  <a:schemeClr val="bg1">
                    <a:lumMod val="95000"/>
                  </a:schemeClr>
                </a:solidFill>
                <a:latin typeface="Papyrus" panose="03070502060502030205" pitchFamily="66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bg1">
                    <a:lumMod val="95000"/>
                  </a:schemeClr>
                </a:solidFill>
                <a:latin typeface="Papyrus" panose="03070502060502030205" pitchFamily="66" charset="0"/>
                <a:cs typeface="Times New Roman" panose="02020603050405020304" pitchFamily="18" charset="0"/>
              </a:rPr>
              <a:t>Monterozzi</a:t>
            </a:r>
            <a:br>
              <a:rPr lang="en-US" sz="2200" b="1" dirty="0">
                <a:solidFill>
                  <a:schemeClr val="bg1">
                    <a:lumMod val="95000"/>
                  </a:schemeClr>
                </a:solidFill>
                <a:latin typeface="Papyrus" panose="03070502060502030205" pitchFamily="66" charset="0"/>
                <a:cs typeface="Times New Roman" panose="02020603050405020304" pitchFamily="18" charset="0"/>
              </a:rPr>
            </a:br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Papyrus" panose="03070502060502030205" pitchFamily="66" charset="0"/>
                <a:cs typeface="Times New Roman" panose="02020603050405020304" pitchFamily="18" charset="0"/>
              </a:rPr>
              <a:t>Tarquinia, </a:t>
            </a:r>
            <a:r>
              <a:rPr lang="en-US" sz="2200" dirty="0">
                <a:solidFill>
                  <a:schemeClr val="bg1">
                    <a:lumMod val="95000"/>
                  </a:schemeClr>
                </a:solidFill>
                <a:latin typeface="Papyrus" panose="03070502060502030205" pitchFamily="66" charset="0"/>
                <a:cs typeface="Times New Roman" panose="02020603050405020304" pitchFamily="18" charset="0"/>
              </a:rPr>
              <a:t>Italy</a:t>
            </a:r>
            <a:br>
              <a:rPr lang="en-US" sz="2200" dirty="0">
                <a:solidFill>
                  <a:schemeClr val="bg1">
                    <a:lumMod val="95000"/>
                  </a:schemeClr>
                </a:solidFill>
                <a:latin typeface="Papyrus" panose="03070502060502030205" pitchFamily="66" charset="0"/>
                <a:cs typeface="Times New Roman" panose="02020603050405020304" pitchFamily="18" charset="0"/>
              </a:rPr>
            </a:br>
            <a:r>
              <a:rPr lang="en-US" sz="2200" dirty="0">
                <a:solidFill>
                  <a:schemeClr val="bg1">
                    <a:lumMod val="95000"/>
                  </a:schemeClr>
                </a:solidFill>
                <a:latin typeface="Papyrus" panose="03070502060502030205" pitchFamily="66" charset="0"/>
                <a:cs typeface="Times New Roman" panose="02020603050405020304" pitchFamily="18" charset="0"/>
              </a:rPr>
              <a:t>Photo Credit: Xanthippi </a:t>
            </a:r>
            <a:r>
              <a:rPr lang="en-US" sz="2200" dirty="0" err="1">
                <a:solidFill>
                  <a:schemeClr val="bg1">
                    <a:lumMod val="95000"/>
                  </a:schemeClr>
                </a:solidFill>
                <a:latin typeface="Papyrus" panose="03070502060502030205" pitchFamily="66" charset="0"/>
                <a:cs typeface="Times New Roman" panose="02020603050405020304" pitchFamily="18" charset="0"/>
              </a:rPr>
              <a:t>Glavopoulou</a:t>
            </a:r>
            <a:endParaRPr lang="el-GR" sz="2200" dirty="0"/>
          </a:p>
        </p:txBody>
      </p:sp>
      <p:pic>
        <p:nvPicPr>
          <p:cNvPr id="3" name="Picture 2" descr="May be an image of 5 people and Stone Henge">
            <a:extLst>
              <a:ext uri="{FF2B5EF4-FFF2-40B4-BE49-F238E27FC236}">
                <a16:creationId xmlns:a16="http://schemas.microsoft.com/office/drawing/2014/main" id="{F8BA403D-D8F3-A4A3-A2C8-683FE4BA35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5026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May be an image of tree">
            <a:extLst>
              <a:ext uri="{FF2B5EF4-FFF2-40B4-BE49-F238E27FC236}">
                <a16:creationId xmlns:a16="http://schemas.microsoft.com/office/drawing/2014/main" id="{34AF673A-B0AC-784D-5E03-917C8A4B1D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76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79607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No photo description available.">
            <a:extLst>
              <a:ext uri="{FF2B5EF4-FFF2-40B4-BE49-F238E27FC236}">
                <a16:creationId xmlns:a16="http://schemas.microsoft.com/office/drawing/2014/main" id="{3FC04150-5FAE-2445-75DA-29B69B92BB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7" b="19887"/>
          <a:stretch>
            <a:fillRect/>
          </a:stretch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7578FCEE-99BD-B00B-12F3-2BB18CF15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791200"/>
            <a:ext cx="10515600" cy="1065518"/>
          </a:xfrm>
        </p:spPr>
        <p:txBody>
          <a:bodyPr>
            <a:norm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95000"/>
                  </a:schemeClr>
                </a:solidFill>
                <a:latin typeface="Papyrus" panose="03070502060502030205" pitchFamily="66" charset="0"/>
                <a:cs typeface="Times New Roman" panose="02020603050405020304" pitchFamily="18" charset="0"/>
              </a:rPr>
              <a:t>Photo Credit: Xanthippi Glavopoulou, April 2025 </a:t>
            </a:r>
            <a:endParaRPr lang="el-GR" sz="1400" dirty="0"/>
          </a:p>
        </p:txBody>
      </p:sp>
    </p:spTree>
    <p:extLst>
      <p:ext uri="{BB962C8B-B14F-4D97-AF65-F5344CB8AC3E}">
        <p14:creationId xmlns:p14="http://schemas.microsoft.com/office/powerpoint/2010/main" val="22108744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2748E37-CB5F-612C-6C9F-4967F43A8F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60" b="3854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9639E11A-AB0E-CE00-BD16-C459C3F3DF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116286"/>
            <a:ext cx="10515600" cy="1741714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Papyrus" panose="03070502060502030205" pitchFamily="66" charset="0"/>
                <a:cs typeface="Times New Roman" panose="02020603050405020304" pitchFamily="18" charset="0"/>
              </a:rPr>
              <a:t>Rear Wall</a:t>
            </a:r>
            <a:br>
              <a:rPr lang="en-US" sz="2400" dirty="0">
                <a:solidFill>
                  <a:schemeClr val="bg1">
                    <a:lumMod val="95000"/>
                  </a:schemeClr>
                </a:solidFill>
                <a:latin typeface="Papyrus" panose="03070502060502030205" pitchFamily="66" charset="0"/>
                <a:cs typeface="Times New Roman" panose="02020603050405020304" pitchFamily="18" charset="0"/>
              </a:rPr>
            </a:br>
            <a:r>
              <a:rPr lang="en-US" sz="1400" dirty="0">
                <a:solidFill>
                  <a:schemeClr val="bg1">
                    <a:lumMod val="95000"/>
                  </a:schemeClr>
                </a:solidFill>
                <a:latin typeface="Papyrus" panose="03070502060502030205" pitchFamily="66" charset="0"/>
                <a:cs typeface="Times New Roman" panose="02020603050405020304" pitchFamily="18" charset="0"/>
              </a:rPr>
              <a:t>Photo Credit: Amalia Spiliakou, April 2025 </a:t>
            </a:r>
            <a:endParaRPr lang="el-GR" sz="14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06309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No photo description available.">
            <a:extLst>
              <a:ext uri="{FF2B5EF4-FFF2-40B4-BE49-F238E27FC236}">
                <a16:creationId xmlns:a16="http://schemas.microsoft.com/office/drawing/2014/main" id="{A1629503-5441-3AFB-B170-ED40BFE3DB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22" b="13065"/>
          <a:stretch>
            <a:fillRect/>
          </a:stretch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2251AE7-B2DE-FDEA-17F2-5895E4266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268686"/>
            <a:ext cx="10515600" cy="1588032"/>
          </a:xfrm>
        </p:spPr>
        <p:txBody>
          <a:bodyPr>
            <a:normAutofit/>
          </a:bodyPr>
          <a:lstStyle/>
          <a:p>
            <a:pPr algn="ctr"/>
            <a:r>
              <a:rPr lang="en-US" sz="2700" b="1" dirty="0">
                <a:solidFill>
                  <a:schemeClr val="bg1">
                    <a:lumMod val="95000"/>
                  </a:schemeClr>
                </a:solidFill>
                <a:latin typeface="Papyrus" panose="03070502060502030205" pitchFamily="66" charset="0"/>
              </a:rPr>
              <a:t>Rear Wall</a:t>
            </a:r>
            <a:br>
              <a:rPr lang="en-US" dirty="0">
                <a:solidFill>
                  <a:schemeClr val="bg1">
                    <a:lumMod val="95000"/>
                  </a:schemeClr>
                </a:solidFill>
                <a:latin typeface="Papyrus" panose="03070502060502030205" pitchFamily="66" charset="0"/>
              </a:rPr>
            </a:br>
            <a:r>
              <a:rPr lang="en-US" sz="1600" dirty="0">
                <a:solidFill>
                  <a:schemeClr val="bg1">
                    <a:lumMod val="95000"/>
                  </a:schemeClr>
                </a:solidFill>
                <a:latin typeface="Papyrus" panose="03070502060502030205" pitchFamily="66" charset="0"/>
                <a:hlinkClick r:id="rId3"/>
              </a:rPr>
              <a:t>https://www.facebook.com/photo/?fbid=125778566707887&amp;set=pcb.125779963374414</a:t>
            </a:r>
            <a:endParaRPr lang="el-GR" sz="1600" dirty="0"/>
          </a:p>
        </p:txBody>
      </p:sp>
    </p:spTree>
    <p:extLst>
      <p:ext uri="{BB962C8B-B14F-4D97-AF65-F5344CB8AC3E}">
        <p14:creationId xmlns:p14="http://schemas.microsoft.com/office/powerpoint/2010/main" val="13241111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D563F-C95C-CAD7-B8D5-9C2579DB7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370" y="2481943"/>
            <a:ext cx="1901144" cy="4250871"/>
          </a:xfrm>
        </p:spPr>
        <p:txBody>
          <a:bodyPr>
            <a:normAutofit/>
          </a:bodyPr>
          <a:lstStyle/>
          <a:p>
            <a:pPr algn="ctr"/>
            <a:r>
              <a:rPr lang="en-US" sz="2400" b="1" dirty="0">
                <a:solidFill>
                  <a:schemeClr val="bg1">
                    <a:lumMod val="95000"/>
                  </a:schemeClr>
                </a:solidFill>
                <a:latin typeface="Papyrus" panose="03070502060502030205" pitchFamily="66" charset="0"/>
              </a:rPr>
              <a:t>One of the two Lionesses, Rear Wall</a:t>
            </a:r>
            <a:br>
              <a:rPr lang="en-US" sz="1400" b="1" dirty="0">
                <a:solidFill>
                  <a:schemeClr val="bg1">
                    <a:lumMod val="95000"/>
                  </a:schemeClr>
                </a:solidFill>
                <a:latin typeface="Papyrus" panose="03070502060502030205" pitchFamily="66" charset="0"/>
              </a:rPr>
            </a:br>
            <a:r>
              <a:rPr lang="en-US" sz="1400" b="1" dirty="0">
                <a:solidFill>
                  <a:schemeClr val="bg1">
                    <a:lumMod val="95000"/>
                  </a:schemeClr>
                </a:solidFill>
                <a:latin typeface="Papyrus" panose="03070502060502030205" pitchFamily="66" charset="0"/>
                <a:hlinkClick r:id="rId2"/>
              </a:rPr>
              <a:t>https://tarquiniaturismo.com/tomb-of-the-lionesses/?lang=en</a:t>
            </a:r>
            <a:r>
              <a:rPr lang="en-US" sz="1400" b="1" dirty="0">
                <a:solidFill>
                  <a:schemeClr val="bg1">
                    <a:lumMod val="95000"/>
                  </a:schemeClr>
                </a:solidFill>
                <a:latin typeface="Papyrus" panose="03070502060502030205" pitchFamily="66" charset="0"/>
              </a:rPr>
              <a:t> </a:t>
            </a:r>
            <a:br>
              <a:rPr lang="en-US" sz="1400" b="1" dirty="0">
                <a:solidFill>
                  <a:schemeClr val="bg1">
                    <a:lumMod val="95000"/>
                  </a:schemeClr>
                </a:solidFill>
                <a:latin typeface="Papyrus" panose="03070502060502030205" pitchFamily="66" charset="0"/>
              </a:rPr>
            </a:br>
            <a:endParaRPr lang="el-GR" sz="2400" b="1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6146" name="Picture 2" descr="Tomb of the Lionesses - Tarquinia Turismo">
            <a:extLst>
              <a:ext uri="{FF2B5EF4-FFF2-40B4-BE49-F238E27FC236}">
                <a16:creationId xmlns:a16="http://schemas.microsoft.com/office/drawing/2014/main" id="{E6D7FDDD-F0FB-F1A7-3218-EBEC114C44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2127" y="125185"/>
            <a:ext cx="9914503" cy="6607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22933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961390-3CB9-A2FE-F4BB-C3B516B8DE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77400" y="2002971"/>
            <a:ext cx="2400978" cy="4855029"/>
          </a:xfrm>
        </p:spPr>
        <p:txBody>
          <a:bodyPr>
            <a:normAutofit/>
          </a:bodyPr>
          <a:lstStyle/>
          <a:p>
            <a:pPr algn="ctr"/>
            <a:r>
              <a:rPr lang="en-US" sz="2400" b="1" dirty="0">
                <a:solidFill>
                  <a:schemeClr val="bg1">
                    <a:lumMod val="95000"/>
                  </a:schemeClr>
                </a:solidFill>
                <a:latin typeface="Papyrus" panose="03070502060502030205" pitchFamily="66" charset="0"/>
              </a:rPr>
              <a:t>Ritual Dance, Rear Wall</a:t>
            </a:r>
            <a:br>
              <a:rPr lang="en-US" sz="1400" dirty="0">
                <a:solidFill>
                  <a:schemeClr val="bg1">
                    <a:lumMod val="95000"/>
                  </a:schemeClr>
                </a:solidFill>
                <a:latin typeface="Papyrus" panose="03070502060502030205" pitchFamily="66" charset="0"/>
              </a:rPr>
            </a:br>
            <a:r>
              <a:rPr lang="en-US" sz="1400" dirty="0">
                <a:solidFill>
                  <a:schemeClr val="bg1">
                    <a:lumMod val="95000"/>
                  </a:schemeClr>
                </a:solidFill>
                <a:latin typeface="Papyrus" panose="03070502060502030205" pitchFamily="66" charset="0"/>
                <a:hlinkClick r:id="rId2"/>
              </a:rPr>
              <a:t>https://www.facebook.com/photo/?fbid=125778566707887&amp;set=pcb.125779963374414</a:t>
            </a:r>
            <a:r>
              <a:rPr lang="en-US" sz="1400" dirty="0">
                <a:solidFill>
                  <a:schemeClr val="bg1">
                    <a:lumMod val="95000"/>
                  </a:schemeClr>
                </a:solidFill>
                <a:latin typeface="Papyrus" panose="03070502060502030205" pitchFamily="66" charset="0"/>
              </a:rPr>
              <a:t> </a:t>
            </a:r>
            <a:endParaRPr lang="el-GR" sz="2400" b="1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2050" name="Picture 2" descr="No photo description available.">
            <a:extLst>
              <a:ext uri="{FF2B5EF4-FFF2-40B4-BE49-F238E27FC236}">
                <a16:creationId xmlns:a16="http://schemas.microsoft.com/office/drawing/2014/main" id="{A7F0200E-5352-518C-F018-8CD5039A16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22" y="108875"/>
            <a:ext cx="9433150" cy="6640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60004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E25903-C2A6-BDF4-DAB0-8E3F10A48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505" y="365125"/>
            <a:ext cx="5246915" cy="1325563"/>
          </a:xfrm>
        </p:spPr>
        <p:txBody>
          <a:bodyPr>
            <a:normAutofit/>
          </a:bodyPr>
          <a:lstStyle/>
          <a:p>
            <a:pPr algn="ctr"/>
            <a:r>
              <a:rPr lang="en-US" sz="2400" b="1" dirty="0">
                <a:solidFill>
                  <a:schemeClr val="bg1">
                    <a:lumMod val="95000"/>
                  </a:schemeClr>
                </a:solidFill>
                <a:latin typeface="Papyrus" panose="03070502060502030205" pitchFamily="66" charset="0"/>
              </a:rPr>
              <a:t>Ritual Dance, Rear Wall</a:t>
            </a:r>
            <a:br>
              <a:rPr lang="en-US" dirty="0">
                <a:solidFill>
                  <a:schemeClr val="bg1">
                    <a:lumMod val="95000"/>
                  </a:schemeClr>
                </a:solidFill>
                <a:latin typeface="Papyrus" panose="03070502060502030205" pitchFamily="66" charset="0"/>
              </a:rPr>
            </a:br>
            <a:r>
              <a:rPr lang="en-US" sz="1600" dirty="0">
                <a:solidFill>
                  <a:schemeClr val="bg1">
                    <a:lumMod val="95000"/>
                  </a:schemeClr>
                </a:solidFill>
                <a:latin typeface="Papyrus" panose="03070502060502030205" pitchFamily="66" charset="0"/>
                <a:hlinkClick r:id="rId2"/>
              </a:rPr>
              <a:t>https://www.facebook.com/photo/?fbid=125778566707887&amp;set=pcb.125779963374414</a:t>
            </a:r>
            <a:r>
              <a:rPr lang="en-US" sz="1600" dirty="0">
                <a:solidFill>
                  <a:schemeClr val="bg1">
                    <a:lumMod val="95000"/>
                  </a:schemeClr>
                </a:solidFill>
                <a:latin typeface="Papyrus" panose="03070502060502030205" pitchFamily="66" charset="0"/>
              </a:rPr>
              <a:t> </a:t>
            </a:r>
            <a:endParaRPr lang="el-GR" sz="1600" dirty="0"/>
          </a:p>
        </p:txBody>
      </p:sp>
      <p:pic>
        <p:nvPicPr>
          <p:cNvPr id="3074" name="Picture 2" descr="No photo description available.">
            <a:extLst>
              <a:ext uri="{FF2B5EF4-FFF2-40B4-BE49-F238E27FC236}">
                <a16:creationId xmlns:a16="http://schemas.microsoft.com/office/drawing/2014/main" id="{625986E1-DA7B-FD7F-CA2F-95FD6A2F99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4993" y="125185"/>
            <a:ext cx="6451616" cy="6607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88135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</TotalTime>
  <Words>222</Words>
  <Application>Microsoft Office PowerPoint</Application>
  <PresentationFormat>Widescreen</PresentationFormat>
  <Paragraphs>34</Paragraphs>
  <Slides>14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Aptos</vt:lpstr>
      <vt:lpstr>Aptos Display</vt:lpstr>
      <vt:lpstr>Arial</vt:lpstr>
      <vt:lpstr>Papyrus</vt:lpstr>
      <vt:lpstr>Times New Roman</vt:lpstr>
      <vt:lpstr>Office Theme</vt:lpstr>
      <vt:lpstr>PowerPoint Presentation</vt:lpstr>
      <vt:lpstr>Etruscan Necropoli dei Monterozzi, Tarquinia, Italy Photo Credit: Xanthippi Glavopoulou, April 2025</vt:lpstr>
      <vt:lpstr>Etruscan Necropoli dei Monterozzi Tarquinia, Italy Photo Credit: Xanthippi Glavopoulou</vt:lpstr>
      <vt:lpstr>Photo Credit: Xanthippi Glavopoulou, April 2025 </vt:lpstr>
      <vt:lpstr>Rear Wall Photo Credit: Amalia Spiliakou, April 2025 </vt:lpstr>
      <vt:lpstr>Rear Wall https://www.facebook.com/photo/?fbid=125778566707887&amp;set=pcb.125779963374414</vt:lpstr>
      <vt:lpstr>One of the two Lionesses, Rear Wall https://tarquiniaturismo.com/tomb-of-the-lionesses/?lang=en  </vt:lpstr>
      <vt:lpstr>Ritual Dance, Rear Wall https://www.facebook.com/photo/?fbid=125778566707887&amp;set=pcb.125779963374414 </vt:lpstr>
      <vt:lpstr>Ritual Dance, Rear Wall https://www.facebook.com/photo/?fbid=125778566707887&amp;set=pcb.125779963374414 </vt:lpstr>
      <vt:lpstr>Left Wall Photo Credit: Amalia Spiliakou, April 2025 </vt:lpstr>
      <vt:lpstr>Photo Credit: Amalia Spiliakou, April 2025 </vt:lpstr>
      <vt:lpstr>Right Wall   https://tarquiniaturismo.com/tomb-of-the-lionesses/?lang=en </vt:lpstr>
      <vt:lpstr>Right Wall https://www.facebook.com/photo?fbid=125778590041218&amp;set=pcb.125779963374414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Amalia Spiliakou</dc:creator>
  <cp:lastModifiedBy>Amalia Spiliakou</cp:lastModifiedBy>
  <cp:revision>1</cp:revision>
  <dcterms:created xsi:type="dcterms:W3CDTF">2026-05-04T16:32:27Z</dcterms:created>
  <dcterms:modified xsi:type="dcterms:W3CDTF">2026-05-05T05:21:47Z</dcterms:modified>
</cp:coreProperties>
</file>