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58" r:id="rId4"/>
    <p:sldId id="263" r:id="rId5"/>
    <p:sldId id="269" r:id="rId6"/>
    <p:sldId id="268" r:id="rId7"/>
    <p:sldId id="270" r:id="rId8"/>
    <p:sldId id="264" r:id="rId9"/>
    <p:sldId id="265" r:id="rId10"/>
    <p:sldId id="271" r:id="rId11"/>
    <p:sldId id="266"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7E1"/>
    <a:srgbClr val="FFF3F3"/>
    <a:srgbClr val="FFEBEB"/>
    <a:srgbClr val="FFFFCC"/>
    <a:srgbClr val="FFCCCC"/>
    <a:srgbClr val="FF9999"/>
    <a:srgbClr val="FF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06FAD8-158E-44B1-BDCB-C1D316EC622B}" v="23" dt="2026-01-13T07:27:56.5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4660"/>
  </p:normalViewPr>
  <p:slideViewPr>
    <p:cSldViewPr snapToGrid="0">
      <p:cViewPr varScale="1">
        <p:scale>
          <a:sx n="60" d="100"/>
          <a:sy n="60" d="100"/>
        </p:scale>
        <p:origin x="76" y="1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7A9D5DB-FA68-43A1-B042-EE3BD4885848}"/>
    <pc:docChg chg="custSel addSld delSld modSld">
      <pc:chgData name="Amalia Spiliakou" userId="f4bd6b91a0b5818a" providerId="LiveId" clId="{A7A9D5DB-FA68-43A1-B042-EE3BD4885848}" dt="2026-01-13T07:29:18.668" v="178" actId="20577"/>
      <pc:docMkLst>
        <pc:docMk/>
      </pc:docMkLst>
      <pc:sldChg chg="modSp del mod">
        <pc:chgData name="Amalia Spiliakou" userId="f4bd6b91a0b5818a" providerId="LiveId" clId="{A7A9D5DB-FA68-43A1-B042-EE3BD4885848}" dt="2026-01-13T07:08:38.761" v="91" actId="47"/>
        <pc:sldMkLst>
          <pc:docMk/>
          <pc:sldMk cId="1611062617" sldId="256"/>
        </pc:sldMkLst>
      </pc:sldChg>
      <pc:sldChg chg="modSp mod">
        <pc:chgData name="Amalia Spiliakou" userId="f4bd6b91a0b5818a" providerId="LiveId" clId="{A7A9D5DB-FA68-43A1-B042-EE3BD4885848}" dt="2026-01-13T07:11:04.032" v="102" actId="207"/>
        <pc:sldMkLst>
          <pc:docMk/>
          <pc:sldMk cId="3053485788" sldId="258"/>
        </pc:sldMkLst>
        <pc:spChg chg="mod">
          <ac:chgData name="Amalia Spiliakou" userId="f4bd6b91a0b5818a" providerId="LiveId" clId="{A7A9D5DB-FA68-43A1-B042-EE3BD4885848}" dt="2026-01-13T07:11:04.032" v="102" actId="207"/>
          <ac:spMkLst>
            <pc:docMk/>
            <pc:sldMk cId="3053485788" sldId="258"/>
            <ac:spMk id="2" creationId="{00000000-0000-0000-0000-000000000000}"/>
          </ac:spMkLst>
        </pc:spChg>
      </pc:sldChg>
      <pc:sldChg chg="modSp mod">
        <pc:chgData name="Amalia Spiliakou" userId="f4bd6b91a0b5818a" providerId="LiveId" clId="{A7A9D5DB-FA68-43A1-B042-EE3BD4885848}" dt="2026-01-13T07:10:54.423" v="101" actId="207"/>
        <pc:sldMkLst>
          <pc:docMk/>
          <pc:sldMk cId="2932552485" sldId="263"/>
        </pc:sldMkLst>
        <pc:spChg chg="mod">
          <ac:chgData name="Amalia Spiliakou" userId="f4bd6b91a0b5818a" providerId="LiveId" clId="{A7A9D5DB-FA68-43A1-B042-EE3BD4885848}" dt="2026-01-13T07:10:54.423" v="101" actId="207"/>
          <ac:spMkLst>
            <pc:docMk/>
            <pc:sldMk cId="2932552485" sldId="263"/>
            <ac:spMk id="2" creationId="{00000000-0000-0000-0000-000000000000}"/>
          </ac:spMkLst>
        </pc:spChg>
      </pc:sldChg>
      <pc:sldChg chg="modSp mod setBg">
        <pc:chgData name="Amalia Spiliakou" userId="f4bd6b91a0b5818a" providerId="LiveId" clId="{A7A9D5DB-FA68-43A1-B042-EE3BD4885848}" dt="2026-01-13T07:19:15.930" v="140" actId="255"/>
        <pc:sldMkLst>
          <pc:docMk/>
          <pc:sldMk cId="1913716814" sldId="264"/>
        </pc:sldMkLst>
        <pc:spChg chg="mod">
          <ac:chgData name="Amalia Spiliakou" userId="f4bd6b91a0b5818a" providerId="LiveId" clId="{A7A9D5DB-FA68-43A1-B042-EE3BD4885848}" dt="2026-01-13T07:19:15.930" v="140" actId="255"/>
          <ac:spMkLst>
            <pc:docMk/>
            <pc:sldMk cId="1913716814" sldId="264"/>
            <ac:spMk id="2" creationId="{00000000-0000-0000-0000-000000000000}"/>
          </ac:spMkLst>
        </pc:spChg>
      </pc:sldChg>
      <pc:sldChg chg="modSp mod">
        <pc:chgData name="Amalia Spiliakou" userId="f4bd6b91a0b5818a" providerId="LiveId" clId="{A7A9D5DB-FA68-43A1-B042-EE3BD4885848}" dt="2026-01-13T07:20:19.989" v="143" actId="27636"/>
        <pc:sldMkLst>
          <pc:docMk/>
          <pc:sldMk cId="396822403" sldId="265"/>
        </pc:sldMkLst>
        <pc:spChg chg="mod">
          <ac:chgData name="Amalia Spiliakou" userId="f4bd6b91a0b5818a" providerId="LiveId" clId="{A7A9D5DB-FA68-43A1-B042-EE3BD4885848}" dt="2026-01-13T07:20:19.989" v="143" actId="27636"/>
          <ac:spMkLst>
            <pc:docMk/>
            <pc:sldMk cId="396822403" sldId="265"/>
            <ac:spMk id="2" creationId="{00000000-0000-0000-0000-000000000000}"/>
          </ac:spMkLst>
        </pc:spChg>
      </pc:sldChg>
      <pc:sldChg chg="modSp mod">
        <pc:chgData name="Amalia Spiliakou" userId="f4bd6b91a0b5818a" providerId="LiveId" clId="{A7A9D5DB-FA68-43A1-B042-EE3BD4885848}" dt="2026-01-13T07:25:08.020" v="158" actId="207"/>
        <pc:sldMkLst>
          <pc:docMk/>
          <pc:sldMk cId="796692177" sldId="266"/>
        </pc:sldMkLst>
        <pc:spChg chg="mod">
          <ac:chgData name="Amalia Spiliakou" userId="f4bd6b91a0b5818a" providerId="LiveId" clId="{A7A9D5DB-FA68-43A1-B042-EE3BD4885848}" dt="2026-01-13T07:25:08.020" v="158" actId="207"/>
          <ac:spMkLst>
            <pc:docMk/>
            <pc:sldMk cId="796692177" sldId="266"/>
            <ac:spMk id="2" creationId="{00000000-0000-0000-0000-000000000000}"/>
          </ac:spMkLst>
        </pc:spChg>
      </pc:sldChg>
      <pc:sldChg chg="modSp mod setBg">
        <pc:chgData name="Amalia Spiliakou" userId="f4bd6b91a0b5818a" providerId="LiveId" clId="{A7A9D5DB-FA68-43A1-B042-EE3BD4885848}" dt="2026-01-13T07:17:55.718" v="132"/>
        <pc:sldMkLst>
          <pc:docMk/>
          <pc:sldMk cId="2488961385" sldId="268"/>
        </pc:sldMkLst>
        <pc:spChg chg="mod">
          <ac:chgData name="Amalia Spiliakou" userId="f4bd6b91a0b5818a" providerId="LiveId" clId="{A7A9D5DB-FA68-43A1-B042-EE3BD4885848}" dt="2026-01-13T07:16:05.807" v="126" actId="207"/>
          <ac:spMkLst>
            <pc:docMk/>
            <pc:sldMk cId="2488961385" sldId="268"/>
            <ac:spMk id="2" creationId="{00000000-0000-0000-0000-000000000000}"/>
          </ac:spMkLst>
        </pc:spChg>
      </pc:sldChg>
      <pc:sldChg chg="modSp mod setBg">
        <pc:chgData name="Amalia Spiliakou" userId="f4bd6b91a0b5818a" providerId="LiveId" clId="{A7A9D5DB-FA68-43A1-B042-EE3BD4885848}" dt="2026-01-13T07:17:46.491" v="131"/>
        <pc:sldMkLst>
          <pc:docMk/>
          <pc:sldMk cId="1442532283" sldId="269"/>
        </pc:sldMkLst>
        <pc:spChg chg="mod">
          <ac:chgData name="Amalia Spiliakou" userId="f4bd6b91a0b5818a" providerId="LiveId" clId="{A7A9D5DB-FA68-43A1-B042-EE3BD4885848}" dt="2026-01-13T07:15:48.302" v="125" actId="207"/>
          <ac:spMkLst>
            <pc:docMk/>
            <pc:sldMk cId="1442532283" sldId="269"/>
            <ac:spMk id="4" creationId="{00000000-0000-0000-0000-000000000000}"/>
          </ac:spMkLst>
        </pc:spChg>
        <pc:picChg chg="mod">
          <ac:chgData name="Amalia Spiliakou" userId="f4bd6b91a0b5818a" providerId="LiveId" clId="{A7A9D5DB-FA68-43A1-B042-EE3BD4885848}" dt="2026-01-13T07:14:52.596" v="115" actId="1076"/>
          <ac:picMkLst>
            <pc:docMk/>
            <pc:sldMk cId="1442532283" sldId="269"/>
            <ac:picMk id="11266" creationId="{00000000-0000-0000-0000-000000000000}"/>
          </ac:picMkLst>
        </pc:picChg>
        <pc:picChg chg="mod">
          <ac:chgData name="Amalia Spiliakou" userId="f4bd6b91a0b5818a" providerId="LiveId" clId="{A7A9D5DB-FA68-43A1-B042-EE3BD4885848}" dt="2026-01-13T07:14:54.913" v="116" actId="1076"/>
          <ac:picMkLst>
            <pc:docMk/>
            <pc:sldMk cId="1442532283" sldId="269"/>
            <ac:picMk id="11274" creationId="{00000000-0000-0000-0000-000000000000}"/>
          </ac:picMkLst>
        </pc:picChg>
        <pc:picChg chg="mod">
          <ac:chgData name="Amalia Spiliakou" userId="f4bd6b91a0b5818a" providerId="LiveId" clId="{A7A9D5DB-FA68-43A1-B042-EE3BD4885848}" dt="2026-01-13T07:15:02.740" v="118" actId="1076"/>
          <ac:picMkLst>
            <pc:docMk/>
            <pc:sldMk cId="1442532283" sldId="269"/>
            <ac:picMk id="11276" creationId="{00000000-0000-0000-0000-000000000000}"/>
          </ac:picMkLst>
        </pc:picChg>
      </pc:sldChg>
      <pc:sldChg chg="modSp setBg">
        <pc:chgData name="Amalia Spiliakou" userId="f4bd6b91a0b5818a" providerId="LiveId" clId="{A7A9D5DB-FA68-43A1-B042-EE3BD4885848}" dt="2026-01-13T07:18:03.394" v="133"/>
        <pc:sldMkLst>
          <pc:docMk/>
          <pc:sldMk cId="163818482" sldId="270"/>
        </pc:sldMkLst>
        <pc:picChg chg="mod">
          <ac:chgData name="Amalia Spiliakou" userId="f4bd6b91a0b5818a" providerId="LiveId" clId="{A7A9D5DB-FA68-43A1-B042-EE3BD4885848}" dt="2026-01-13T07:16:20.299" v="128" actId="1076"/>
          <ac:picMkLst>
            <pc:docMk/>
            <pc:sldMk cId="163818482" sldId="270"/>
            <ac:picMk id="14338" creationId="{00000000-0000-0000-0000-000000000000}"/>
          </ac:picMkLst>
        </pc:picChg>
      </pc:sldChg>
      <pc:sldChg chg="modSp mod">
        <pc:chgData name="Amalia Spiliakou" userId="f4bd6b91a0b5818a" providerId="LiveId" clId="{A7A9D5DB-FA68-43A1-B042-EE3BD4885848}" dt="2026-01-13T07:20:58.978" v="146" actId="20577"/>
        <pc:sldMkLst>
          <pc:docMk/>
          <pc:sldMk cId="2172132703" sldId="271"/>
        </pc:sldMkLst>
        <pc:spChg chg="mod">
          <ac:chgData name="Amalia Spiliakou" userId="f4bd6b91a0b5818a" providerId="LiveId" clId="{A7A9D5DB-FA68-43A1-B042-EE3BD4885848}" dt="2026-01-13T07:20:58.978" v="146" actId="20577"/>
          <ac:spMkLst>
            <pc:docMk/>
            <pc:sldMk cId="2172132703" sldId="271"/>
            <ac:spMk id="2" creationId="{00000000-0000-0000-0000-000000000000}"/>
          </ac:spMkLst>
        </pc:spChg>
      </pc:sldChg>
      <pc:sldChg chg="modSp mod">
        <pc:chgData name="Amalia Spiliakou" userId="f4bd6b91a0b5818a" providerId="LiveId" clId="{A7A9D5DB-FA68-43A1-B042-EE3BD4885848}" dt="2026-01-13T07:29:18.668" v="178" actId="20577"/>
        <pc:sldMkLst>
          <pc:docMk/>
          <pc:sldMk cId="2595089526" sldId="272"/>
        </pc:sldMkLst>
        <pc:spChg chg="mod">
          <ac:chgData name="Amalia Spiliakou" userId="f4bd6b91a0b5818a" providerId="LiveId" clId="{A7A9D5DB-FA68-43A1-B042-EE3BD4885848}" dt="2026-01-13T07:29:18.668" v="178" actId="20577"/>
          <ac:spMkLst>
            <pc:docMk/>
            <pc:sldMk cId="2595089526" sldId="272"/>
            <ac:spMk id="2" creationId="{00000000-0000-0000-0000-000000000000}"/>
          </ac:spMkLst>
        </pc:spChg>
      </pc:sldChg>
      <pc:sldChg chg="modSp new mod setBg">
        <pc:chgData name="Amalia Spiliakou" userId="f4bd6b91a0b5818a" providerId="LiveId" clId="{A7A9D5DB-FA68-43A1-B042-EE3BD4885848}" dt="2026-01-13T07:09:23.339" v="93"/>
        <pc:sldMkLst>
          <pc:docMk/>
          <pc:sldMk cId="1792642860" sldId="273"/>
        </pc:sldMkLst>
        <pc:spChg chg="mod">
          <ac:chgData name="Amalia Spiliakou" userId="f4bd6b91a0b5818a" providerId="LiveId" clId="{A7A9D5DB-FA68-43A1-B042-EE3BD4885848}" dt="2026-01-13T07:09:18.238" v="92" actId="207"/>
          <ac:spMkLst>
            <pc:docMk/>
            <pc:sldMk cId="1792642860" sldId="273"/>
            <ac:spMk id="2" creationId="{BECF72D9-9CD6-B9CE-C27F-4AFE7B150F9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974C95D-8783-41B7-9CBA-342427BBBA30}"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4210936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74C95D-8783-41B7-9CBA-342427BBBA30}"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2707913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974C95D-8783-41B7-9CBA-342427BBBA30}"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2611520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74C95D-8783-41B7-9CBA-342427BBBA30}"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914947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74C95D-8783-41B7-9CBA-342427BBBA30}"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4095996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74C95D-8783-41B7-9CBA-342427BBBA30}"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2443826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74C95D-8783-41B7-9CBA-342427BBBA30}"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2975583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74C95D-8783-41B7-9CBA-342427BBBA30}"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3257284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74C95D-8783-41B7-9CBA-342427BBBA30}"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3418297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74C95D-8783-41B7-9CBA-342427BBBA30}"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2899264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74C95D-8783-41B7-9CBA-342427BBBA30}"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1C021C-A2C5-45B2-AA62-817D389DFDD1}" type="slidenum">
              <a:rPr lang="en-US" smtClean="0"/>
              <a:t>‹#›</a:t>
            </a:fld>
            <a:endParaRPr lang="en-US"/>
          </a:p>
        </p:txBody>
      </p:sp>
    </p:spTree>
    <p:extLst>
      <p:ext uri="{BB962C8B-B14F-4D97-AF65-F5344CB8AC3E}">
        <p14:creationId xmlns:p14="http://schemas.microsoft.com/office/powerpoint/2010/main" val="411408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4C95D-8783-41B7-9CBA-342427BBBA30}" type="datetimeFigureOut">
              <a:rPr lang="en-US" smtClean="0"/>
              <a:t>1/13/2026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1C021C-A2C5-45B2-AA62-817D389DFDD1}" type="slidenum">
              <a:rPr lang="en-US" smtClean="0"/>
              <a:t>‹#›</a:t>
            </a:fld>
            <a:endParaRPr lang="en-US"/>
          </a:p>
        </p:txBody>
      </p:sp>
    </p:spTree>
    <p:extLst>
      <p:ext uri="{BB962C8B-B14F-4D97-AF65-F5344CB8AC3E}">
        <p14:creationId xmlns:p14="http://schemas.microsoft.com/office/powerpoint/2010/main" val="649923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akosbab.weebly.com/the-birds---aristophanes.html" TargetMode="Externa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onassis.org/"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sz="10700" dirty="0">
                <a:solidFill>
                  <a:srgbClr val="FFEBEB"/>
                </a:solidFill>
                <a:latin typeface="Bradley Hand ITC" panose="03070402050302030203" pitchFamily="66" charset="0"/>
              </a:rPr>
              <a:t>Aristophanes</a:t>
            </a:r>
            <a:br>
              <a:rPr lang="en-US" sz="10700" dirty="0">
                <a:solidFill>
                  <a:srgbClr val="FFEBEB"/>
                </a:solidFill>
                <a:latin typeface="Bradley Hand ITC" panose="03070402050302030203" pitchFamily="66" charset="0"/>
              </a:rPr>
            </a:br>
            <a:r>
              <a:rPr lang="en-US" sz="5300" dirty="0">
                <a:solidFill>
                  <a:srgbClr val="FFEBEB"/>
                </a:solidFill>
                <a:latin typeface="Bradley Hand ITC" panose="03070402050302030203" pitchFamily="66" charset="0"/>
              </a:rPr>
              <a:t>Staging Ornithes (The Birds): Art, Costume, and Performance from Antiquity to Today</a:t>
            </a:r>
          </a:p>
        </p:txBody>
      </p:sp>
    </p:spTree>
    <p:extLst>
      <p:ext uri="{BB962C8B-B14F-4D97-AF65-F5344CB8AC3E}">
        <p14:creationId xmlns:p14="http://schemas.microsoft.com/office/powerpoint/2010/main" val="2595089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F72D9-9CD6-B9CE-C27F-4AFE7B150F9D}"/>
              </a:ext>
            </a:extLst>
          </p:cNvPr>
          <p:cNvSpPr>
            <a:spLocks noGrp="1"/>
          </p:cNvSpPr>
          <p:nvPr>
            <p:ph type="title"/>
          </p:nvPr>
        </p:nvSpPr>
        <p:spPr>
          <a:xfrm rot="10800000" flipV="1">
            <a:off x="838200" y="1690688"/>
            <a:ext cx="10515600" cy="3460432"/>
          </a:xfrm>
        </p:spPr>
        <p:txBody>
          <a:bodyPr>
            <a:noAutofit/>
          </a:bodyPr>
          <a:lstStyle/>
          <a:p>
            <a:pPr algn="ct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The Birds</a:t>
            </a: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400" b="1" i="1" dirty="0">
                <a:solidFill>
                  <a:schemeClr val="accent2">
                    <a:lumMod val="20000"/>
                    <a:lumOff val="80000"/>
                  </a:schemeClr>
                </a:solidFill>
                <a:latin typeface="Times New Roman" panose="02020603050405020304" pitchFamily="18" charset="0"/>
                <a:cs typeface="Times New Roman" panose="02020603050405020304" pitchFamily="18" charset="0"/>
              </a:rPr>
              <a:t>Ornithes</a:t>
            </a: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 first performed by Aristophanes in 414 BC at the Festival of Dionysus, is a comedy that departs from the playwright’s usual direct political satire while still reflecting the deep civic unease of late fifth-century Athens. </a:t>
            </a: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Against the backdrop of war and public disillusionment, the play imagines escape from human society through the fantastical creation of a city in the sky,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Nephelokokkygia</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Cloudcuckooland</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Two Athenians,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Pisthetairos</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and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Euelpides</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persuade the birds to build this new realm, but the dream of an egalitarian utopia quickly gives way to authoritarian control as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Pisthetairos</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consolidates power. A series of intruders, poets, legal officials, and even divine envoys, are expelled, while the gods themselves are forced to negotiate when human worship is diverted.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Pisthetairos</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ultimately marries Basileia, the embodiment of Zeus’ authority, symbolically assuming sovereignty over both mortals and immortals. What begins as comic fantasy thus becomes a sharp meditation on ambition, hubris, and the inescapability of human corruption, themes reinforced by the play’s parabasis, in which the chorus directly addresses the audience with satirical commentary on human behavior.</a:t>
            </a:r>
            <a:endParaRPr lang="el-GR" sz="24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2642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1925" y="365125"/>
            <a:ext cx="6848475" cy="1325563"/>
          </a:xfrm>
        </p:spPr>
        <p:txBody>
          <a:bodyPr>
            <a:normAutofit fontScale="90000"/>
          </a:bodyPr>
          <a:lstStyle/>
          <a:p>
            <a:pPr algn="ctr"/>
            <a:br>
              <a:rPr lang="en-US" sz="2000" b="1" dirty="0">
                <a:latin typeface="Times New Roman" panose="02020603050405020304" pitchFamily="18" charset="0"/>
                <a:cs typeface="Times New Roman" panose="02020603050405020304" pitchFamily="18" charset="0"/>
              </a:rPr>
            </a:br>
            <a:r>
              <a:rPr lang="en-US" sz="2700" b="1" dirty="0">
                <a:solidFill>
                  <a:schemeClr val="accent2">
                    <a:lumMod val="40000"/>
                    <a:lumOff val="60000"/>
                  </a:schemeClr>
                </a:solidFill>
                <a:latin typeface="Times New Roman" panose="02020603050405020304" pitchFamily="18" charset="0"/>
                <a:cs typeface="Times New Roman" panose="02020603050405020304" pitchFamily="18" charset="0"/>
              </a:rPr>
              <a:t>Red Figure Calyx Krater, </a:t>
            </a:r>
            <a:r>
              <a:rPr lang="en-US" sz="2700" dirty="0">
                <a:solidFill>
                  <a:schemeClr val="accent2">
                    <a:lumMod val="40000"/>
                    <a:lumOff val="60000"/>
                  </a:schemeClr>
                </a:solidFill>
                <a:latin typeface="Times New Roman" panose="02020603050405020304" pitchFamily="18" charset="0"/>
                <a:cs typeface="Times New Roman" panose="02020603050405020304" pitchFamily="18" charset="0"/>
              </a:rPr>
              <a:t>ca 414 400 BC, probably inspired by Aristophanes the  “Birds,” Getty Museum </a:t>
            </a:r>
            <a:br>
              <a:rPr lang="en-US" sz="2700" dirty="0">
                <a:solidFill>
                  <a:schemeClr val="accent2">
                    <a:lumMod val="40000"/>
                    <a:lumOff val="60000"/>
                  </a:schemeClr>
                </a:solidFill>
                <a:latin typeface="Times New Roman" panose="02020603050405020304" pitchFamily="18" charset="0"/>
                <a:cs typeface="Times New Roman" panose="02020603050405020304" pitchFamily="18" charset="0"/>
              </a:rPr>
            </a:br>
            <a:r>
              <a:rPr lang="en-US" sz="2700" b="1" dirty="0">
                <a:solidFill>
                  <a:schemeClr val="accent2">
                    <a:lumMod val="40000"/>
                    <a:lumOff val="60000"/>
                  </a:schemeClr>
                </a:solidFill>
                <a:latin typeface="Times New Roman" panose="02020603050405020304" pitchFamily="18" charset="0"/>
                <a:cs typeface="Times New Roman" panose="02020603050405020304" pitchFamily="18" charset="0"/>
              </a:rPr>
              <a:t>Attic red-figured </a:t>
            </a:r>
            <a:r>
              <a:rPr lang="en-US" sz="2700" b="1" dirty="0" err="1">
                <a:solidFill>
                  <a:schemeClr val="accent2">
                    <a:lumMod val="40000"/>
                    <a:lumOff val="60000"/>
                  </a:schemeClr>
                </a:solidFill>
                <a:latin typeface="Times New Roman" panose="02020603050405020304" pitchFamily="18" charset="0"/>
                <a:cs typeface="Times New Roman" panose="02020603050405020304" pitchFamily="18" charset="0"/>
              </a:rPr>
              <a:t>Pelike</a:t>
            </a:r>
            <a:r>
              <a:rPr lang="en-US" sz="2700" dirty="0">
                <a:solidFill>
                  <a:schemeClr val="accent2">
                    <a:lumMod val="40000"/>
                    <a:lumOff val="60000"/>
                  </a:schemeClr>
                </a:solidFill>
                <a:latin typeface="Times New Roman" panose="02020603050405020304" pitchFamily="18" charset="0"/>
                <a:cs typeface="Times New Roman" panose="02020603050405020304" pitchFamily="18" charset="0"/>
              </a:rPr>
              <a:t>, c.425 BC, Michael C. Carlos Museum of Emory University</a:t>
            </a:r>
            <a:br>
              <a:rPr lang="en-US" sz="2000" dirty="0">
                <a:solidFill>
                  <a:schemeClr val="accent2">
                    <a:lumMod val="20000"/>
                    <a:lumOff val="80000"/>
                  </a:schemeClr>
                </a:solidFill>
              </a:rPr>
            </a:br>
            <a:endParaRPr lang="en-US" sz="2000" dirty="0">
              <a:solidFill>
                <a:schemeClr val="accent2">
                  <a:lumMod val="20000"/>
                  <a:lumOff val="80000"/>
                </a:schemeClr>
              </a:solidFill>
            </a:endParaRPr>
          </a:p>
        </p:txBody>
      </p:sp>
      <p:pic>
        <p:nvPicPr>
          <p:cNvPr id="2050" name="Picture 2" descr="Αποτέλεσμα εικόνας για Pelike with Bi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0414" y="219075"/>
            <a:ext cx="4800600" cy="6400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images.perseus.tufts.edu/images/1990.05.1/1990.05.01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949979"/>
            <a:ext cx="6724650" cy="4669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485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31428" y="1796901"/>
            <a:ext cx="5522825" cy="4922673"/>
          </a:xfrm>
        </p:spPr>
        <p:txBody>
          <a:bodyPr>
            <a:normAutofit/>
          </a:bodyPr>
          <a:lstStyle/>
          <a:p>
            <a:pPr algn="ctr"/>
            <a:r>
              <a:rPr lang="en-US" sz="2400" b="1" dirty="0">
                <a:solidFill>
                  <a:schemeClr val="accent2">
                    <a:lumMod val="40000"/>
                    <a:lumOff val="60000"/>
                  </a:schemeClr>
                </a:solidFill>
                <a:latin typeface="Times New Roman" panose="02020603050405020304" pitchFamily="18" charset="0"/>
                <a:cs typeface="Times New Roman" panose="02020603050405020304" pitchFamily="18" charset="0"/>
              </a:rPr>
              <a:t>Black Figure Wine jug (</a:t>
            </a:r>
            <a:r>
              <a:rPr lang="en-US" sz="2400" b="1" dirty="0" err="1">
                <a:solidFill>
                  <a:schemeClr val="accent2">
                    <a:lumMod val="40000"/>
                    <a:lumOff val="60000"/>
                  </a:schemeClr>
                </a:solidFill>
                <a:latin typeface="Times New Roman" panose="02020603050405020304" pitchFamily="18" charset="0"/>
                <a:cs typeface="Times New Roman" panose="02020603050405020304" pitchFamily="18" charset="0"/>
              </a:rPr>
              <a:t>oinochoe</a:t>
            </a:r>
            <a:r>
              <a:rPr lang="en-US" sz="2400" dirty="0">
                <a:solidFill>
                  <a:schemeClr val="accent2">
                    <a:lumMod val="40000"/>
                    <a:lumOff val="60000"/>
                  </a:schemeClr>
                </a:solidFill>
                <a:latin typeface="Times New Roman" panose="02020603050405020304" pitchFamily="18" charset="0"/>
                <a:cs typeface="Times New Roman" panose="02020603050405020304" pitchFamily="18" charset="0"/>
              </a:rPr>
              <a:t>), ca. 480 BC, a chorus of men disguised as birds, London, British Museum</a:t>
            </a:r>
          </a:p>
        </p:txBody>
      </p:sp>
      <p:pic>
        <p:nvPicPr>
          <p:cNvPr id="7172" name="Picture 4" descr="Αποτέλεσμα εικόνας για Oinochoe Bir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94" y="169827"/>
            <a:ext cx="6220558" cy="6549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552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1266" name="Picture 2" descr="http://www.hadjidakis.gr/images/works/ornith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425" y="2200420"/>
            <a:ext cx="6452677" cy="452026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0" y="0"/>
            <a:ext cx="8211218" cy="2200419"/>
          </a:xfrm>
        </p:spPr>
        <p:txBody>
          <a:bodyPr>
            <a:normAutofit/>
          </a:bodyPr>
          <a:lstStyle/>
          <a:p>
            <a:pPr algn="ctr"/>
            <a:r>
              <a:rPr lang="en-US" sz="1600" b="1" dirty="0">
                <a:solidFill>
                  <a:schemeClr val="bg1">
                    <a:lumMod val="95000"/>
                  </a:schemeClr>
                </a:solidFill>
                <a:latin typeface="Times New Roman" panose="02020603050405020304" pitchFamily="18" charset="0"/>
                <a:cs typeface="Times New Roman" panose="02020603050405020304" pitchFamily="18" charset="0"/>
              </a:rPr>
              <a:t>In 1959, a landmark modern interpretation of Aristophanes’ </a:t>
            </a:r>
            <a:r>
              <a:rPr lang="en-US" sz="1600" b="1" i="1" dirty="0">
                <a:solidFill>
                  <a:schemeClr val="bg1">
                    <a:lumMod val="95000"/>
                  </a:schemeClr>
                </a:solidFill>
                <a:latin typeface="Times New Roman" panose="02020603050405020304" pitchFamily="18" charset="0"/>
                <a:cs typeface="Times New Roman" panose="02020603050405020304" pitchFamily="18" charset="0"/>
              </a:rPr>
              <a:t>The Birds</a:t>
            </a:r>
            <a:r>
              <a:rPr lang="en-US" sz="1600" b="1" dirty="0">
                <a:solidFill>
                  <a:schemeClr val="bg1">
                    <a:lumMod val="95000"/>
                  </a:schemeClr>
                </a:solidFill>
                <a:latin typeface="Times New Roman" panose="02020603050405020304" pitchFamily="18" charset="0"/>
                <a:cs typeface="Times New Roman" panose="02020603050405020304" pitchFamily="18" charset="0"/>
              </a:rPr>
              <a:t> was presented at the Epidaurus Festival through the collaboration of four leading figures of twentieth-century Greek art. The production was directed by Karolos Koun, whose innovative approach reshaped the reception of ancient drama for contemporary audiences. The musical score was composed by Manos Hatzidakis, whose work brought a distinctive modern sensibility to the classical text. Visual identity was entrusted to Yannis </a:t>
            </a:r>
            <a:r>
              <a:rPr lang="en-US" sz="1600" b="1" dirty="0" err="1">
                <a:solidFill>
                  <a:schemeClr val="bg1">
                    <a:lumMod val="95000"/>
                  </a:schemeClr>
                </a:solidFill>
                <a:latin typeface="Times New Roman" panose="02020603050405020304" pitchFamily="18" charset="0"/>
                <a:cs typeface="Times New Roman" panose="02020603050405020304" pitchFamily="18" charset="0"/>
              </a:rPr>
              <a:t>Tsarouhis</a:t>
            </a:r>
            <a:r>
              <a:rPr lang="en-US" sz="1600" b="1" dirty="0">
                <a:solidFill>
                  <a:schemeClr val="bg1">
                    <a:lumMod val="95000"/>
                  </a:schemeClr>
                </a:solidFill>
                <a:latin typeface="Times New Roman" panose="02020603050405020304" pitchFamily="18" charset="0"/>
                <a:cs typeface="Times New Roman" panose="02020603050405020304" pitchFamily="18" charset="0"/>
              </a:rPr>
              <a:t>, who designed both the scenery and the costumes, while choreography was developed by </a:t>
            </a:r>
            <a:r>
              <a:rPr lang="en-US" sz="1600" b="1" dirty="0" err="1">
                <a:solidFill>
                  <a:schemeClr val="bg1">
                    <a:lumMod val="95000"/>
                  </a:schemeClr>
                </a:solidFill>
                <a:latin typeface="Times New Roman" panose="02020603050405020304" pitchFamily="18" charset="0"/>
                <a:cs typeface="Times New Roman" panose="02020603050405020304" pitchFamily="18" charset="0"/>
              </a:rPr>
              <a:t>Rallou</a:t>
            </a:r>
            <a:r>
              <a:rPr lang="en-US" sz="1600" b="1" dirty="0">
                <a:solidFill>
                  <a:schemeClr val="bg1">
                    <a:lumMod val="95000"/>
                  </a:schemeClr>
                </a:solidFill>
                <a:latin typeface="Times New Roman" panose="02020603050405020304" pitchFamily="18" charset="0"/>
                <a:cs typeface="Times New Roman" panose="02020603050405020304" pitchFamily="18" charset="0"/>
              </a:rPr>
              <a:t> Manou, integrating movement as a central expressive element. Together, these artists created a performance that has since assumed near-legendary status in the history of modern Greek theater.</a:t>
            </a:r>
          </a:p>
        </p:txBody>
      </p:sp>
      <p:pic>
        <p:nvPicPr>
          <p:cNvPr id="11274" name="Picture 10" descr="Αποτέλεσμα εικόνας για Κουν Χατζιδάκις Τσαρούχης Aristophanes Bi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1197" y="2200420"/>
            <a:ext cx="4607378" cy="4515230"/>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Σχετική εικόν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1217" y="142350"/>
            <a:ext cx="3607358" cy="1990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532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33741" y="365125"/>
            <a:ext cx="1818752" cy="1325563"/>
          </a:xfrm>
        </p:spPr>
        <p:txBody>
          <a:bodyPr>
            <a:normAutofit fontScale="90000"/>
          </a:bodyPr>
          <a:lstStyle/>
          <a:p>
            <a:pPr algn="ct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r>
              <a:rPr lang="en-US" sz="1800" b="1" dirty="0" err="1">
                <a:solidFill>
                  <a:schemeClr val="bg1">
                    <a:lumMod val="95000"/>
                  </a:schemeClr>
                </a:solidFill>
                <a:latin typeface="Times New Roman" panose="02020603050405020304" pitchFamily="18" charset="0"/>
                <a:cs typeface="Times New Roman" panose="02020603050405020304" pitchFamily="18" charset="0"/>
              </a:rPr>
              <a:t>Yannis</a:t>
            </a:r>
            <a:r>
              <a:rPr lang="en-US" sz="1800" b="1" dirty="0">
                <a:solidFill>
                  <a:schemeClr val="bg1">
                    <a:lumMod val="95000"/>
                  </a:schemeClr>
                </a:solidFill>
                <a:latin typeface="Times New Roman" panose="02020603050405020304" pitchFamily="18" charset="0"/>
                <a:cs typeface="Times New Roman" panose="02020603050405020304" pitchFamily="18" charset="0"/>
              </a:rPr>
              <a:t> </a:t>
            </a:r>
            <a:r>
              <a:rPr lang="en-US" sz="1800" b="1" dirty="0" err="1">
                <a:solidFill>
                  <a:schemeClr val="bg1">
                    <a:lumMod val="95000"/>
                  </a:schemeClr>
                </a:solidFill>
                <a:latin typeface="Times New Roman" panose="02020603050405020304" pitchFamily="18" charset="0"/>
                <a:cs typeface="Times New Roman" panose="02020603050405020304" pitchFamily="18" charset="0"/>
              </a:rPr>
              <a:t>Tsarouhis</a:t>
            </a:r>
            <a:r>
              <a:rPr lang="en-US" sz="1800" b="1" dirty="0">
                <a:solidFill>
                  <a:schemeClr val="bg1">
                    <a:lumMod val="95000"/>
                  </a:schemeClr>
                </a:solidFill>
                <a:latin typeface="Times New Roman" panose="02020603050405020304" pitchFamily="18" charset="0"/>
                <a:cs typeface="Times New Roman" panose="02020603050405020304" pitchFamily="18" charset="0"/>
              </a:rPr>
              <a:t> Costume Designs for Aristophanes “Birds,” Festival of Epidaurus, 1959</a:t>
            </a:r>
            <a:endParaRPr lang="en-US" sz="1800" dirty="0">
              <a:solidFill>
                <a:schemeClr val="bg1">
                  <a:lumMod val="95000"/>
                </a:schemeClr>
              </a:solidFill>
            </a:endParaRPr>
          </a:p>
        </p:txBody>
      </p:sp>
      <p:pic>
        <p:nvPicPr>
          <p:cNvPr id="5" name="Picture 6" descr=".The Birds ( Ornithes) is a comedy by the Ancient Greek playwright Aristophanes  performed in 414 BC at the City Dionysia where it won second prize. It has been acclaimed by modern critics as a perfectly realized fantasy remarkable for its mimicry of birds and for the gaiety of its songs.It is the longest of Aristophanes' surviving plays and yet it is a fairly conventional example of Old Comed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550" y="153051"/>
            <a:ext cx="4760191" cy="6546967"/>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Αποτέλεσμα εικόνας για Τσαρούχης ορνιθε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493" y="156290"/>
            <a:ext cx="5234982" cy="654372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Αποτέλεσμα εικόνας για Τσαρούχης ορνιθε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0298" y="3140748"/>
            <a:ext cx="1658242" cy="2829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96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4338" name="Picture 2" descr="assets_LARGE_t_420_1395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4325" y="158261"/>
            <a:ext cx="9903350" cy="654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18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3618" y="365125"/>
            <a:ext cx="11433244" cy="1325563"/>
          </a:xfrm>
        </p:spPr>
        <p:txBody>
          <a:bodyPr>
            <a:normAutofit fontScale="90000"/>
          </a:bodyPr>
          <a:lstStyle/>
          <a:p>
            <a:pPr algn="ctr"/>
            <a:br>
              <a:rPr lang="en-US" sz="2000" dirty="0"/>
            </a:br>
            <a:br>
              <a:rPr lang="en-US" sz="2000" dirty="0">
                <a:latin typeface="Times New Roman" panose="02020603050405020304" pitchFamily="18" charset="0"/>
                <a:cs typeface="Times New Roman" panose="02020603050405020304" pitchFamily="18" charset="0"/>
              </a:rPr>
            </a:b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Costume Design from the Cambridge Production of </a:t>
            </a:r>
            <a:r>
              <a:rPr lang="en-US" sz="2400" b="1" dirty="0" err="1">
                <a:solidFill>
                  <a:schemeClr val="accent2">
                    <a:lumMod val="20000"/>
                    <a:lumOff val="80000"/>
                  </a:schemeClr>
                </a:solidFill>
                <a:latin typeface="Times New Roman" panose="02020603050405020304" pitchFamily="18" charset="0"/>
                <a:cs typeface="Times New Roman" panose="02020603050405020304" pitchFamily="18" charset="0"/>
              </a:rPr>
              <a:t>Aristopanes</a:t>
            </a: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 'THE BIRDS,' by Duncan Grant, 1923</a:t>
            </a: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Design by Abd' Elkader Farrah for the Birds, 1966, Edinburgh Festival</a:t>
            </a: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Costume Design for Hoopoe by Alex </a:t>
            </a:r>
            <a:r>
              <a:rPr lang="en-US" sz="2400" b="1" dirty="0" err="1">
                <a:solidFill>
                  <a:schemeClr val="accent2">
                    <a:lumMod val="20000"/>
                    <a:lumOff val="80000"/>
                  </a:schemeClr>
                </a:solidFill>
                <a:latin typeface="Times New Roman" panose="02020603050405020304" pitchFamily="18" charset="0"/>
                <a:cs typeface="Times New Roman" panose="02020603050405020304" pitchFamily="18" charset="0"/>
              </a:rPr>
              <a:t>Kosbad</a:t>
            </a:r>
            <a:br>
              <a:rPr lang="en-US" sz="20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1600" b="1" dirty="0">
                <a:solidFill>
                  <a:schemeClr val="accent2">
                    <a:lumMod val="20000"/>
                    <a:lumOff val="80000"/>
                  </a:schemeClr>
                </a:solidFill>
                <a:latin typeface="Times New Roman" panose="02020603050405020304" pitchFamily="18" charset="0"/>
                <a:cs typeface="Times New Roman" panose="02020603050405020304" pitchFamily="18" charset="0"/>
                <a:hlinkClick r:id="rId2"/>
              </a:rPr>
              <a:t>http://akosbab.weebly.com/the-birds---aristophanes.html</a:t>
            </a:r>
            <a:br>
              <a:rPr lang="en-US" sz="1600" dirty="0">
                <a:solidFill>
                  <a:schemeClr val="accent2">
                    <a:lumMod val="20000"/>
                    <a:lumOff val="80000"/>
                  </a:schemeClr>
                </a:solidFill>
              </a:rPr>
            </a:br>
            <a:br>
              <a:rPr lang="en-US" sz="2000" dirty="0">
                <a:solidFill>
                  <a:schemeClr val="accent2">
                    <a:lumMod val="20000"/>
                    <a:lumOff val="80000"/>
                  </a:schemeClr>
                </a:solidFill>
              </a:rPr>
            </a:br>
            <a:br>
              <a:rPr lang="en-US" sz="2000" dirty="0"/>
            </a:br>
            <a:endParaRPr lang="en-US" sz="2000" dirty="0"/>
          </a:p>
        </p:txBody>
      </p:sp>
      <p:pic>
        <p:nvPicPr>
          <p:cNvPr id="8196" name="Picture 4" descr="A SET OF FOUR COSTUME DESIGNS FROM THE CAMBRIDGE PRODUCTION ARISTOPHANES 'THE BIRDS' by Duncan Grant, 1923: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618" y="1680849"/>
            <a:ext cx="3394406" cy="502548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Σχετική εικόν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0695" y="1692383"/>
            <a:ext cx="3440724" cy="501395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akosbab.weebly.com/uploads/1/7/8/9/17891523/2921411_ori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4090" y="1688814"/>
            <a:ext cx="3952772" cy="5019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716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45193" y="365125"/>
            <a:ext cx="6543501" cy="1325563"/>
          </a:xfrm>
        </p:spPr>
        <p:txBody>
          <a:bodyPr>
            <a:normAutofit/>
          </a:bodyPr>
          <a:lstStyle/>
          <a:p>
            <a:pPr algn="ctr"/>
            <a:br>
              <a:rPr lang="en-US" sz="2000" dirty="0"/>
            </a:b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Costumes for the “Birds” by Jasmine Middleton</a:t>
            </a:r>
            <a:b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br>
            <a:endPar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9220" name="Picture 4" descr="https://jasminemiddleton2017.files.wordpress.com/2014/12/img0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5194" y="1932270"/>
            <a:ext cx="6543501" cy="4754908"/>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jasminemiddleton2017.files.wordpress.com/2014/12/img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283" y="210120"/>
            <a:ext cx="4706362" cy="647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22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64096" y="365125"/>
            <a:ext cx="2907324" cy="1325563"/>
          </a:xfrm>
        </p:spPr>
        <p:txBody>
          <a:bodyPr>
            <a:normAutofit fontScale="90000"/>
          </a:bodyPr>
          <a:lstStyle/>
          <a:p>
            <a:pPr algn="ct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br>
              <a:rPr lang="en-US" sz="1800" dirty="0">
                <a:latin typeface="Times New Roman" panose="02020603050405020304" pitchFamily="18" charset="0"/>
                <a:cs typeface="Times New Roman" panose="02020603050405020304" pitchFamily="18" charset="0"/>
              </a:rPr>
            </a:br>
            <a:r>
              <a:rPr lang="en-US" sz="2000" b="1" dirty="0">
                <a:solidFill>
                  <a:schemeClr val="accent4">
                    <a:lumMod val="20000"/>
                    <a:lumOff val="80000"/>
                  </a:schemeClr>
                </a:solidFill>
                <a:latin typeface="Times New Roman" panose="02020603050405020304" pitchFamily="18" charset="0"/>
                <a:cs typeface="Times New Roman" panose="02020603050405020304" pitchFamily="18" charset="0"/>
              </a:rPr>
              <a:t>University of British </a:t>
            </a:r>
            <a:br>
              <a:rPr lang="en-US" sz="2000" b="1"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b="1" dirty="0">
                <a:solidFill>
                  <a:schemeClr val="accent4">
                    <a:lumMod val="20000"/>
                    <a:lumOff val="80000"/>
                  </a:schemeClr>
                </a:solidFill>
                <a:latin typeface="Times New Roman" panose="02020603050405020304" pitchFamily="18" charset="0"/>
                <a:cs typeface="Times New Roman" panose="02020603050405020304" pitchFamily="18" charset="0"/>
              </a:rPr>
              <a:t>Columbia</a:t>
            </a: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t>The “Birds” was used as the basis of a term design project for senior Costume Design students. The group was asked to collect images of avian and human subjects that reflected both sides of the Birds cast of characters. Research was carried out about the birds that would have inhabited Greece in Aristophanes time. </a:t>
            </a:r>
            <a:br>
              <a:rPr lang="en-US" sz="2000" dirty="0">
                <a:solidFill>
                  <a:schemeClr val="accent4">
                    <a:lumMod val="20000"/>
                    <a:lumOff val="80000"/>
                  </a:schemeClr>
                </a:solidFill>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20580" y="3898295"/>
            <a:ext cx="11950840" cy="2795518"/>
          </a:xfrm>
          <a:prstGeom prst="rect">
            <a:avLst/>
          </a:prstGeom>
        </p:spPr>
      </p:pic>
      <p:pic>
        <p:nvPicPr>
          <p:cNvPr id="15364" name="Picture 4" descr="http://www.scenofest.org/exhibition/Birds/BDA_CA07/Alator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580" y="197199"/>
            <a:ext cx="897255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132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700" b="1" dirty="0">
                <a:solidFill>
                  <a:schemeClr val="accent2">
                    <a:lumMod val="20000"/>
                    <a:lumOff val="80000"/>
                  </a:schemeClr>
                </a:solidFill>
                <a:latin typeface="Times New Roman" panose="02020603050405020304" pitchFamily="18" charset="0"/>
                <a:cs typeface="Times New Roman" panose="02020603050405020304" pitchFamily="18" charset="0"/>
              </a:rPr>
              <a:t>Nikos </a:t>
            </a:r>
            <a:r>
              <a:rPr lang="en-US" sz="2700" b="1" dirty="0" err="1">
                <a:solidFill>
                  <a:schemeClr val="accent2">
                    <a:lumMod val="20000"/>
                    <a:lumOff val="80000"/>
                  </a:schemeClr>
                </a:solidFill>
                <a:latin typeface="Times New Roman" panose="02020603050405020304" pitchFamily="18" charset="0"/>
                <a:cs typeface="Times New Roman" panose="02020603050405020304" pitchFamily="18" charset="0"/>
              </a:rPr>
              <a:t>Karathanos</a:t>
            </a:r>
            <a:r>
              <a:rPr lang="en-US" sz="2700" b="1" dirty="0">
                <a:solidFill>
                  <a:schemeClr val="accent2">
                    <a:lumMod val="20000"/>
                    <a:lumOff val="80000"/>
                  </a:schemeClr>
                </a:solidFill>
                <a:latin typeface="Times New Roman" panose="02020603050405020304" pitchFamily="18" charset="0"/>
                <a:cs typeface="Times New Roman" panose="02020603050405020304" pitchFamily="18" charset="0"/>
              </a:rPr>
              <a:t>, Aristophanes, the “Birds”</a:t>
            </a:r>
            <a:br>
              <a:rPr lang="en-US" sz="2700"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1400" dirty="0">
                <a:solidFill>
                  <a:schemeClr val="accent2">
                    <a:lumMod val="40000"/>
                    <a:lumOff val="60000"/>
                  </a:schemeClr>
                </a:solidFill>
                <a:latin typeface="Times New Roman" panose="02020603050405020304" pitchFamily="18" charset="0"/>
                <a:cs typeface="Times New Roman" panose="02020603050405020304" pitchFamily="18" charset="0"/>
                <a:hlinkClick r:id="rId2"/>
              </a:rPr>
              <a:t>https://www.onassis.org/</a:t>
            </a:r>
            <a:r>
              <a:rPr lang="en-US" sz="1400" dirty="0">
                <a:solidFill>
                  <a:schemeClr val="accent2">
                    <a:lumMod val="40000"/>
                    <a:lumOff val="60000"/>
                  </a:schemeClr>
                </a:solidFill>
                <a:latin typeface="Times New Roman" panose="02020603050405020304" pitchFamily="18" charset="0"/>
                <a:cs typeface="Times New Roman" panose="02020603050405020304" pitchFamily="18" charset="0"/>
              </a:rPr>
              <a:t> </a:t>
            </a:r>
            <a:br>
              <a:rPr lang="en-US" sz="2400" b="1" dirty="0">
                <a:solidFill>
                  <a:schemeClr val="accent2">
                    <a:lumMod val="40000"/>
                    <a:lumOff val="60000"/>
                  </a:schemeClr>
                </a:solidFill>
                <a:latin typeface="Times New Roman" panose="02020603050405020304" pitchFamily="18" charset="0"/>
                <a:cs typeface="Times New Roman" panose="02020603050405020304" pitchFamily="18" charset="0"/>
              </a:rPr>
            </a:br>
            <a:br>
              <a:rPr lang="en-US" sz="2400" b="1" dirty="0">
                <a:solidFill>
                  <a:schemeClr val="accent2">
                    <a:lumMod val="40000"/>
                    <a:lumOff val="60000"/>
                  </a:schemeClr>
                </a:solidFill>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endParaRPr lang="en-US" sz="1800" b="1" dirty="0">
              <a:latin typeface="Times New Roman" panose="02020603050405020304" pitchFamily="18" charset="0"/>
              <a:cs typeface="Times New Roman" panose="02020603050405020304" pitchFamily="18" charset="0"/>
            </a:endParaRPr>
          </a:p>
        </p:txBody>
      </p:sp>
      <p:pic>
        <p:nvPicPr>
          <p:cNvPr id="3" name="Picture 2" descr="Αποτέλεσμα εικόνας για Aristopha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76" y="1169380"/>
            <a:ext cx="10877447" cy="5438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692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100" name="Picture 4" descr="Αποτέλεσμα εικόνας για Nikos Karathanos The Birds Onassis Found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533" y="170823"/>
            <a:ext cx="9125654" cy="652007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Όρνιθες» του Αριστοφάνη από τον Νίκο Καραθάνο, στην Επίδαυρο: Γιατί όλοι μιλούν γι αυτή την παράσταση αυτό το καλοκαίρ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49" y="3135087"/>
            <a:ext cx="4886822" cy="3308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321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612</Words>
  <Application>Microsoft Office PowerPoint</Application>
  <PresentationFormat>Widescreen</PresentationFormat>
  <Paragraphs>10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Bradley Hand ITC</vt:lpstr>
      <vt:lpstr>Calibri</vt:lpstr>
      <vt:lpstr>Calibri Light</vt:lpstr>
      <vt:lpstr>Times New Roman</vt:lpstr>
      <vt:lpstr>Office Theme</vt:lpstr>
      <vt:lpstr>         Aristophanes Staging Ornithes (The Birds): Art, Costume, and Performance from Antiquity to Today</vt:lpstr>
      <vt:lpstr>The Birds (Ornithes), first performed by Aristophanes in 414 BC at the Festival of Dionysus, is a comedy that departs from the playwright’s usual direct political satire while still reflecting the deep civic unease of late fifth-century Athens.  Against the backdrop of war and public disillusionment, the play imagines escape from human society through the fantastical creation of a city in the sky, Nephelokokkygia (“Cloudcuckooland”). Two Athenians, Pisthetairos and Euelpides, persuade the birds to build this new realm, but the dream of an egalitarian utopia quickly gives way to authoritarian control as Pisthetairos consolidates power. A series of intruders, poets, legal officials, and even divine envoys, are expelled, while the gods themselves are forced to negotiate when human worship is diverted. Pisthetairos ultimately marries Basileia, the embodiment of Zeus’ authority, symbolically assuming sovereignty over both mortals and immortals. What begins as comic fantasy thus becomes a sharp meditation on ambition, hubris, and the inescapability of human corruption, themes reinforced by the play’s parabasis, in which the chorus directly addresses the audience with satirical commentary on human behavior.</vt:lpstr>
      <vt:lpstr> Red Figure Calyx Krater, ca 414 400 BC, probably inspired by Aristophanes the  “Birds,” Getty Museum  Attic red-figured Pelike, c.425 BC, Michael C. Carlos Museum of Emory University </vt:lpstr>
      <vt:lpstr>Black Figure Wine jug (oinochoe), ca. 480 BC, a chorus of men disguised as birds, London, British Museum</vt:lpstr>
      <vt:lpstr>In 1959, a landmark modern interpretation of Aristophanes’ The Birds was presented at the Epidaurus Festival through the collaboration of four leading figures of twentieth-century Greek art. The production was directed by Karolos Koun, whose innovative approach reshaped the reception of ancient drama for contemporary audiences. The musical score was composed by Manos Hatzidakis, whose work brought a distinctive modern sensibility to the classical text. Visual identity was entrusted to Yannis Tsarouhis, who designed both the scenery and the costumes, while choreography was developed by Rallou Manou, integrating movement as a central expressive element. Together, these artists created a performance that has since assumed near-legendary status in the history of modern Greek theater.</vt:lpstr>
      <vt:lpstr>      Yannis Tsarouhis Costume Designs for Aristophanes “Birds,” Festival of Epidaurus, 1959</vt:lpstr>
      <vt:lpstr>PowerPoint Presentation</vt:lpstr>
      <vt:lpstr>  Costume Design from the Cambridge Production of Aristopanes 'THE BIRDS,' by Duncan Grant, 1923 Design by Abd' Elkader Farrah for the Birds, 1966, Edinburgh Festival Costume Design for Hoopoe by Alex Kosbad http://akosbab.weebly.com/the-birds---aristophanes.html   </vt:lpstr>
      <vt:lpstr> Costumes for the “Birds” by Jasmine Middleton </vt:lpstr>
      <vt:lpstr>            University of British  Columbia The “Birds” was used as the basis of a term design project for senior Costume Design students. The group was asked to collect images of avian and human subjects that reflected both sides of the Birds cast of characters. Research was carried out about the birds that would have inhabited Greece in Aristophanes time.    </vt:lpstr>
      <vt:lpstr>Nikos Karathanos, Aristophanes, the “Birds” https://www.onassis.org/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Birds (Ornithes) is a comedy written by the Ancient Greek playwrightΒ AristophanesΒ in 414 BC, and performed that year for the Festival ofΒ Dionysus. Background Unlike most of Aristophanes' plays, The Birds doesn't attack any specific person or event. However, it is likely inspired by the failedΒ Athenian invasion of the Greek colonies in SicilyΒ in 415 BC. The Sicilian colonies supportedΒ SpartaΒ in the Peloponnesian War, and the failure of the invasion led to Alcibiades being sentenced to death for sacrilege, and his defection toΒ Sparta; however, these events are not specifically parodied inΒ the play. Plot Pisthetairos and Euelpides, frustrated with life in wartime Athens, search for Tereus, a king who had been changed into a hoopoe, in theΒ realmΒ of the Birds in the sky.Β The playΒ begins as they reach the sky; how they get there is not important. After meeting a descendant of Tereus, they convince the birds to help them create Nephelokokkygia (or Nephelococcygia, "Cloudcuckooland", or sometimes "Cuckoonebulopolis"). Pisthetairos and Euelpides are given feathers and wings by the birds, and Pisthetairos quickly takes over the new city as a dictator, after which Euelpides leaves in disgust. Pisthetairos has the Birds build an enormous wall (600 feet high), and expels every annoying visitor who arrives in the city. Among the various visitors are a poet, singing ancient praises of the newly created city, a lawyer selling all the latest legal documents, and the goddess Iris who flies through the city not knowing that the walls are supposed to stop her.Β PrometheusΒ also arrives to inform Pisthetairos that the city has become the focus of humanity's worship and sacrifices, which are no longer being received by the gods. A delegation from the gods, led byΒ PoseidonΒ andΒ Heracles, comes to negotiate for the sacrifices, and they eventually allow Pisthetairos to marry Zeus' maid Basileia, who is the true force behind Zeus' control of Heaven.Β The playΒ ends as Pisthetairos realizes he is the new ruler of the gods.  Pistheta</dc:title>
  <dc:creator>Amalia Spiliakou</dc:creator>
  <cp:lastModifiedBy>Amalia Spiliakou</cp:lastModifiedBy>
  <cp:revision>15</cp:revision>
  <dcterms:created xsi:type="dcterms:W3CDTF">2017-03-04T08:54:50Z</dcterms:created>
  <dcterms:modified xsi:type="dcterms:W3CDTF">2026-01-13T07:29:29Z</dcterms:modified>
</cp:coreProperties>
</file>