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323" r:id="rId2"/>
    <p:sldId id="324" r:id="rId3"/>
    <p:sldId id="334" r:id="rId4"/>
    <p:sldId id="325" r:id="rId5"/>
    <p:sldId id="326" r:id="rId6"/>
    <p:sldId id="327" r:id="rId7"/>
    <p:sldId id="328" r:id="rId8"/>
    <p:sldId id="335" r:id="rId9"/>
    <p:sldId id="336" r:id="rId10"/>
    <p:sldId id="337" r:id="rId11"/>
    <p:sldId id="329" r:id="rId12"/>
    <p:sldId id="330" r:id="rId13"/>
    <p:sldId id="331" r:id="rId14"/>
    <p:sldId id="332" r:id="rId15"/>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FAF6"/>
    <a:srgbClr val="FAF7F0"/>
    <a:srgbClr val="F8F3E8"/>
    <a:srgbClr val="F5EE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p:scale>
          <a:sx n="59" d="100"/>
          <a:sy n="59" d="100"/>
        </p:scale>
        <p:origin x="23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578B15-DB3F-4A78-B990-A2BE29EC44F6}" type="datetimeFigureOut">
              <a:rPr lang="el-GR" smtClean="0"/>
              <a:t>2/1/2026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1ADEAD-D9C8-434B-9319-C5A84E5F7837}" type="slidenum">
              <a:rPr lang="el-GR" smtClean="0"/>
              <a:t>‹#›</a:t>
            </a:fld>
            <a:endParaRPr lang="el-GR"/>
          </a:p>
        </p:txBody>
      </p:sp>
    </p:spTree>
    <p:extLst>
      <p:ext uri="{BB962C8B-B14F-4D97-AF65-F5344CB8AC3E}">
        <p14:creationId xmlns:p14="http://schemas.microsoft.com/office/powerpoint/2010/main" val="10457875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631ADEAD-D9C8-434B-9319-C5A84E5F7837}" type="slidenum">
              <a:rPr lang="el-GR" smtClean="0"/>
              <a:t>4</a:t>
            </a:fld>
            <a:endParaRPr lang="el-GR"/>
          </a:p>
        </p:txBody>
      </p:sp>
    </p:spTree>
    <p:extLst>
      <p:ext uri="{BB962C8B-B14F-4D97-AF65-F5344CB8AC3E}">
        <p14:creationId xmlns:p14="http://schemas.microsoft.com/office/powerpoint/2010/main" val="31555782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631ADEAD-D9C8-434B-9319-C5A84E5F7837}" type="slidenum">
              <a:rPr lang="el-GR" smtClean="0"/>
              <a:t>10</a:t>
            </a:fld>
            <a:endParaRPr lang="el-GR"/>
          </a:p>
        </p:txBody>
      </p:sp>
    </p:spTree>
    <p:extLst>
      <p:ext uri="{BB962C8B-B14F-4D97-AF65-F5344CB8AC3E}">
        <p14:creationId xmlns:p14="http://schemas.microsoft.com/office/powerpoint/2010/main" val="23799647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B5F3B-00FE-F8B6-F824-703D47EF5A5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l-GR"/>
          </a:p>
        </p:txBody>
      </p:sp>
      <p:sp>
        <p:nvSpPr>
          <p:cNvPr id="3" name="Subtitle 2">
            <a:extLst>
              <a:ext uri="{FF2B5EF4-FFF2-40B4-BE49-F238E27FC236}">
                <a16:creationId xmlns:a16="http://schemas.microsoft.com/office/drawing/2014/main" id="{B3635471-A74D-C554-B80D-BBBF06A6A81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l-GR"/>
          </a:p>
        </p:txBody>
      </p:sp>
      <p:sp>
        <p:nvSpPr>
          <p:cNvPr id="4" name="Date Placeholder 3">
            <a:extLst>
              <a:ext uri="{FF2B5EF4-FFF2-40B4-BE49-F238E27FC236}">
                <a16:creationId xmlns:a16="http://schemas.microsoft.com/office/drawing/2014/main" id="{58C708DC-1AAA-D0F0-D309-F31EBB486389}"/>
              </a:ext>
            </a:extLst>
          </p:cNvPr>
          <p:cNvSpPr>
            <a:spLocks noGrp="1"/>
          </p:cNvSpPr>
          <p:nvPr>
            <p:ph type="dt" sz="half" idx="10"/>
          </p:nvPr>
        </p:nvSpPr>
        <p:spPr/>
        <p:txBody>
          <a:bodyPr/>
          <a:lstStyle/>
          <a:p>
            <a:fld id="{87BCBEB0-5D03-4FA1-90BE-4ABE0B2DA19E}" type="datetimeFigureOut">
              <a:rPr lang="el-GR" smtClean="0"/>
              <a:t>2/1/2026</a:t>
            </a:fld>
            <a:endParaRPr lang="el-GR"/>
          </a:p>
        </p:txBody>
      </p:sp>
      <p:sp>
        <p:nvSpPr>
          <p:cNvPr id="5" name="Footer Placeholder 4">
            <a:extLst>
              <a:ext uri="{FF2B5EF4-FFF2-40B4-BE49-F238E27FC236}">
                <a16:creationId xmlns:a16="http://schemas.microsoft.com/office/drawing/2014/main" id="{21F4EECC-CD17-4F8A-AC45-FDE03A83AC60}"/>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A0F6B40D-6E72-BC6C-2037-C93247AED9AA}"/>
              </a:ext>
            </a:extLst>
          </p:cNvPr>
          <p:cNvSpPr>
            <a:spLocks noGrp="1"/>
          </p:cNvSpPr>
          <p:nvPr>
            <p:ph type="sldNum" sz="quarter" idx="12"/>
          </p:nvPr>
        </p:nvSpPr>
        <p:spPr/>
        <p:txBody>
          <a:bodyPr/>
          <a:lstStyle/>
          <a:p>
            <a:fld id="{8FD07CE6-3DA4-4634-8954-A7266FA8DB15}" type="slidenum">
              <a:rPr lang="el-GR" smtClean="0"/>
              <a:t>‹#›</a:t>
            </a:fld>
            <a:endParaRPr lang="el-GR"/>
          </a:p>
        </p:txBody>
      </p:sp>
    </p:spTree>
    <p:extLst>
      <p:ext uri="{BB962C8B-B14F-4D97-AF65-F5344CB8AC3E}">
        <p14:creationId xmlns:p14="http://schemas.microsoft.com/office/powerpoint/2010/main" val="2069478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9A11D-ED9B-D507-FB6F-E022EA26612F}"/>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B8F34D4C-EEA9-56BD-4BFD-D5C06F4473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F4B72156-D54D-51CA-28B4-81619F1E3808}"/>
              </a:ext>
            </a:extLst>
          </p:cNvPr>
          <p:cNvSpPr>
            <a:spLocks noGrp="1"/>
          </p:cNvSpPr>
          <p:nvPr>
            <p:ph type="dt" sz="half" idx="10"/>
          </p:nvPr>
        </p:nvSpPr>
        <p:spPr/>
        <p:txBody>
          <a:bodyPr/>
          <a:lstStyle/>
          <a:p>
            <a:fld id="{87BCBEB0-5D03-4FA1-90BE-4ABE0B2DA19E}" type="datetimeFigureOut">
              <a:rPr lang="el-GR" smtClean="0"/>
              <a:t>2/1/2026</a:t>
            </a:fld>
            <a:endParaRPr lang="el-GR"/>
          </a:p>
        </p:txBody>
      </p:sp>
      <p:sp>
        <p:nvSpPr>
          <p:cNvPr id="5" name="Footer Placeholder 4">
            <a:extLst>
              <a:ext uri="{FF2B5EF4-FFF2-40B4-BE49-F238E27FC236}">
                <a16:creationId xmlns:a16="http://schemas.microsoft.com/office/drawing/2014/main" id="{81A14BF2-261C-9002-4686-1A41914F7602}"/>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A644BD9E-1386-F7D7-C6CB-482EA902A782}"/>
              </a:ext>
            </a:extLst>
          </p:cNvPr>
          <p:cNvSpPr>
            <a:spLocks noGrp="1"/>
          </p:cNvSpPr>
          <p:nvPr>
            <p:ph type="sldNum" sz="quarter" idx="12"/>
          </p:nvPr>
        </p:nvSpPr>
        <p:spPr/>
        <p:txBody>
          <a:bodyPr/>
          <a:lstStyle/>
          <a:p>
            <a:fld id="{8FD07CE6-3DA4-4634-8954-A7266FA8DB15}" type="slidenum">
              <a:rPr lang="el-GR" smtClean="0"/>
              <a:t>‹#›</a:t>
            </a:fld>
            <a:endParaRPr lang="el-GR"/>
          </a:p>
        </p:txBody>
      </p:sp>
    </p:spTree>
    <p:extLst>
      <p:ext uri="{BB962C8B-B14F-4D97-AF65-F5344CB8AC3E}">
        <p14:creationId xmlns:p14="http://schemas.microsoft.com/office/powerpoint/2010/main" val="11809194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8862F-7873-A41D-1365-1FBF9192B54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l-GR"/>
          </a:p>
        </p:txBody>
      </p:sp>
      <p:sp>
        <p:nvSpPr>
          <p:cNvPr id="3" name="Text Placeholder 2">
            <a:extLst>
              <a:ext uri="{FF2B5EF4-FFF2-40B4-BE49-F238E27FC236}">
                <a16:creationId xmlns:a16="http://schemas.microsoft.com/office/drawing/2014/main" id="{0AC21381-2B3B-187C-565D-C017E0AFA93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EBEF9D4-4E9D-9AB8-4457-78B8F847358A}"/>
              </a:ext>
            </a:extLst>
          </p:cNvPr>
          <p:cNvSpPr>
            <a:spLocks noGrp="1"/>
          </p:cNvSpPr>
          <p:nvPr>
            <p:ph type="dt" sz="half" idx="10"/>
          </p:nvPr>
        </p:nvSpPr>
        <p:spPr/>
        <p:txBody>
          <a:bodyPr/>
          <a:lstStyle/>
          <a:p>
            <a:fld id="{87BCBEB0-5D03-4FA1-90BE-4ABE0B2DA19E}" type="datetimeFigureOut">
              <a:rPr lang="el-GR" smtClean="0"/>
              <a:t>2/1/2026</a:t>
            </a:fld>
            <a:endParaRPr lang="el-GR"/>
          </a:p>
        </p:txBody>
      </p:sp>
      <p:sp>
        <p:nvSpPr>
          <p:cNvPr id="5" name="Footer Placeholder 4">
            <a:extLst>
              <a:ext uri="{FF2B5EF4-FFF2-40B4-BE49-F238E27FC236}">
                <a16:creationId xmlns:a16="http://schemas.microsoft.com/office/drawing/2014/main" id="{2AAB3B9B-7922-6A3D-65B0-A6E951F6C6DA}"/>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71E6C70B-A4CB-3523-74C4-F42DE1758FC4}"/>
              </a:ext>
            </a:extLst>
          </p:cNvPr>
          <p:cNvSpPr>
            <a:spLocks noGrp="1"/>
          </p:cNvSpPr>
          <p:nvPr>
            <p:ph type="sldNum" sz="quarter" idx="12"/>
          </p:nvPr>
        </p:nvSpPr>
        <p:spPr/>
        <p:txBody>
          <a:bodyPr/>
          <a:lstStyle/>
          <a:p>
            <a:fld id="{8FD07CE6-3DA4-4634-8954-A7266FA8DB15}" type="slidenum">
              <a:rPr lang="el-GR" smtClean="0"/>
              <a:t>‹#›</a:t>
            </a:fld>
            <a:endParaRPr lang="el-GR"/>
          </a:p>
        </p:txBody>
      </p:sp>
    </p:spTree>
    <p:extLst>
      <p:ext uri="{BB962C8B-B14F-4D97-AF65-F5344CB8AC3E}">
        <p14:creationId xmlns:p14="http://schemas.microsoft.com/office/powerpoint/2010/main" val="39874752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993CD-E63D-23DA-7BE1-97BA2F03C19A}"/>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9E6F7840-8790-553C-635B-C635EB79B63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a:extLst>
              <a:ext uri="{FF2B5EF4-FFF2-40B4-BE49-F238E27FC236}">
                <a16:creationId xmlns:a16="http://schemas.microsoft.com/office/drawing/2014/main" id="{DD5864FB-E094-B91E-9BBA-1D951C5F48F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Date Placeholder 4">
            <a:extLst>
              <a:ext uri="{FF2B5EF4-FFF2-40B4-BE49-F238E27FC236}">
                <a16:creationId xmlns:a16="http://schemas.microsoft.com/office/drawing/2014/main" id="{3E0CEAA0-800A-8BA3-3E4A-A8908746182D}"/>
              </a:ext>
            </a:extLst>
          </p:cNvPr>
          <p:cNvSpPr>
            <a:spLocks noGrp="1"/>
          </p:cNvSpPr>
          <p:nvPr>
            <p:ph type="dt" sz="half" idx="10"/>
          </p:nvPr>
        </p:nvSpPr>
        <p:spPr/>
        <p:txBody>
          <a:bodyPr/>
          <a:lstStyle/>
          <a:p>
            <a:fld id="{87BCBEB0-5D03-4FA1-90BE-4ABE0B2DA19E}" type="datetimeFigureOut">
              <a:rPr lang="el-GR" smtClean="0"/>
              <a:t>2/1/2026</a:t>
            </a:fld>
            <a:endParaRPr lang="el-GR"/>
          </a:p>
        </p:txBody>
      </p:sp>
      <p:sp>
        <p:nvSpPr>
          <p:cNvPr id="6" name="Footer Placeholder 5">
            <a:extLst>
              <a:ext uri="{FF2B5EF4-FFF2-40B4-BE49-F238E27FC236}">
                <a16:creationId xmlns:a16="http://schemas.microsoft.com/office/drawing/2014/main" id="{960323BD-671F-35D5-9594-47E591FD2B9E}"/>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2AAF5503-2803-103E-14E0-07C78885D9F8}"/>
              </a:ext>
            </a:extLst>
          </p:cNvPr>
          <p:cNvSpPr>
            <a:spLocks noGrp="1"/>
          </p:cNvSpPr>
          <p:nvPr>
            <p:ph type="sldNum" sz="quarter" idx="12"/>
          </p:nvPr>
        </p:nvSpPr>
        <p:spPr/>
        <p:txBody>
          <a:bodyPr/>
          <a:lstStyle/>
          <a:p>
            <a:fld id="{8FD07CE6-3DA4-4634-8954-A7266FA8DB15}" type="slidenum">
              <a:rPr lang="el-GR" smtClean="0"/>
              <a:t>‹#›</a:t>
            </a:fld>
            <a:endParaRPr lang="el-GR"/>
          </a:p>
        </p:txBody>
      </p:sp>
    </p:spTree>
    <p:extLst>
      <p:ext uri="{BB962C8B-B14F-4D97-AF65-F5344CB8AC3E}">
        <p14:creationId xmlns:p14="http://schemas.microsoft.com/office/powerpoint/2010/main" val="36579302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0F5AA-5A35-D976-6229-435AC302D37E}"/>
              </a:ext>
            </a:extLst>
          </p:cNvPr>
          <p:cNvSpPr>
            <a:spLocks noGrp="1"/>
          </p:cNvSpPr>
          <p:nvPr>
            <p:ph type="title"/>
          </p:nvPr>
        </p:nvSpPr>
        <p:spPr>
          <a:xfrm>
            <a:off x="839788" y="365125"/>
            <a:ext cx="10515600" cy="1325563"/>
          </a:xfrm>
        </p:spPr>
        <p:txBody>
          <a:bodyPr/>
          <a:lstStyle/>
          <a:p>
            <a:r>
              <a:rPr lang="en-US"/>
              <a:t>Click to edit Master title style</a:t>
            </a:r>
            <a:endParaRPr lang="el-GR"/>
          </a:p>
        </p:txBody>
      </p:sp>
      <p:sp>
        <p:nvSpPr>
          <p:cNvPr id="3" name="Text Placeholder 2">
            <a:extLst>
              <a:ext uri="{FF2B5EF4-FFF2-40B4-BE49-F238E27FC236}">
                <a16:creationId xmlns:a16="http://schemas.microsoft.com/office/drawing/2014/main" id="{8FACE2D2-3CA6-D129-6E81-EDCF07DBB4C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908FF92-ED90-11DF-29F3-51A36358574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a:extLst>
              <a:ext uri="{FF2B5EF4-FFF2-40B4-BE49-F238E27FC236}">
                <a16:creationId xmlns:a16="http://schemas.microsoft.com/office/drawing/2014/main" id="{AD7FB24C-39B3-5EF1-5349-1329C6831FE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6D6EB94-2D39-679D-E8A7-1FD653B80DE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Date Placeholder 6">
            <a:extLst>
              <a:ext uri="{FF2B5EF4-FFF2-40B4-BE49-F238E27FC236}">
                <a16:creationId xmlns:a16="http://schemas.microsoft.com/office/drawing/2014/main" id="{795FF4D5-15C7-DDDF-5507-2F0E5B6B5803}"/>
              </a:ext>
            </a:extLst>
          </p:cNvPr>
          <p:cNvSpPr>
            <a:spLocks noGrp="1"/>
          </p:cNvSpPr>
          <p:nvPr>
            <p:ph type="dt" sz="half" idx="10"/>
          </p:nvPr>
        </p:nvSpPr>
        <p:spPr/>
        <p:txBody>
          <a:bodyPr/>
          <a:lstStyle/>
          <a:p>
            <a:fld id="{87BCBEB0-5D03-4FA1-90BE-4ABE0B2DA19E}" type="datetimeFigureOut">
              <a:rPr lang="el-GR" smtClean="0"/>
              <a:t>2/1/2026</a:t>
            </a:fld>
            <a:endParaRPr lang="el-GR"/>
          </a:p>
        </p:txBody>
      </p:sp>
      <p:sp>
        <p:nvSpPr>
          <p:cNvPr id="8" name="Footer Placeholder 7">
            <a:extLst>
              <a:ext uri="{FF2B5EF4-FFF2-40B4-BE49-F238E27FC236}">
                <a16:creationId xmlns:a16="http://schemas.microsoft.com/office/drawing/2014/main" id="{C3F22FEB-3EE8-CF01-ADDA-D64668150400}"/>
              </a:ext>
            </a:extLst>
          </p:cNvPr>
          <p:cNvSpPr>
            <a:spLocks noGrp="1"/>
          </p:cNvSpPr>
          <p:nvPr>
            <p:ph type="ftr" sz="quarter" idx="11"/>
          </p:nvPr>
        </p:nvSpPr>
        <p:spPr/>
        <p:txBody>
          <a:bodyPr/>
          <a:lstStyle/>
          <a:p>
            <a:endParaRPr lang="el-GR"/>
          </a:p>
        </p:txBody>
      </p:sp>
      <p:sp>
        <p:nvSpPr>
          <p:cNvPr id="9" name="Slide Number Placeholder 8">
            <a:extLst>
              <a:ext uri="{FF2B5EF4-FFF2-40B4-BE49-F238E27FC236}">
                <a16:creationId xmlns:a16="http://schemas.microsoft.com/office/drawing/2014/main" id="{D2E2FB41-3725-79D4-08E6-11966368F7E7}"/>
              </a:ext>
            </a:extLst>
          </p:cNvPr>
          <p:cNvSpPr>
            <a:spLocks noGrp="1"/>
          </p:cNvSpPr>
          <p:nvPr>
            <p:ph type="sldNum" sz="quarter" idx="12"/>
          </p:nvPr>
        </p:nvSpPr>
        <p:spPr/>
        <p:txBody>
          <a:bodyPr/>
          <a:lstStyle/>
          <a:p>
            <a:fld id="{8FD07CE6-3DA4-4634-8954-A7266FA8DB15}" type="slidenum">
              <a:rPr lang="el-GR" smtClean="0"/>
              <a:t>‹#›</a:t>
            </a:fld>
            <a:endParaRPr lang="el-GR"/>
          </a:p>
        </p:txBody>
      </p:sp>
    </p:spTree>
    <p:extLst>
      <p:ext uri="{BB962C8B-B14F-4D97-AF65-F5344CB8AC3E}">
        <p14:creationId xmlns:p14="http://schemas.microsoft.com/office/powerpoint/2010/main" val="19714918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8072E-8910-51C9-E7EC-23AB5E1C2D89}"/>
              </a:ext>
            </a:extLst>
          </p:cNvPr>
          <p:cNvSpPr>
            <a:spLocks noGrp="1"/>
          </p:cNvSpPr>
          <p:nvPr>
            <p:ph type="title"/>
          </p:nvPr>
        </p:nvSpPr>
        <p:spPr/>
        <p:txBody>
          <a:bodyPr/>
          <a:lstStyle/>
          <a:p>
            <a:r>
              <a:rPr lang="en-US"/>
              <a:t>Click to edit Master title style</a:t>
            </a:r>
            <a:endParaRPr lang="el-GR"/>
          </a:p>
        </p:txBody>
      </p:sp>
      <p:sp>
        <p:nvSpPr>
          <p:cNvPr id="3" name="Date Placeholder 2">
            <a:extLst>
              <a:ext uri="{FF2B5EF4-FFF2-40B4-BE49-F238E27FC236}">
                <a16:creationId xmlns:a16="http://schemas.microsoft.com/office/drawing/2014/main" id="{B3A0C1DA-3FAC-A6B8-3470-99A035D058EB}"/>
              </a:ext>
            </a:extLst>
          </p:cNvPr>
          <p:cNvSpPr>
            <a:spLocks noGrp="1"/>
          </p:cNvSpPr>
          <p:nvPr>
            <p:ph type="dt" sz="half" idx="10"/>
          </p:nvPr>
        </p:nvSpPr>
        <p:spPr/>
        <p:txBody>
          <a:bodyPr/>
          <a:lstStyle/>
          <a:p>
            <a:fld id="{87BCBEB0-5D03-4FA1-90BE-4ABE0B2DA19E}" type="datetimeFigureOut">
              <a:rPr lang="el-GR" smtClean="0"/>
              <a:t>2/1/2026</a:t>
            </a:fld>
            <a:endParaRPr lang="el-GR"/>
          </a:p>
        </p:txBody>
      </p:sp>
      <p:sp>
        <p:nvSpPr>
          <p:cNvPr id="4" name="Footer Placeholder 3">
            <a:extLst>
              <a:ext uri="{FF2B5EF4-FFF2-40B4-BE49-F238E27FC236}">
                <a16:creationId xmlns:a16="http://schemas.microsoft.com/office/drawing/2014/main" id="{0FEDC08E-97A8-D278-6077-33747C20ECAF}"/>
              </a:ext>
            </a:extLst>
          </p:cNvPr>
          <p:cNvSpPr>
            <a:spLocks noGrp="1"/>
          </p:cNvSpPr>
          <p:nvPr>
            <p:ph type="ftr" sz="quarter" idx="11"/>
          </p:nvPr>
        </p:nvSpPr>
        <p:spPr/>
        <p:txBody>
          <a:bodyPr/>
          <a:lstStyle/>
          <a:p>
            <a:endParaRPr lang="el-GR"/>
          </a:p>
        </p:txBody>
      </p:sp>
      <p:sp>
        <p:nvSpPr>
          <p:cNvPr id="5" name="Slide Number Placeholder 4">
            <a:extLst>
              <a:ext uri="{FF2B5EF4-FFF2-40B4-BE49-F238E27FC236}">
                <a16:creationId xmlns:a16="http://schemas.microsoft.com/office/drawing/2014/main" id="{F4C6A0EE-8C1D-EF2E-963F-F2969692BE45}"/>
              </a:ext>
            </a:extLst>
          </p:cNvPr>
          <p:cNvSpPr>
            <a:spLocks noGrp="1"/>
          </p:cNvSpPr>
          <p:nvPr>
            <p:ph type="sldNum" sz="quarter" idx="12"/>
          </p:nvPr>
        </p:nvSpPr>
        <p:spPr/>
        <p:txBody>
          <a:bodyPr/>
          <a:lstStyle/>
          <a:p>
            <a:fld id="{8FD07CE6-3DA4-4634-8954-A7266FA8DB15}" type="slidenum">
              <a:rPr lang="el-GR" smtClean="0"/>
              <a:t>‹#›</a:t>
            </a:fld>
            <a:endParaRPr lang="el-GR"/>
          </a:p>
        </p:txBody>
      </p:sp>
    </p:spTree>
    <p:extLst>
      <p:ext uri="{BB962C8B-B14F-4D97-AF65-F5344CB8AC3E}">
        <p14:creationId xmlns:p14="http://schemas.microsoft.com/office/powerpoint/2010/main" val="21041617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85D856-9D38-4667-6BF6-43C8BEB476DC}"/>
              </a:ext>
            </a:extLst>
          </p:cNvPr>
          <p:cNvSpPr>
            <a:spLocks noGrp="1"/>
          </p:cNvSpPr>
          <p:nvPr>
            <p:ph type="dt" sz="half" idx="10"/>
          </p:nvPr>
        </p:nvSpPr>
        <p:spPr/>
        <p:txBody>
          <a:bodyPr/>
          <a:lstStyle/>
          <a:p>
            <a:fld id="{87BCBEB0-5D03-4FA1-90BE-4ABE0B2DA19E}" type="datetimeFigureOut">
              <a:rPr lang="el-GR" smtClean="0"/>
              <a:t>2/1/2026</a:t>
            </a:fld>
            <a:endParaRPr lang="el-GR"/>
          </a:p>
        </p:txBody>
      </p:sp>
      <p:sp>
        <p:nvSpPr>
          <p:cNvPr id="3" name="Footer Placeholder 2">
            <a:extLst>
              <a:ext uri="{FF2B5EF4-FFF2-40B4-BE49-F238E27FC236}">
                <a16:creationId xmlns:a16="http://schemas.microsoft.com/office/drawing/2014/main" id="{310E140B-EB80-3BAE-E0AE-B3B4BCEED63C}"/>
              </a:ext>
            </a:extLst>
          </p:cNvPr>
          <p:cNvSpPr>
            <a:spLocks noGrp="1"/>
          </p:cNvSpPr>
          <p:nvPr>
            <p:ph type="ftr" sz="quarter" idx="11"/>
          </p:nvPr>
        </p:nvSpPr>
        <p:spPr/>
        <p:txBody>
          <a:bodyPr/>
          <a:lstStyle/>
          <a:p>
            <a:endParaRPr lang="el-GR"/>
          </a:p>
        </p:txBody>
      </p:sp>
      <p:sp>
        <p:nvSpPr>
          <p:cNvPr id="4" name="Slide Number Placeholder 3">
            <a:extLst>
              <a:ext uri="{FF2B5EF4-FFF2-40B4-BE49-F238E27FC236}">
                <a16:creationId xmlns:a16="http://schemas.microsoft.com/office/drawing/2014/main" id="{6846D817-55D6-8A95-E368-03690F1323CD}"/>
              </a:ext>
            </a:extLst>
          </p:cNvPr>
          <p:cNvSpPr>
            <a:spLocks noGrp="1"/>
          </p:cNvSpPr>
          <p:nvPr>
            <p:ph type="sldNum" sz="quarter" idx="12"/>
          </p:nvPr>
        </p:nvSpPr>
        <p:spPr/>
        <p:txBody>
          <a:bodyPr/>
          <a:lstStyle/>
          <a:p>
            <a:fld id="{8FD07CE6-3DA4-4634-8954-A7266FA8DB15}" type="slidenum">
              <a:rPr lang="el-GR" smtClean="0"/>
              <a:t>‹#›</a:t>
            </a:fld>
            <a:endParaRPr lang="el-GR"/>
          </a:p>
        </p:txBody>
      </p:sp>
    </p:spTree>
    <p:extLst>
      <p:ext uri="{BB962C8B-B14F-4D97-AF65-F5344CB8AC3E}">
        <p14:creationId xmlns:p14="http://schemas.microsoft.com/office/powerpoint/2010/main" val="1548030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2458B-2D2B-3B25-1064-C59B2D0C67B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l-GR"/>
          </a:p>
        </p:txBody>
      </p:sp>
      <p:sp>
        <p:nvSpPr>
          <p:cNvPr id="3" name="Content Placeholder 2">
            <a:extLst>
              <a:ext uri="{FF2B5EF4-FFF2-40B4-BE49-F238E27FC236}">
                <a16:creationId xmlns:a16="http://schemas.microsoft.com/office/drawing/2014/main" id="{BADF3773-09CD-34B1-FAB5-AE56DD0FFDF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a:extLst>
              <a:ext uri="{FF2B5EF4-FFF2-40B4-BE49-F238E27FC236}">
                <a16:creationId xmlns:a16="http://schemas.microsoft.com/office/drawing/2014/main" id="{32EEC25A-B232-9777-407E-C0BAD80DD1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1790F7-09D8-FA41-2AEB-0ED221C7A499}"/>
              </a:ext>
            </a:extLst>
          </p:cNvPr>
          <p:cNvSpPr>
            <a:spLocks noGrp="1"/>
          </p:cNvSpPr>
          <p:nvPr>
            <p:ph type="dt" sz="half" idx="10"/>
          </p:nvPr>
        </p:nvSpPr>
        <p:spPr/>
        <p:txBody>
          <a:bodyPr/>
          <a:lstStyle/>
          <a:p>
            <a:fld id="{87BCBEB0-5D03-4FA1-90BE-4ABE0B2DA19E}" type="datetimeFigureOut">
              <a:rPr lang="el-GR" smtClean="0"/>
              <a:t>2/1/2026</a:t>
            </a:fld>
            <a:endParaRPr lang="el-GR"/>
          </a:p>
        </p:txBody>
      </p:sp>
      <p:sp>
        <p:nvSpPr>
          <p:cNvPr id="6" name="Footer Placeholder 5">
            <a:extLst>
              <a:ext uri="{FF2B5EF4-FFF2-40B4-BE49-F238E27FC236}">
                <a16:creationId xmlns:a16="http://schemas.microsoft.com/office/drawing/2014/main" id="{FFD946B9-4B6A-4903-0B40-CBCD9D9A6022}"/>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1AFDBEB7-F394-0D6C-3F7C-8D990389D9C9}"/>
              </a:ext>
            </a:extLst>
          </p:cNvPr>
          <p:cNvSpPr>
            <a:spLocks noGrp="1"/>
          </p:cNvSpPr>
          <p:nvPr>
            <p:ph type="sldNum" sz="quarter" idx="12"/>
          </p:nvPr>
        </p:nvSpPr>
        <p:spPr/>
        <p:txBody>
          <a:bodyPr/>
          <a:lstStyle/>
          <a:p>
            <a:fld id="{8FD07CE6-3DA4-4634-8954-A7266FA8DB15}" type="slidenum">
              <a:rPr lang="el-GR" smtClean="0"/>
              <a:t>‹#›</a:t>
            </a:fld>
            <a:endParaRPr lang="el-GR"/>
          </a:p>
        </p:txBody>
      </p:sp>
    </p:spTree>
    <p:extLst>
      <p:ext uri="{BB962C8B-B14F-4D97-AF65-F5344CB8AC3E}">
        <p14:creationId xmlns:p14="http://schemas.microsoft.com/office/powerpoint/2010/main" val="30866630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F9B35-0A60-8578-7BBB-7E026D0857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l-GR"/>
          </a:p>
        </p:txBody>
      </p:sp>
      <p:sp>
        <p:nvSpPr>
          <p:cNvPr id="3" name="Picture Placeholder 2">
            <a:extLst>
              <a:ext uri="{FF2B5EF4-FFF2-40B4-BE49-F238E27FC236}">
                <a16:creationId xmlns:a16="http://schemas.microsoft.com/office/drawing/2014/main" id="{26D8E380-DEDB-C647-1931-57D8C3CF49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a:extLst>
              <a:ext uri="{FF2B5EF4-FFF2-40B4-BE49-F238E27FC236}">
                <a16:creationId xmlns:a16="http://schemas.microsoft.com/office/drawing/2014/main" id="{C81E6002-3C3B-015E-A81F-820BE56FA9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F0C3E37-B060-699D-A177-26DE429E7D77}"/>
              </a:ext>
            </a:extLst>
          </p:cNvPr>
          <p:cNvSpPr>
            <a:spLocks noGrp="1"/>
          </p:cNvSpPr>
          <p:nvPr>
            <p:ph type="dt" sz="half" idx="10"/>
          </p:nvPr>
        </p:nvSpPr>
        <p:spPr/>
        <p:txBody>
          <a:bodyPr/>
          <a:lstStyle/>
          <a:p>
            <a:fld id="{87BCBEB0-5D03-4FA1-90BE-4ABE0B2DA19E}" type="datetimeFigureOut">
              <a:rPr lang="el-GR" smtClean="0"/>
              <a:t>2/1/2026</a:t>
            </a:fld>
            <a:endParaRPr lang="el-GR"/>
          </a:p>
        </p:txBody>
      </p:sp>
      <p:sp>
        <p:nvSpPr>
          <p:cNvPr id="6" name="Footer Placeholder 5">
            <a:extLst>
              <a:ext uri="{FF2B5EF4-FFF2-40B4-BE49-F238E27FC236}">
                <a16:creationId xmlns:a16="http://schemas.microsoft.com/office/drawing/2014/main" id="{1EA89E80-B104-4CE4-34F1-52536B90CDB1}"/>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5A8CA4FA-35A3-AA85-7605-91D4D399F1A2}"/>
              </a:ext>
            </a:extLst>
          </p:cNvPr>
          <p:cNvSpPr>
            <a:spLocks noGrp="1"/>
          </p:cNvSpPr>
          <p:nvPr>
            <p:ph type="sldNum" sz="quarter" idx="12"/>
          </p:nvPr>
        </p:nvSpPr>
        <p:spPr/>
        <p:txBody>
          <a:bodyPr/>
          <a:lstStyle/>
          <a:p>
            <a:fld id="{8FD07CE6-3DA4-4634-8954-A7266FA8DB15}" type="slidenum">
              <a:rPr lang="el-GR" smtClean="0"/>
              <a:t>‹#›</a:t>
            </a:fld>
            <a:endParaRPr lang="el-GR"/>
          </a:p>
        </p:txBody>
      </p:sp>
    </p:spTree>
    <p:extLst>
      <p:ext uri="{BB962C8B-B14F-4D97-AF65-F5344CB8AC3E}">
        <p14:creationId xmlns:p14="http://schemas.microsoft.com/office/powerpoint/2010/main" val="18513249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2D52A-237A-9737-062D-98DCC7F6D5A2}"/>
              </a:ext>
            </a:extLst>
          </p:cNvPr>
          <p:cNvSpPr>
            <a:spLocks noGrp="1"/>
          </p:cNvSpPr>
          <p:nvPr>
            <p:ph type="title"/>
          </p:nvPr>
        </p:nvSpPr>
        <p:spPr/>
        <p:txBody>
          <a:bodyPr/>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FABE0392-FAE7-CA9E-9E18-F9253E62CF4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C559BA1C-1926-D767-E529-C0EE4129E67C}"/>
              </a:ext>
            </a:extLst>
          </p:cNvPr>
          <p:cNvSpPr>
            <a:spLocks noGrp="1"/>
          </p:cNvSpPr>
          <p:nvPr>
            <p:ph type="dt" sz="half" idx="10"/>
          </p:nvPr>
        </p:nvSpPr>
        <p:spPr/>
        <p:txBody>
          <a:bodyPr/>
          <a:lstStyle/>
          <a:p>
            <a:fld id="{87BCBEB0-5D03-4FA1-90BE-4ABE0B2DA19E}" type="datetimeFigureOut">
              <a:rPr lang="el-GR" smtClean="0"/>
              <a:t>2/1/2026</a:t>
            </a:fld>
            <a:endParaRPr lang="el-GR"/>
          </a:p>
        </p:txBody>
      </p:sp>
      <p:sp>
        <p:nvSpPr>
          <p:cNvPr id="5" name="Footer Placeholder 4">
            <a:extLst>
              <a:ext uri="{FF2B5EF4-FFF2-40B4-BE49-F238E27FC236}">
                <a16:creationId xmlns:a16="http://schemas.microsoft.com/office/drawing/2014/main" id="{7CA71E8F-BF53-C69A-DEAE-9A6697996923}"/>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E2D0327F-4722-7C92-B121-F467A0BD9F1F}"/>
              </a:ext>
            </a:extLst>
          </p:cNvPr>
          <p:cNvSpPr>
            <a:spLocks noGrp="1"/>
          </p:cNvSpPr>
          <p:nvPr>
            <p:ph type="sldNum" sz="quarter" idx="12"/>
          </p:nvPr>
        </p:nvSpPr>
        <p:spPr/>
        <p:txBody>
          <a:bodyPr/>
          <a:lstStyle/>
          <a:p>
            <a:fld id="{8FD07CE6-3DA4-4634-8954-A7266FA8DB15}" type="slidenum">
              <a:rPr lang="el-GR" smtClean="0"/>
              <a:t>‹#›</a:t>
            </a:fld>
            <a:endParaRPr lang="el-GR"/>
          </a:p>
        </p:txBody>
      </p:sp>
    </p:spTree>
    <p:extLst>
      <p:ext uri="{BB962C8B-B14F-4D97-AF65-F5344CB8AC3E}">
        <p14:creationId xmlns:p14="http://schemas.microsoft.com/office/powerpoint/2010/main" val="33972551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FA41F2C-729A-B242-D967-FDF1B079E96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DFFA09A6-200A-DDC0-9AF0-ED7D48AE0B8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60185D24-D7B7-E7C3-1B68-8760669888FB}"/>
              </a:ext>
            </a:extLst>
          </p:cNvPr>
          <p:cNvSpPr>
            <a:spLocks noGrp="1"/>
          </p:cNvSpPr>
          <p:nvPr>
            <p:ph type="dt" sz="half" idx="10"/>
          </p:nvPr>
        </p:nvSpPr>
        <p:spPr/>
        <p:txBody>
          <a:bodyPr/>
          <a:lstStyle/>
          <a:p>
            <a:fld id="{87BCBEB0-5D03-4FA1-90BE-4ABE0B2DA19E}" type="datetimeFigureOut">
              <a:rPr lang="el-GR" smtClean="0"/>
              <a:t>2/1/2026</a:t>
            </a:fld>
            <a:endParaRPr lang="el-GR"/>
          </a:p>
        </p:txBody>
      </p:sp>
      <p:sp>
        <p:nvSpPr>
          <p:cNvPr id="5" name="Footer Placeholder 4">
            <a:extLst>
              <a:ext uri="{FF2B5EF4-FFF2-40B4-BE49-F238E27FC236}">
                <a16:creationId xmlns:a16="http://schemas.microsoft.com/office/drawing/2014/main" id="{A3F080B6-CC69-FCA0-C316-160FA48B576C}"/>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7F508F6C-494C-A857-037C-C1079F704599}"/>
              </a:ext>
            </a:extLst>
          </p:cNvPr>
          <p:cNvSpPr>
            <a:spLocks noGrp="1"/>
          </p:cNvSpPr>
          <p:nvPr>
            <p:ph type="sldNum" sz="quarter" idx="12"/>
          </p:nvPr>
        </p:nvSpPr>
        <p:spPr/>
        <p:txBody>
          <a:bodyPr/>
          <a:lstStyle/>
          <a:p>
            <a:fld id="{8FD07CE6-3DA4-4634-8954-A7266FA8DB15}" type="slidenum">
              <a:rPr lang="el-GR" smtClean="0"/>
              <a:t>‹#›</a:t>
            </a:fld>
            <a:endParaRPr lang="el-GR"/>
          </a:p>
        </p:txBody>
      </p:sp>
    </p:spTree>
    <p:extLst>
      <p:ext uri="{BB962C8B-B14F-4D97-AF65-F5344CB8AC3E}">
        <p14:creationId xmlns:p14="http://schemas.microsoft.com/office/powerpoint/2010/main" val="40967099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67B425-2689-CB84-7B0C-64C9CF9DBF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a:extLst>
              <a:ext uri="{FF2B5EF4-FFF2-40B4-BE49-F238E27FC236}">
                <a16:creationId xmlns:a16="http://schemas.microsoft.com/office/drawing/2014/main" id="{FFC41F15-4F68-62B1-7984-3DE6F4E396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172EA1E0-EA13-0F14-B730-B7BFEFBA842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7BCBEB0-5D03-4FA1-90BE-4ABE0B2DA19E}" type="datetimeFigureOut">
              <a:rPr lang="el-GR" smtClean="0"/>
              <a:t>2/1/2026</a:t>
            </a:fld>
            <a:endParaRPr lang="el-GR"/>
          </a:p>
        </p:txBody>
      </p:sp>
      <p:sp>
        <p:nvSpPr>
          <p:cNvPr id="5" name="Footer Placeholder 4">
            <a:extLst>
              <a:ext uri="{FF2B5EF4-FFF2-40B4-BE49-F238E27FC236}">
                <a16:creationId xmlns:a16="http://schemas.microsoft.com/office/drawing/2014/main" id="{35393131-31B1-2C86-0940-669D5090DBE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Slide Number Placeholder 5">
            <a:extLst>
              <a:ext uri="{FF2B5EF4-FFF2-40B4-BE49-F238E27FC236}">
                <a16:creationId xmlns:a16="http://schemas.microsoft.com/office/drawing/2014/main" id="{27077DB8-781C-1D84-C761-34652B71ABD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FD07CE6-3DA4-4634-8954-A7266FA8DB15}" type="slidenum">
              <a:rPr lang="el-GR" smtClean="0"/>
              <a:t>‹#›</a:t>
            </a:fld>
            <a:endParaRPr lang="el-GR"/>
          </a:p>
        </p:txBody>
      </p:sp>
    </p:spTree>
    <p:extLst>
      <p:ext uri="{BB962C8B-B14F-4D97-AF65-F5344CB8AC3E}">
        <p14:creationId xmlns:p14="http://schemas.microsoft.com/office/powerpoint/2010/main" val="35280608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hyperlink" Target="https://www.penn.museum/sites/expedition/goddesses-mothers-rulers/" TargetMode="Externa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ajaonline.org/museum-review/4785/" TargetMode="Externa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hyperlink" Target="https://www.penn.museum/collections/object_images.php?irn=293415#image2"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2.jpg"/><Relationship Id="rId4" Type="http://schemas.openxmlformats.org/officeDocument/2006/relationships/hyperlink" Target="https://en.wikipedia.org/wiki/Enheduanna"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https://www.themorgan.org/exhibitions/online/she-who-wrote/three-tablets" TargetMode="Externa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www.themorgan.org/exhibitions/online/she-who-wrote/high-priestess" TargetMode="Externa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https://www.penn.museum/collections/highlights/neareast/puabi.php" TargetMode="External"/><Relationship Id="rId1" Type="http://schemas.openxmlformats.org/officeDocument/2006/relationships/slideLayout" Target="../slideLayouts/slideLayout6.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themorgan.org/exhibitions/online/she-who-wrote/standing-female-figure-234" TargetMode="Externa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www.themorgan.org/exhibitions/online/she-who-wrote/seated-female-figure-tablet" TargetMode="Externa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hyperlink" Target="https://www.metmuseum.org/art/collection/search/329079" TargetMode="External"/><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10.jpeg"/><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www.themorgan.org/exhibitions/online/she-who-wrote/vessel-female-deities" TargetMode="Externa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www.britishmuseum.org/collection/object/W_1927-0527-34" TargetMode="Externa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s://www.britishmuseum.org/collection/object/W_1928-1010-235" TargetMode="Externa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www.themorgan.org/exhibitions/online/she-who-wrote/cylinder-seal-mother-child"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9" name="Flowchart: Sequential Access Storage 8">
            <a:extLst>
              <a:ext uri="{FF2B5EF4-FFF2-40B4-BE49-F238E27FC236}">
                <a16:creationId xmlns:a16="http://schemas.microsoft.com/office/drawing/2014/main" id="{1364B8FE-1D7A-490A-A2B1-DBDA5F27A821}"/>
              </a:ext>
            </a:extLst>
          </p:cNvPr>
          <p:cNvSpPr/>
          <p:nvPr/>
        </p:nvSpPr>
        <p:spPr>
          <a:xfrm>
            <a:off x="416378" y="381000"/>
            <a:ext cx="11359244" cy="6096000"/>
          </a:xfrm>
          <a:custGeom>
            <a:avLst/>
            <a:gdLst>
              <a:gd name="csX0" fmla="*/ 5679622 w 11359244"/>
              <a:gd name="csY0" fmla="*/ 6096000 h 6096000"/>
              <a:gd name="csX1" fmla="*/ 629932 w 11359244"/>
              <a:gd name="csY1" fmla="*/ 4443173 h 6096000"/>
              <a:gd name="csX2" fmla="*/ 3943454 w 11359244"/>
              <a:gd name="csY2" fmla="*/ 145898 h 6096000"/>
              <a:gd name="csX3" fmla="*/ 8268918 w 11359244"/>
              <a:gd name="csY3" fmla="*/ 335173 h 6096000"/>
              <a:gd name="csX4" fmla="*/ 9695721 w 11359244"/>
              <a:gd name="csY4" fmla="*/ 5203261 h 6096000"/>
              <a:gd name="csX5" fmla="*/ 10216958 w 11359244"/>
              <a:gd name="csY5" fmla="*/ 5203261 h 6096000"/>
              <a:gd name="csX6" fmla="*/ 10721560 w 11359244"/>
              <a:gd name="csY6" fmla="*/ 5203261 h 6096000"/>
              <a:gd name="csX7" fmla="*/ 11359244 w 11359244"/>
              <a:gd name="csY7" fmla="*/ 5203261 h 6096000"/>
              <a:gd name="csX8" fmla="*/ 11359244 w 11359244"/>
              <a:gd name="csY8" fmla="*/ 5649631 h 6096000"/>
              <a:gd name="csX9" fmla="*/ 11359244 w 11359244"/>
              <a:gd name="csY9" fmla="*/ 6096000 h 6096000"/>
              <a:gd name="csX10" fmla="*/ 10841767 w 11359244"/>
              <a:gd name="csY10" fmla="*/ 6096000 h 6096000"/>
              <a:gd name="csX11" fmla="*/ 10324291 w 11359244"/>
              <a:gd name="csY11" fmla="*/ 6096000 h 6096000"/>
              <a:gd name="csX12" fmla="*/ 9636425 w 11359244"/>
              <a:gd name="csY12" fmla="*/ 6096000 h 6096000"/>
              <a:gd name="csX13" fmla="*/ 8948560 w 11359244"/>
              <a:gd name="csY13" fmla="*/ 6096000 h 6096000"/>
              <a:gd name="csX14" fmla="*/ 8317491 w 11359244"/>
              <a:gd name="csY14" fmla="*/ 6096000 h 6096000"/>
              <a:gd name="csX15" fmla="*/ 7629626 w 11359244"/>
              <a:gd name="csY15" fmla="*/ 6096000 h 6096000"/>
              <a:gd name="csX16" fmla="*/ 7168945 w 11359244"/>
              <a:gd name="csY16" fmla="*/ 6096000 h 6096000"/>
              <a:gd name="csX17" fmla="*/ 6424284 w 11359244"/>
              <a:gd name="csY17" fmla="*/ 6096000 h 6096000"/>
              <a:gd name="csX18" fmla="*/ 5679622 w 11359244"/>
              <a:gd name="csY18" fmla="*/ 6096000 h 6096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11359244" h="6096000" fill="none" extrusionOk="0">
                <a:moveTo>
                  <a:pt x="5679622" y="6096000"/>
                </a:moveTo>
                <a:cubicBezTo>
                  <a:pt x="3842915" y="5907169"/>
                  <a:pt x="1279533" y="5358623"/>
                  <a:pt x="629932" y="4443173"/>
                </a:cubicBezTo>
                <a:cubicBezTo>
                  <a:pt x="-1124483" y="3025527"/>
                  <a:pt x="843444" y="548676"/>
                  <a:pt x="3943454" y="145898"/>
                </a:cubicBezTo>
                <a:cubicBezTo>
                  <a:pt x="5444013" y="-128352"/>
                  <a:pt x="7122555" y="66684"/>
                  <a:pt x="8268918" y="335173"/>
                </a:cubicBezTo>
                <a:cubicBezTo>
                  <a:pt x="11660722" y="1211925"/>
                  <a:pt x="12131199" y="3587486"/>
                  <a:pt x="9695721" y="5203261"/>
                </a:cubicBezTo>
                <a:cubicBezTo>
                  <a:pt x="9866672" y="5208848"/>
                  <a:pt x="9990611" y="5195115"/>
                  <a:pt x="10216958" y="5203261"/>
                </a:cubicBezTo>
                <a:cubicBezTo>
                  <a:pt x="10443305" y="5211407"/>
                  <a:pt x="10482185" y="5225928"/>
                  <a:pt x="10721560" y="5203261"/>
                </a:cubicBezTo>
                <a:cubicBezTo>
                  <a:pt x="10960935" y="5180594"/>
                  <a:pt x="11166474" y="5218736"/>
                  <a:pt x="11359244" y="5203261"/>
                </a:cubicBezTo>
                <a:cubicBezTo>
                  <a:pt x="11340202" y="5364292"/>
                  <a:pt x="11367964" y="5524761"/>
                  <a:pt x="11359244" y="5649631"/>
                </a:cubicBezTo>
                <a:cubicBezTo>
                  <a:pt x="11350525" y="5774501"/>
                  <a:pt x="11371297" y="5879981"/>
                  <a:pt x="11359244" y="6096000"/>
                </a:cubicBezTo>
                <a:cubicBezTo>
                  <a:pt x="11123012" y="6101700"/>
                  <a:pt x="11026570" y="6081586"/>
                  <a:pt x="10841767" y="6096000"/>
                </a:cubicBezTo>
                <a:cubicBezTo>
                  <a:pt x="10656964" y="6110414"/>
                  <a:pt x="10497835" y="6109087"/>
                  <a:pt x="10324291" y="6096000"/>
                </a:cubicBezTo>
                <a:cubicBezTo>
                  <a:pt x="10150747" y="6082913"/>
                  <a:pt x="9784174" y="6087196"/>
                  <a:pt x="9636425" y="6096000"/>
                </a:cubicBezTo>
                <a:cubicBezTo>
                  <a:pt x="9488676" y="6104804"/>
                  <a:pt x="9146934" y="6116739"/>
                  <a:pt x="8948560" y="6096000"/>
                </a:cubicBezTo>
                <a:cubicBezTo>
                  <a:pt x="8750186" y="6075261"/>
                  <a:pt x="8569923" y="6082827"/>
                  <a:pt x="8317491" y="6096000"/>
                </a:cubicBezTo>
                <a:cubicBezTo>
                  <a:pt x="8065059" y="6109173"/>
                  <a:pt x="7813529" y="6110655"/>
                  <a:pt x="7629626" y="6096000"/>
                </a:cubicBezTo>
                <a:cubicBezTo>
                  <a:pt x="7445723" y="6081345"/>
                  <a:pt x="7279559" y="6105387"/>
                  <a:pt x="7168945" y="6096000"/>
                </a:cubicBezTo>
                <a:cubicBezTo>
                  <a:pt x="7058331" y="6086613"/>
                  <a:pt x="6696364" y="6100134"/>
                  <a:pt x="6424284" y="6096000"/>
                </a:cubicBezTo>
                <a:cubicBezTo>
                  <a:pt x="6152204" y="6091866"/>
                  <a:pt x="5940988" y="6092866"/>
                  <a:pt x="5679622" y="6096000"/>
                </a:cubicBezTo>
                <a:close/>
              </a:path>
              <a:path w="11359244" h="6096000" stroke="0" extrusionOk="0">
                <a:moveTo>
                  <a:pt x="5679622" y="6096000"/>
                </a:moveTo>
                <a:cubicBezTo>
                  <a:pt x="3439770" y="5931338"/>
                  <a:pt x="1530315" y="5347244"/>
                  <a:pt x="629932" y="4443173"/>
                </a:cubicBezTo>
                <a:cubicBezTo>
                  <a:pt x="-1462261" y="3161408"/>
                  <a:pt x="454963" y="808455"/>
                  <a:pt x="3943454" y="145898"/>
                </a:cubicBezTo>
                <a:cubicBezTo>
                  <a:pt x="5368101" y="63867"/>
                  <a:pt x="6921084" y="181801"/>
                  <a:pt x="8268918" y="335173"/>
                </a:cubicBezTo>
                <a:cubicBezTo>
                  <a:pt x="11433204" y="1085197"/>
                  <a:pt x="12299418" y="3481733"/>
                  <a:pt x="9695721" y="5203261"/>
                </a:cubicBezTo>
                <a:cubicBezTo>
                  <a:pt x="9966112" y="5182424"/>
                  <a:pt x="10147408" y="5227308"/>
                  <a:pt x="10266864" y="5203261"/>
                </a:cubicBezTo>
                <a:cubicBezTo>
                  <a:pt x="10386320" y="5179214"/>
                  <a:pt x="10643767" y="5225805"/>
                  <a:pt x="10771466" y="5203261"/>
                </a:cubicBezTo>
                <a:cubicBezTo>
                  <a:pt x="10899165" y="5180717"/>
                  <a:pt x="11086314" y="5206740"/>
                  <a:pt x="11359244" y="5203261"/>
                </a:cubicBezTo>
                <a:cubicBezTo>
                  <a:pt x="11380535" y="5335595"/>
                  <a:pt x="11347530" y="5535661"/>
                  <a:pt x="11359244" y="5649631"/>
                </a:cubicBezTo>
                <a:cubicBezTo>
                  <a:pt x="11370959" y="5763601"/>
                  <a:pt x="11341987" y="5899850"/>
                  <a:pt x="11359244" y="6096000"/>
                </a:cubicBezTo>
                <a:cubicBezTo>
                  <a:pt x="11255195" y="6076870"/>
                  <a:pt x="11093544" y="6107697"/>
                  <a:pt x="10898564" y="6096000"/>
                </a:cubicBezTo>
                <a:cubicBezTo>
                  <a:pt x="10703584" y="6084303"/>
                  <a:pt x="10582512" y="6118301"/>
                  <a:pt x="10381087" y="6096000"/>
                </a:cubicBezTo>
                <a:cubicBezTo>
                  <a:pt x="10179662" y="6073699"/>
                  <a:pt x="9887201" y="6103953"/>
                  <a:pt x="9750018" y="6096000"/>
                </a:cubicBezTo>
                <a:cubicBezTo>
                  <a:pt x="9612835" y="6088047"/>
                  <a:pt x="9315300" y="6085866"/>
                  <a:pt x="9062152" y="6096000"/>
                </a:cubicBezTo>
                <a:cubicBezTo>
                  <a:pt x="8809004" y="6106134"/>
                  <a:pt x="8589779" y="6097877"/>
                  <a:pt x="8374287" y="6096000"/>
                </a:cubicBezTo>
                <a:cubicBezTo>
                  <a:pt x="8158796" y="6094123"/>
                  <a:pt x="8068509" y="6083184"/>
                  <a:pt x="7800014" y="6096000"/>
                </a:cubicBezTo>
                <a:cubicBezTo>
                  <a:pt x="7531519" y="6108816"/>
                  <a:pt x="7344877" y="6093846"/>
                  <a:pt x="7112149" y="6096000"/>
                </a:cubicBezTo>
                <a:cubicBezTo>
                  <a:pt x="6879421" y="6098154"/>
                  <a:pt x="6813055" y="6119266"/>
                  <a:pt x="6537876" y="6096000"/>
                </a:cubicBezTo>
                <a:cubicBezTo>
                  <a:pt x="6262697" y="6072734"/>
                  <a:pt x="6100126" y="6094918"/>
                  <a:pt x="5679622" y="6096000"/>
                </a:cubicBezTo>
                <a:close/>
              </a:path>
            </a:pathLst>
          </a:custGeom>
          <a:gradFill flip="none"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8100000" scaled="1"/>
            <a:tileRect/>
          </a:gradFill>
          <a:ln w="28575">
            <a:solidFill>
              <a:schemeClr val="accent2">
                <a:lumMod val="20000"/>
                <a:lumOff val="80000"/>
              </a:schemeClr>
            </a:solidFill>
            <a:extLst>
              <a:ext uri="{C807C97D-BFC1-408E-A445-0C87EB9F89A2}">
                <ask:lineSketchStyleProps xmlns:ask="http://schemas.microsoft.com/office/drawing/2018/sketchyshapes" sd="3027743338">
                  <a:prstGeom prst="flowChartMagneticTape">
                    <a:avLst/>
                  </a:prstGeom>
                  <ask:type>
                    <ask:lineSketchFreehand/>
                  </ask:type>
                </ask:lineSketchStyleProps>
              </a:ext>
            </a:extLst>
          </a:ln>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en-US" altLang="el-GR" sz="800" b="1" dirty="0">
              <a:ln w="6600">
                <a:solidFill>
                  <a:schemeClr val="accent2"/>
                </a:solidFill>
                <a:prstDash val="solid"/>
              </a:ln>
              <a:solidFill>
                <a:srgbClr val="FFFFFF"/>
              </a:solidFill>
              <a:effectLst>
                <a:outerShdw dist="38100" dir="2700000" algn="tl" rotWithShape="0">
                  <a:schemeClr val="accent2"/>
                </a:outerShdw>
              </a:effectLst>
              <a:latin typeface="Baskerville Old Face" panose="02020602080505020303" pitchFamily="18" charset="0"/>
            </a:endParaRPr>
          </a:p>
          <a:p>
            <a:pPr algn="ctr" eaLnBrk="1" hangingPunct="1">
              <a:defRPr/>
            </a:pPr>
            <a:endParaRPr lang="en-US" altLang="el-GR" sz="800" b="1" dirty="0">
              <a:ln w="6600">
                <a:solidFill>
                  <a:schemeClr val="accent2"/>
                </a:solidFill>
                <a:prstDash val="solid"/>
              </a:ln>
              <a:solidFill>
                <a:srgbClr val="FFFFFF"/>
              </a:solidFill>
              <a:effectLst>
                <a:outerShdw dist="38100" dir="2700000" algn="tl" rotWithShape="0">
                  <a:schemeClr val="accent2"/>
                </a:outerShdw>
              </a:effectLst>
              <a:latin typeface="Baskerville Old Face" panose="02020602080505020303" pitchFamily="18" charset="0"/>
            </a:endParaRPr>
          </a:p>
          <a:p>
            <a:pPr algn="ctr" eaLnBrk="1" hangingPunct="1">
              <a:defRPr/>
            </a:pPr>
            <a:r>
              <a:rPr lang="en-US" altLang="el-GR" sz="6000" b="1" dirty="0">
                <a:ln w="6600">
                  <a:solidFill>
                    <a:schemeClr val="accent2"/>
                  </a:solidFill>
                  <a:prstDash val="solid"/>
                </a:ln>
                <a:solidFill>
                  <a:srgbClr val="FFFFFF"/>
                </a:solidFill>
                <a:effectLst>
                  <a:outerShdw dist="38100" dir="2700000" algn="tl" rotWithShape="0">
                    <a:schemeClr val="accent2"/>
                  </a:outerShdw>
                </a:effectLst>
                <a:latin typeface="Baskerville Old Face" panose="02020602080505020303" pitchFamily="18" charset="0"/>
              </a:rPr>
              <a:t>Mesopotamia’s Women Who Wrote History</a:t>
            </a:r>
          </a:p>
          <a:p>
            <a:pPr algn="ctr" eaLnBrk="1" hangingPunct="1">
              <a:defRPr/>
            </a:pPr>
            <a:r>
              <a:rPr lang="en-US" altLang="el-GR" sz="2800" b="1" dirty="0">
                <a:ln w="6600">
                  <a:solidFill>
                    <a:schemeClr val="accent2"/>
                  </a:solidFill>
                  <a:prstDash val="solid"/>
                </a:ln>
                <a:solidFill>
                  <a:srgbClr val="FFFFFF"/>
                </a:solidFill>
                <a:effectLst>
                  <a:outerShdw dist="38100" dir="2700000" algn="tl" rotWithShape="0">
                    <a:schemeClr val="accent2"/>
                  </a:outerShdw>
                </a:effectLst>
                <a:latin typeface="Baskerville Old Face" panose="02020602080505020303" pitchFamily="18" charset="0"/>
              </a:rPr>
              <a:t>All works shown in the Morgan Library &amp; Museum exhibition “She Who Wrote: Enheduanna and Women of Mesopotamia, ca. 3400–2000 BC.”</a:t>
            </a:r>
          </a:p>
          <a:p>
            <a:pPr algn="ctr" eaLnBrk="1" hangingPunct="1">
              <a:defRPr/>
            </a:pPr>
            <a:endParaRPr lang="el-G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7F269-5BD7-C133-253E-B3FB321E8B6D}"/>
              </a:ext>
            </a:extLst>
          </p:cNvPr>
          <p:cNvSpPr>
            <a:spLocks noGrp="1"/>
          </p:cNvSpPr>
          <p:nvPr>
            <p:ph type="title"/>
          </p:nvPr>
        </p:nvSpPr>
        <p:spPr>
          <a:xfrm>
            <a:off x="838200" y="365125"/>
            <a:ext cx="10515600" cy="6220732"/>
          </a:xfrm>
        </p:spPr>
        <p:txBody>
          <a:bodyPr>
            <a:noAutofit/>
          </a:bodyPr>
          <a:lstStyle/>
          <a:p>
            <a:pPr algn="ctr"/>
            <a:r>
              <a:rPr lang="en-US" sz="3200" dirty="0">
                <a:solidFill>
                  <a:srgbClr val="F8F3E8"/>
                </a:solidFill>
                <a:latin typeface="Times New Roman" panose="02020603050405020304" pitchFamily="18" charset="0"/>
                <a:cs typeface="Times New Roman" panose="02020603050405020304" pitchFamily="18" charset="0"/>
              </a:rPr>
              <a:t>‘The exhibition </a:t>
            </a:r>
            <a:r>
              <a:rPr lang="en-US" sz="3200" i="1" dirty="0">
                <a:solidFill>
                  <a:srgbClr val="F8F3E8"/>
                </a:solidFill>
                <a:latin typeface="Times New Roman" panose="02020603050405020304" pitchFamily="18" charset="0"/>
                <a:cs typeface="Times New Roman" panose="02020603050405020304" pitchFamily="18" charset="0"/>
              </a:rPr>
              <a:t>She Who Wrote: Enheduanna and Women of Mesopotamia, ca. 3400–2000 BC</a:t>
            </a:r>
            <a:r>
              <a:rPr lang="en-US" sz="3200" dirty="0">
                <a:solidFill>
                  <a:srgbClr val="F8F3E8"/>
                </a:solidFill>
                <a:latin typeface="Times New Roman" panose="02020603050405020304" pitchFamily="18" charset="0"/>
                <a:cs typeface="Times New Roman" panose="02020603050405020304" pitchFamily="18" charset="0"/>
              </a:rPr>
              <a:t>, was on view at the Morgan Library &amp; Museum in New York from October 14, 2022, through February 19, 2023. Co-curated by Sidney Babcock, Jeannette and Jonathan Rosen Curator and Department Head, Ancient Western Asian Seals &amp; Tablets, and Erhan </a:t>
            </a:r>
            <a:r>
              <a:rPr lang="en-US" sz="3200" dirty="0" err="1">
                <a:solidFill>
                  <a:srgbClr val="F8F3E8"/>
                </a:solidFill>
                <a:latin typeface="Times New Roman" panose="02020603050405020304" pitchFamily="18" charset="0"/>
                <a:cs typeface="Times New Roman" panose="02020603050405020304" pitchFamily="18" charset="0"/>
              </a:rPr>
              <a:t>Tamur</a:t>
            </a:r>
            <a:r>
              <a:rPr lang="en-US" sz="3200" dirty="0">
                <a:solidFill>
                  <a:srgbClr val="F8F3E8"/>
                </a:solidFill>
                <a:latin typeface="Times New Roman" panose="02020603050405020304" pitchFamily="18" charset="0"/>
                <a:cs typeface="Times New Roman" panose="02020603050405020304" pitchFamily="18" charset="0"/>
              </a:rPr>
              <a:t>, the exhibition brought together for the first time a comprehensive selection of artworks from the British Museum, the Louvre, the Staatliche </a:t>
            </a:r>
            <a:r>
              <a:rPr lang="en-US" sz="3200" dirty="0" err="1">
                <a:solidFill>
                  <a:srgbClr val="F8F3E8"/>
                </a:solidFill>
                <a:latin typeface="Times New Roman" panose="02020603050405020304" pitchFamily="18" charset="0"/>
                <a:cs typeface="Times New Roman" panose="02020603050405020304" pitchFamily="18" charset="0"/>
              </a:rPr>
              <a:t>Museen</a:t>
            </a:r>
            <a:r>
              <a:rPr lang="en-US" sz="3200" dirty="0">
                <a:solidFill>
                  <a:srgbClr val="F8F3E8"/>
                </a:solidFill>
                <a:latin typeface="Times New Roman" panose="02020603050405020304" pitchFamily="18" charset="0"/>
                <a:cs typeface="Times New Roman" panose="02020603050405020304" pitchFamily="18" charset="0"/>
              </a:rPr>
              <a:t> </a:t>
            </a:r>
            <a:r>
              <a:rPr lang="en-US" sz="3200" dirty="0" err="1">
                <a:solidFill>
                  <a:srgbClr val="F8F3E8"/>
                </a:solidFill>
                <a:latin typeface="Times New Roman" panose="02020603050405020304" pitchFamily="18" charset="0"/>
                <a:cs typeface="Times New Roman" panose="02020603050405020304" pitchFamily="18" charset="0"/>
              </a:rPr>
              <a:t>zu</a:t>
            </a:r>
            <a:r>
              <a:rPr lang="en-US" sz="3200" dirty="0">
                <a:solidFill>
                  <a:srgbClr val="F8F3E8"/>
                </a:solidFill>
                <a:latin typeface="Times New Roman" panose="02020603050405020304" pitchFamily="18" charset="0"/>
                <a:cs typeface="Times New Roman" panose="02020603050405020304" pitchFamily="18" charset="0"/>
              </a:rPr>
              <a:t> Berlin, </a:t>
            </a:r>
            <a:r>
              <a:rPr lang="en-US" sz="3200" dirty="0" err="1">
                <a:solidFill>
                  <a:srgbClr val="F8F3E8"/>
                </a:solidFill>
                <a:latin typeface="Times New Roman" panose="02020603050405020304" pitchFamily="18" charset="0"/>
                <a:cs typeface="Times New Roman" panose="02020603050405020304" pitchFamily="18" charset="0"/>
              </a:rPr>
              <a:t>Vorderasiatisches</a:t>
            </a:r>
            <a:r>
              <a:rPr lang="en-US" sz="3200" dirty="0">
                <a:solidFill>
                  <a:srgbClr val="F8F3E8"/>
                </a:solidFill>
                <a:latin typeface="Times New Roman" panose="02020603050405020304" pitchFamily="18" charset="0"/>
                <a:cs typeface="Times New Roman" panose="02020603050405020304" pitchFamily="18" charset="0"/>
              </a:rPr>
              <a:t> Museum, and the Penn Museum, among others, that capture rich and shifting expressions of women’s lives in ancient Mesopotamia during the 3rd millennium BC.’</a:t>
            </a:r>
            <a:br>
              <a:rPr lang="en-US" sz="1400" dirty="0">
                <a:solidFill>
                  <a:srgbClr val="F8F3E8"/>
                </a:solidFill>
                <a:latin typeface="Times New Roman" panose="02020603050405020304" pitchFamily="18" charset="0"/>
                <a:cs typeface="Times New Roman" panose="02020603050405020304" pitchFamily="18" charset="0"/>
              </a:rPr>
            </a:br>
            <a:r>
              <a:rPr lang="en-US" sz="1400" dirty="0">
                <a:solidFill>
                  <a:schemeClr val="bg1"/>
                </a:solidFill>
                <a:latin typeface="Times New Roman" panose="02020603050405020304" pitchFamily="18" charset="0"/>
                <a:cs typeface="Times New Roman" panose="02020603050405020304" pitchFamily="18" charset="0"/>
                <a:hlinkClick r:id="rId2"/>
              </a:rPr>
              <a:t>https://www.penn.museum/sites/expedition/goddesses-mothers-rulers/</a:t>
            </a:r>
            <a:r>
              <a:rPr lang="en-US" sz="1400" dirty="0">
                <a:solidFill>
                  <a:schemeClr val="bg1"/>
                </a:solidFill>
                <a:latin typeface="Times New Roman" panose="02020603050405020304" pitchFamily="18" charset="0"/>
                <a:cs typeface="Times New Roman" panose="02020603050405020304" pitchFamily="18" charset="0"/>
              </a:rPr>
              <a:t> </a:t>
            </a:r>
            <a:endParaRPr lang="el-GR" sz="32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033093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9E180-7DEE-95B7-D18F-359C3D143F32}"/>
              </a:ext>
            </a:extLst>
          </p:cNvPr>
          <p:cNvSpPr>
            <a:spLocks noGrp="1"/>
          </p:cNvSpPr>
          <p:nvPr>
            <p:ph type="title"/>
          </p:nvPr>
        </p:nvSpPr>
        <p:spPr>
          <a:xfrm>
            <a:off x="9056914" y="103414"/>
            <a:ext cx="3026227" cy="6651171"/>
          </a:xfrm>
        </p:spPr>
        <p:txBody>
          <a:bodyPr>
            <a:normAutofit/>
          </a:bodyPr>
          <a:lstStyle/>
          <a:p>
            <a:pPr algn="ctr"/>
            <a:br>
              <a:rPr lang="en-US" sz="2700" i="1" dirty="0">
                <a:latin typeface="Times New Roman" panose="02020603050405020304" pitchFamily="18" charset="0"/>
                <a:cs typeface="Times New Roman" panose="02020603050405020304" pitchFamily="18" charset="0"/>
              </a:rPr>
            </a:br>
            <a:br>
              <a:rPr lang="en-US" sz="2700" i="1" dirty="0">
                <a:latin typeface="Times New Roman" panose="02020603050405020304" pitchFamily="18" charset="0"/>
                <a:cs typeface="Times New Roman" panose="02020603050405020304" pitchFamily="18" charset="0"/>
              </a:rPr>
            </a:br>
            <a:br>
              <a:rPr lang="en-US" sz="2700" i="1" dirty="0">
                <a:latin typeface="Times New Roman" panose="02020603050405020304" pitchFamily="18" charset="0"/>
                <a:cs typeface="Times New Roman" panose="02020603050405020304" pitchFamily="18" charset="0"/>
              </a:rPr>
            </a:br>
            <a:r>
              <a:rPr lang="en-US" sz="2400" i="1" dirty="0">
                <a:solidFill>
                  <a:srgbClr val="FAF7F0"/>
                </a:solidFill>
                <a:latin typeface="Times New Roman" panose="02020603050405020304" pitchFamily="18" charset="0"/>
                <a:cs typeface="Times New Roman" panose="02020603050405020304" pitchFamily="18" charset="0"/>
              </a:rPr>
              <a:t>She Who Wrote: Enheduanna and Women of Mesopotamia, ca. 3400–2000 BC</a:t>
            </a:r>
            <a:r>
              <a:rPr lang="en-US" sz="2400" dirty="0">
                <a:solidFill>
                  <a:srgbClr val="FAF7F0"/>
                </a:solidFill>
                <a:latin typeface="Times New Roman" panose="02020603050405020304" pitchFamily="18" charset="0"/>
                <a:cs typeface="Times New Roman" panose="02020603050405020304" pitchFamily="18" charset="0"/>
              </a:rPr>
              <a:t> </a:t>
            </a:r>
            <a:br>
              <a:rPr lang="en-US" sz="2400" dirty="0">
                <a:solidFill>
                  <a:srgbClr val="FAF7F0"/>
                </a:solidFill>
                <a:latin typeface="Times New Roman" panose="02020603050405020304" pitchFamily="18" charset="0"/>
                <a:cs typeface="Times New Roman" panose="02020603050405020304" pitchFamily="18" charset="0"/>
              </a:rPr>
            </a:br>
            <a:r>
              <a:rPr lang="en-US" sz="2400" dirty="0">
                <a:solidFill>
                  <a:srgbClr val="FAF7F0"/>
                </a:solidFill>
                <a:latin typeface="Times New Roman" panose="02020603050405020304" pitchFamily="18" charset="0"/>
                <a:cs typeface="Times New Roman" panose="02020603050405020304" pitchFamily="18" charset="0"/>
              </a:rPr>
              <a:t>View of the Morgan Library and Museum Exhibition at New York, USA </a:t>
            </a:r>
            <a:br>
              <a:rPr lang="el-GR" sz="2400" dirty="0">
                <a:solidFill>
                  <a:srgbClr val="FAF7F0"/>
                </a:solidFill>
                <a:latin typeface="Times New Roman" panose="02020603050405020304" pitchFamily="18" charset="0"/>
                <a:cs typeface="Times New Roman" panose="02020603050405020304" pitchFamily="18" charset="0"/>
              </a:rPr>
            </a:br>
            <a:r>
              <a:rPr lang="en-US" sz="1400" u="sng" dirty="0">
                <a:latin typeface="Times New Roman" panose="02020603050405020304" pitchFamily="18" charset="0"/>
                <a:cs typeface="Times New Roman" panose="02020603050405020304" pitchFamily="18" charset="0"/>
                <a:hlinkClick r:id="rId2"/>
              </a:rPr>
              <a:t>https://ajaonline.org/museum-review/4785/</a:t>
            </a:r>
            <a:r>
              <a:rPr lang="en-US" sz="1400" dirty="0">
                <a:latin typeface="Times New Roman" panose="02020603050405020304" pitchFamily="18" charset="0"/>
                <a:cs typeface="Times New Roman" panose="02020603050405020304" pitchFamily="18" charset="0"/>
              </a:rPr>
              <a:t> </a:t>
            </a:r>
            <a:br>
              <a:rPr lang="el-GR" sz="1400" dirty="0"/>
            </a:br>
            <a:endParaRPr lang="el-GR" sz="1400" dirty="0"/>
          </a:p>
        </p:txBody>
      </p:sp>
      <p:pic>
        <p:nvPicPr>
          <p:cNvPr id="4" name="Picture 3" descr="A room with glass cases and display cases&#10;&#10;AI-generated content may be incorrect.">
            <a:extLst>
              <a:ext uri="{FF2B5EF4-FFF2-40B4-BE49-F238E27FC236}">
                <a16:creationId xmlns:a16="http://schemas.microsoft.com/office/drawing/2014/main" id="{23CF89C7-FDFC-BFD0-9471-CA953F6BB2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859" y="103414"/>
            <a:ext cx="8868228" cy="6651171"/>
          </a:xfrm>
          <a:prstGeom prst="rect">
            <a:avLst/>
          </a:prstGeom>
        </p:spPr>
      </p:pic>
    </p:spTree>
    <p:extLst>
      <p:ext uri="{BB962C8B-B14F-4D97-AF65-F5344CB8AC3E}">
        <p14:creationId xmlns:p14="http://schemas.microsoft.com/office/powerpoint/2010/main" val="11606761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52D3B-B8ED-9CBC-F79C-644CA8578895}"/>
              </a:ext>
            </a:extLst>
          </p:cNvPr>
          <p:cNvSpPr>
            <a:spLocks noGrp="1"/>
          </p:cNvSpPr>
          <p:nvPr>
            <p:ph type="title"/>
          </p:nvPr>
        </p:nvSpPr>
        <p:spPr>
          <a:xfrm>
            <a:off x="0" y="0"/>
            <a:ext cx="2950028" cy="6858000"/>
          </a:xfrm>
        </p:spPr>
        <p:txBody>
          <a:bodyPr>
            <a:normAutofit fontScale="90000"/>
          </a:bodyPr>
          <a:lstStyle/>
          <a:p>
            <a:pPr algn="ctr"/>
            <a:br>
              <a:rPr lang="en-US" sz="2400" b="1" dirty="0">
                <a:latin typeface="Times New Roman" panose="02020603050405020304" pitchFamily="18" charset="0"/>
                <a:cs typeface="Times New Roman" panose="02020603050405020304" pitchFamily="18" charset="0"/>
              </a:rPr>
            </a:br>
            <a:br>
              <a:rPr lang="en-US" sz="2400" b="1" dirty="0">
                <a:latin typeface="Times New Roman" panose="02020603050405020304" pitchFamily="18" charset="0"/>
                <a:cs typeface="Times New Roman" panose="02020603050405020304" pitchFamily="18" charset="0"/>
              </a:rPr>
            </a:br>
            <a:r>
              <a:rPr lang="en-US" sz="2700" b="1" dirty="0">
                <a:solidFill>
                  <a:srgbClr val="FCFAF6"/>
                </a:solidFill>
                <a:latin typeface="Times New Roman" panose="02020603050405020304" pitchFamily="18" charset="0"/>
                <a:cs typeface="Times New Roman" panose="02020603050405020304" pitchFamily="18" charset="0"/>
              </a:rPr>
              <a:t>Disk of Enheduanna, daughter of Sargon, </a:t>
            </a:r>
            <a:r>
              <a:rPr lang="en-US" sz="2700" dirty="0">
                <a:solidFill>
                  <a:srgbClr val="FCFAF6"/>
                </a:solidFill>
                <a:latin typeface="Times New Roman" panose="02020603050405020304" pitchFamily="18" charset="0"/>
                <a:cs typeface="Times New Roman" panose="02020603050405020304" pitchFamily="18" charset="0"/>
              </a:rPr>
              <a:t>on one side is a panel wherein is carved in relief a scene of sacrifice, on the other an inscription of Enheduanna, Akkadian period, ca. 2300 BC, Alabaster, Diameter 25 cm, Depth: 7 cm, University of Pennsylvania Museum of Archaeology and Anthropology, Philadelphia, USA</a:t>
            </a:r>
            <a:br>
              <a:rPr lang="el-GR" sz="2700" dirty="0">
                <a:solidFill>
                  <a:srgbClr val="FCFAF6"/>
                </a:solidFill>
                <a:latin typeface="Times New Roman" panose="02020603050405020304" pitchFamily="18" charset="0"/>
                <a:cs typeface="Times New Roman" panose="02020603050405020304" pitchFamily="18" charset="0"/>
              </a:rPr>
            </a:br>
            <a:r>
              <a:rPr lang="en-US" sz="1600" u="sng" dirty="0">
                <a:latin typeface="Times New Roman" panose="02020603050405020304" pitchFamily="18" charset="0"/>
                <a:cs typeface="Times New Roman" panose="02020603050405020304" pitchFamily="18" charset="0"/>
                <a:hlinkClick r:id="rId3"/>
              </a:rPr>
              <a:t>https://www.penn.museum/collections/object_images.php?irn=293415#image2</a:t>
            </a:r>
            <a:r>
              <a:rPr lang="en-US" sz="1600" dirty="0">
                <a:latin typeface="Times New Roman" panose="02020603050405020304" pitchFamily="18" charset="0"/>
                <a:cs typeface="Times New Roman" panose="02020603050405020304" pitchFamily="18" charset="0"/>
              </a:rPr>
              <a:t> </a:t>
            </a:r>
            <a:r>
              <a:rPr lang="en-US" sz="1600" dirty="0">
                <a:solidFill>
                  <a:schemeClr val="accent2">
                    <a:lumMod val="20000"/>
                    <a:lumOff val="80000"/>
                  </a:schemeClr>
                </a:solidFill>
                <a:latin typeface="Times New Roman" panose="02020603050405020304" pitchFamily="18" charset="0"/>
                <a:cs typeface="Times New Roman" panose="02020603050405020304" pitchFamily="18" charset="0"/>
              </a:rPr>
              <a:t>and</a:t>
            </a:r>
            <a:r>
              <a:rPr lang="en-US" sz="1600" dirty="0">
                <a:latin typeface="Times New Roman" panose="02020603050405020304" pitchFamily="18" charset="0"/>
                <a:cs typeface="Times New Roman" panose="02020603050405020304" pitchFamily="18" charset="0"/>
              </a:rPr>
              <a:t> </a:t>
            </a:r>
            <a:r>
              <a:rPr lang="en-US" sz="1600" u="sng" dirty="0">
                <a:latin typeface="Times New Roman" panose="02020603050405020304" pitchFamily="18" charset="0"/>
                <a:cs typeface="Times New Roman" panose="02020603050405020304" pitchFamily="18" charset="0"/>
                <a:hlinkClick r:id="rId4"/>
              </a:rPr>
              <a:t>https://en.wikipedia.org/wiki/Enheduanna</a:t>
            </a:r>
            <a:r>
              <a:rPr lang="en-US" sz="1600" dirty="0">
                <a:latin typeface="Times New Roman" panose="02020603050405020304" pitchFamily="18" charset="0"/>
                <a:cs typeface="Times New Roman" panose="02020603050405020304" pitchFamily="18" charset="0"/>
              </a:rPr>
              <a:t> </a:t>
            </a:r>
            <a:br>
              <a:rPr lang="el-GR" dirty="0"/>
            </a:br>
            <a:endParaRPr lang="el-GR" dirty="0"/>
          </a:p>
        </p:txBody>
      </p:sp>
      <p:pic>
        <p:nvPicPr>
          <p:cNvPr id="4" name="Picture 3" descr="A close-up of ancient artifacts&#10;&#10;AI-generated content may be incorrect.">
            <a:extLst>
              <a:ext uri="{FF2B5EF4-FFF2-40B4-BE49-F238E27FC236}">
                <a16:creationId xmlns:a16="http://schemas.microsoft.com/office/drawing/2014/main" id="{08F03370-AE57-A325-0FD8-3DA202F08E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50028" y="0"/>
            <a:ext cx="9144000" cy="6858000"/>
          </a:xfrm>
          <a:prstGeom prst="rect">
            <a:avLst/>
          </a:prstGeom>
        </p:spPr>
      </p:pic>
    </p:spTree>
    <p:extLst>
      <p:ext uri="{BB962C8B-B14F-4D97-AF65-F5344CB8AC3E}">
        <p14:creationId xmlns:p14="http://schemas.microsoft.com/office/powerpoint/2010/main" val="9376156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1A116-F985-480E-6E11-040056A8C807}"/>
              </a:ext>
            </a:extLst>
          </p:cNvPr>
          <p:cNvSpPr>
            <a:spLocks noGrp="1"/>
          </p:cNvSpPr>
          <p:nvPr>
            <p:ph type="title"/>
          </p:nvPr>
        </p:nvSpPr>
        <p:spPr/>
        <p:txBody>
          <a:bodyPr>
            <a:noAutofit/>
          </a:bodyPr>
          <a:lstStyle/>
          <a:p>
            <a:pPr algn="ctr"/>
            <a:r>
              <a:rPr lang="en-US" sz="2400" b="1" dirty="0">
                <a:solidFill>
                  <a:srgbClr val="FCFAF6"/>
                </a:solidFill>
                <a:latin typeface="Times New Roman" panose="02020603050405020304" pitchFamily="18" charset="0"/>
                <a:cs typeface="Times New Roman" panose="02020603050405020304" pitchFamily="18" charset="0"/>
              </a:rPr>
              <a:t>Tablets inscribed with "The Exaltation of Inanna" in three parts, </a:t>
            </a:r>
            <a:r>
              <a:rPr lang="en-US" sz="2400" dirty="0">
                <a:solidFill>
                  <a:srgbClr val="FCFAF6"/>
                </a:solidFill>
                <a:latin typeface="Times New Roman" panose="02020603050405020304" pitchFamily="18" charset="0"/>
                <a:cs typeface="Times New Roman" panose="02020603050405020304" pitchFamily="18" charset="0"/>
              </a:rPr>
              <a:t>Mesopotamia, possibly Larsa (modern Tell </a:t>
            </a:r>
            <a:r>
              <a:rPr lang="en-US" sz="2400" dirty="0" err="1">
                <a:solidFill>
                  <a:srgbClr val="FCFAF6"/>
                </a:solidFill>
                <a:latin typeface="Times New Roman" panose="02020603050405020304" pitchFamily="18" charset="0"/>
                <a:cs typeface="Times New Roman" panose="02020603050405020304" pitchFamily="18" charset="0"/>
              </a:rPr>
              <a:t>Senkereh</a:t>
            </a:r>
            <a:r>
              <a:rPr lang="en-US" sz="2400" dirty="0">
                <a:solidFill>
                  <a:srgbClr val="FCFAF6"/>
                </a:solidFill>
                <a:latin typeface="Times New Roman" panose="02020603050405020304" pitchFamily="18" charset="0"/>
                <a:cs typeface="Times New Roman" panose="02020603050405020304" pitchFamily="18" charset="0"/>
              </a:rPr>
              <a:t>), Old Babylonian period, ca. 1750 BC, Clay, Yale Babylonian Collection, Princeton University, USA</a:t>
            </a:r>
            <a:br>
              <a:rPr lang="en-US" sz="1400" dirty="0">
                <a:solidFill>
                  <a:srgbClr val="FCFAF6"/>
                </a:solidFill>
                <a:latin typeface="Times New Roman" panose="02020603050405020304" pitchFamily="18" charset="0"/>
                <a:cs typeface="Times New Roman" panose="02020603050405020304" pitchFamily="18" charset="0"/>
              </a:rPr>
            </a:br>
            <a:r>
              <a:rPr lang="en-US" sz="1400" dirty="0">
                <a:latin typeface="Times New Roman" panose="02020603050405020304" pitchFamily="18" charset="0"/>
                <a:cs typeface="Times New Roman" panose="02020603050405020304" pitchFamily="18" charset="0"/>
                <a:hlinkClick r:id="rId2"/>
              </a:rPr>
              <a:t>https://www.themorgan.org/exhibitions/online/she-who-wrote/three-tablets</a:t>
            </a:r>
            <a:r>
              <a:rPr lang="en-US" sz="1400" dirty="0">
                <a:latin typeface="Times New Roman" panose="02020603050405020304" pitchFamily="18" charset="0"/>
                <a:cs typeface="Times New Roman" panose="02020603050405020304" pitchFamily="18" charset="0"/>
              </a:rPr>
              <a:t> </a:t>
            </a:r>
            <a:br>
              <a:rPr lang="en-US" sz="2400" dirty="0">
                <a:latin typeface="Times New Roman" panose="02020603050405020304" pitchFamily="18" charset="0"/>
                <a:cs typeface="Times New Roman" panose="02020603050405020304" pitchFamily="18" charset="0"/>
              </a:rPr>
            </a:br>
            <a:endParaRPr lang="el-GR" sz="2400" dirty="0">
              <a:latin typeface="Times New Roman" panose="02020603050405020304" pitchFamily="18" charset="0"/>
              <a:cs typeface="Times New Roman" panose="02020603050405020304" pitchFamily="18" charset="0"/>
            </a:endParaRPr>
          </a:p>
        </p:txBody>
      </p:sp>
      <p:pic>
        <p:nvPicPr>
          <p:cNvPr id="4" name="Picture 3" descr="A group of rectangular objects&#10;&#10;AI-generated content may be incorrect.">
            <a:extLst>
              <a:ext uri="{FF2B5EF4-FFF2-40B4-BE49-F238E27FC236}">
                <a16:creationId xmlns:a16="http://schemas.microsoft.com/office/drawing/2014/main" id="{5B82637A-03A8-FC81-D09F-80DAAE425C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6099" y="1505597"/>
            <a:ext cx="9299801" cy="5352403"/>
          </a:xfrm>
          <a:prstGeom prst="rect">
            <a:avLst/>
          </a:prstGeom>
        </p:spPr>
      </p:pic>
    </p:spTree>
    <p:extLst>
      <p:ext uri="{BB962C8B-B14F-4D97-AF65-F5344CB8AC3E}">
        <p14:creationId xmlns:p14="http://schemas.microsoft.com/office/powerpoint/2010/main" val="3504890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5A09C-1356-8D9B-CAC3-735124436CA8}"/>
              </a:ext>
            </a:extLst>
          </p:cNvPr>
          <p:cNvSpPr>
            <a:spLocks noGrp="1"/>
          </p:cNvSpPr>
          <p:nvPr>
            <p:ph type="title"/>
          </p:nvPr>
        </p:nvSpPr>
        <p:spPr>
          <a:xfrm>
            <a:off x="7434943" y="1338943"/>
            <a:ext cx="4637993" cy="5344886"/>
          </a:xfrm>
        </p:spPr>
        <p:txBody>
          <a:bodyPr>
            <a:noAutofit/>
          </a:bodyPr>
          <a:lstStyle/>
          <a:p>
            <a:pPr algn="ctr"/>
            <a:r>
              <a:rPr lang="en-US" sz="2400" b="1" dirty="0">
                <a:solidFill>
                  <a:srgbClr val="FCFAF6"/>
                </a:solidFill>
                <a:latin typeface="Times New Roman" panose="02020603050405020304" pitchFamily="18" charset="0"/>
                <a:cs typeface="Times New Roman" panose="02020603050405020304" pitchFamily="18" charset="0"/>
              </a:rPr>
              <a:t>Head of a high priestess (?) with inlaid eyes, </a:t>
            </a:r>
            <a:r>
              <a:rPr lang="en-US" sz="2400" dirty="0">
                <a:solidFill>
                  <a:srgbClr val="FCFAF6"/>
                </a:solidFill>
                <a:latin typeface="Times New Roman" panose="02020603050405020304" pitchFamily="18" charset="0"/>
                <a:cs typeface="Times New Roman" panose="02020603050405020304" pitchFamily="18" charset="0"/>
              </a:rPr>
              <a:t>Mesopotamia, Akkadian, Ur, Akkadian period (ca. 2334–2154 BC), Alabaster, shell, lapis lazuli, and bitumen, University of Pennsylvania Museum of Archaeology and Anthropology, Philadelphia, USA</a:t>
            </a:r>
            <a:br>
              <a:rPr lang="en-US" sz="1400" dirty="0">
                <a:solidFill>
                  <a:srgbClr val="FCFAF6"/>
                </a:solidFill>
                <a:latin typeface="Times New Roman" panose="02020603050405020304" pitchFamily="18" charset="0"/>
                <a:cs typeface="Times New Roman" panose="02020603050405020304" pitchFamily="18" charset="0"/>
              </a:rPr>
            </a:br>
            <a:r>
              <a:rPr lang="en-US" sz="1400" dirty="0">
                <a:solidFill>
                  <a:srgbClr val="FCFAF6"/>
                </a:solidFill>
                <a:latin typeface="Times New Roman" panose="02020603050405020304" pitchFamily="18" charset="0"/>
                <a:cs typeface="Times New Roman" panose="02020603050405020304" pitchFamily="18" charset="0"/>
                <a:hlinkClick r:id="rId2"/>
              </a:rPr>
              <a:t>https://www.themorgan.org/exhibitions/online/she-who-wrote/high-priestess</a:t>
            </a:r>
            <a:r>
              <a:rPr lang="en-US" sz="1400" dirty="0">
                <a:solidFill>
                  <a:srgbClr val="FCFAF6"/>
                </a:solidFill>
                <a:latin typeface="Times New Roman" panose="02020603050405020304" pitchFamily="18" charset="0"/>
                <a:cs typeface="Times New Roman" panose="02020603050405020304" pitchFamily="18" charset="0"/>
              </a:rPr>
              <a:t> </a:t>
            </a:r>
            <a:endParaRPr lang="el-GR" sz="2400" dirty="0">
              <a:solidFill>
                <a:srgbClr val="FCFAF6"/>
              </a:solidFill>
              <a:latin typeface="Times New Roman" panose="02020603050405020304" pitchFamily="18" charset="0"/>
              <a:cs typeface="Times New Roman" panose="02020603050405020304" pitchFamily="18" charset="0"/>
            </a:endParaRPr>
          </a:p>
        </p:txBody>
      </p:sp>
      <p:pic>
        <p:nvPicPr>
          <p:cNvPr id="1026" name="Picture 2" descr="Head of a high priestess (?) with inlaid eyes | The Morgan Library &amp; Museum">
            <a:extLst>
              <a:ext uri="{FF2B5EF4-FFF2-40B4-BE49-F238E27FC236}">
                <a16:creationId xmlns:a16="http://schemas.microsoft.com/office/drawing/2014/main" id="{10AE3E3B-815A-0F19-BD9D-0B4B866228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063" y="95250"/>
            <a:ext cx="7229475" cy="666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68021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378A6-8FDC-6755-2CC5-19C1267842A6}"/>
              </a:ext>
            </a:extLst>
          </p:cNvPr>
          <p:cNvSpPr>
            <a:spLocks noGrp="1"/>
          </p:cNvSpPr>
          <p:nvPr>
            <p:ph type="title"/>
          </p:nvPr>
        </p:nvSpPr>
        <p:spPr>
          <a:xfrm>
            <a:off x="4801598" y="925286"/>
            <a:ext cx="2869886" cy="5932714"/>
          </a:xfrm>
        </p:spPr>
        <p:txBody>
          <a:bodyPr>
            <a:noAutofit/>
          </a:bodyPr>
          <a:lstStyle/>
          <a:p>
            <a:pPr algn="ctr"/>
            <a:r>
              <a:rPr lang="en-US" sz="2400" b="1" dirty="0">
                <a:solidFill>
                  <a:srgbClr val="FCFAF6"/>
                </a:solidFill>
                <a:latin typeface="Times New Roman" panose="02020603050405020304" pitchFamily="18" charset="0"/>
                <a:cs typeface="Times New Roman" panose="02020603050405020304" pitchFamily="18" charset="0"/>
              </a:rPr>
              <a:t>Queen Puabi’s funerary ensemble, </a:t>
            </a:r>
            <a:r>
              <a:rPr lang="en-US" sz="2400" dirty="0">
                <a:solidFill>
                  <a:srgbClr val="FCFAF6"/>
                </a:solidFill>
                <a:latin typeface="Times New Roman" panose="02020603050405020304" pitchFamily="18" charset="0"/>
                <a:cs typeface="Times New Roman" panose="02020603050405020304" pitchFamily="18" charset="0"/>
              </a:rPr>
              <a:t>Mesopotamia, Sumerian, Ur , Early Dynastic IIIa period, ca. 2500 BC, Gold, lapis lazuli, carnelian, silver, and agate, University of Pennsylvania Museum of Archaeology and Anthropology, Philadelphia, USA</a:t>
            </a:r>
            <a:br>
              <a:rPr lang="en-US" sz="2400" dirty="0">
                <a:solidFill>
                  <a:srgbClr val="FCFAF6"/>
                </a:solidFill>
                <a:latin typeface="Times New Roman" panose="02020603050405020304" pitchFamily="18" charset="0"/>
                <a:cs typeface="Times New Roman" panose="02020603050405020304" pitchFamily="18" charset="0"/>
              </a:rPr>
            </a:br>
            <a:r>
              <a:rPr lang="en-US" sz="1400" dirty="0">
                <a:solidFill>
                  <a:srgbClr val="FCFAF6"/>
                </a:solidFill>
                <a:latin typeface="Times New Roman" panose="02020603050405020304" pitchFamily="18" charset="0"/>
                <a:cs typeface="Times New Roman" panose="02020603050405020304" pitchFamily="18" charset="0"/>
                <a:hlinkClick r:id="rId2"/>
              </a:rPr>
              <a:t>https://www.penn.museum/collections/highlights/neareast/puabi.php</a:t>
            </a:r>
            <a:r>
              <a:rPr lang="en-US" sz="1400" dirty="0">
                <a:solidFill>
                  <a:srgbClr val="FCFAF6"/>
                </a:solidFill>
                <a:latin typeface="Times New Roman" panose="02020603050405020304" pitchFamily="18" charset="0"/>
                <a:cs typeface="Times New Roman" panose="02020603050405020304" pitchFamily="18" charset="0"/>
              </a:rPr>
              <a:t> </a:t>
            </a:r>
            <a:endParaRPr lang="el-GR" sz="1400" dirty="0">
              <a:solidFill>
                <a:srgbClr val="FCFAF6"/>
              </a:solidFill>
              <a:latin typeface="Times New Roman" panose="02020603050405020304" pitchFamily="18" charset="0"/>
              <a:cs typeface="Times New Roman" panose="02020603050405020304" pitchFamily="18" charset="0"/>
            </a:endParaRPr>
          </a:p>
        </p:txBody>
      </p:sp>
      <p:pic>
        <p:nvPicPr>
          <p:cNvPr id="4" name="Picture 3" descr="A black mannequin with gold and black garment&#10;&#10;AI-generated content may be incorrect.">
            <a:extLst>
              <a:ext uri="{FF2B5EF4-FFF2-40B4-BE49-F238E27FC236}">
                <a16:creationId xmlns:a16="http://schemas.microsoft.com/office/drawing/2014/main" id="{D9FD5888-5AE5-2E39-F84D-D1FB44A295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060" y="0"/>
            <a:ext cx="4617538" cy="6858000"/>
          </a:xfrm>
          <a:prstGeom prst="rect">
            <a:avLst/>
          </a:prstGeom>
        </p:spPr>
      </p:pic>
      <p:pic>
        <p:nvPicPr>
          <p:cNvPr id="5" name="Picture 2" descr="194654">
            <a:extLst>
              <a:ext uri="{FF2B5EF4-FFF2-40B4-BE49-F238E27FC236}">
                <a16:creationId xmlns:a16="http://schemas.microsoft.com/office/drawing/2014/main" id="{B990E667-1CD4-D7E4-EA64-CC6F90DCCD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71484" y="66040"/>
            <a:ext cx="4432569" cy="6725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81046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0159E-BFB8-0F1A-5B7E-5D7E1E6D5193}"/>
              </a:ext>
            </a:extLst>
          </p:cNvPr>
          <p:cNvSpPr>
            <a:spLocks noGrp="1"/>
          </p:cNvSpPr>
          <p:nvPr>
            <p:ph type="title"/>
          </p:nvPr>
        </p:nvSpPr>
        <p:spPr>
          <a:xfrm>
            <a:off x="7092950" y="1502229"/>
            <a:ext cx="4260850" cy="5355771"/>
          </a:xfrm>
        </p:spPr>
        <p:txBody>
          <a:bodyPr>
            <a:noAutofit/>
          </a:bodyPr>
          <a:lstStyle/>
          <a:p>
            <a:pPr algn="ctr"/>
            <a:r>
              <a:rPr lang="en-US" sz="2400" b="1" dirty="0">
                <a:solidFill>
                  <a:srgbClr val="FCFAF6"/>
                </a:solidFill>
                <a:latin typeface="Times New Roman" panose="02020603050405020304" pitchFamily="18" charset="0"/>
                <a:cs typeface="Times New Roman" panose="02020603050405020304" pitchFamily="18" charset="0"/>
              </a:rPr>
              <a:t>Standing female figure, </a:t>
            </a:r>
            <a:r>
              <a:rPr lang="en-US" sz="2400" dirty="0">
                <a:solidFill>
                  <a:srgbClr val="FCFAF6"/>
                </a:solidFill>
                <a:latin typeface="Times New Roman" panose="02020603050405020304" pitchFamily="18" charset="0"/>
                <a:cs typeface="Times New Roman" panose="02020603050405020304" pitchFamily="18" charset="0"/>
              </a:rPr>
              <a:t>Mesopotamia, Assur, Early Dynastic </a:t>
            </a:r>
            <a:r>
              <a:rPr lang="en-US" sz="2400" dirty="0" err="1">
                <a:solidFill>
                  <a:srgbClr val="FCFAF6"/>
                </a:solidFill>
                <a:latin typeface="Times New Roman" panose="02020603050405020304" pitchFamily="18" charset="0"/>
                <a:cs typeface="Times New Roman" panose="02020603050405020304" pitchFamily="18" charset="0"/>
              </a:rPr>
              <a:t>IIIb</a:t>
            </a:r>
            <a:r>
              <a:rPr lang="en-US" sz="2400" dirty="0">
                <a:solidFill>
                  <a:srgbClr val="FCFAF6"/>
                </a:solidFill>
                <a:latin typeface="Times New Roman" panose="02020603050405020304" pitchFamily="18" charset="0"/>
                <a:cs typeface="Times New Roman" panose="02020603050405020304" pitchFamily="18" charset="0"/>
              </a:rPr>
              <a:t> period, ca. 2400 BC, Alabaster, Staatliche </a:t>
            </a:r>
            <a:r>
              <a:rPr lang="en-US" sz="2400" dirty="0" err="1">
                <a:solidFill>
                  <a:srgbClr val="FCFAF6"/>
                </a:solidFill>
                <a:latin typeface="Times New Roman" panose="02020603050405020304" pitchFamily="18" charset="0"/>
                <a:cs typeface="Times New Roman" panose="02020603050405020304" pitchFamily="18" charset="0"/>
              </a:rPr>
              <a:t>Museen</a:t>
            </a:r>
            <a:r>
              <a:rPr lang="en-US" sz="2400" dirty="0">
                <a:solidFill>
                  <a:srgbClr val="FCFAF6"/>
                </a:solidFill>
                <a:latin typeface="Times New Roman" panose="02020603050405020304" pitchFamily="18" charset="0"/>
                <a:cs typeface="Times New Roman" panose="02020603050405020304" pitchFamily="18" charset="0"/>
              </a:rPr>
              <a:t> Zu Berlin, </a:t>
            </a:r>
            <a:r>
              <a:rPr lang="en-US" sz="2400" dirty="0" err="1">
                <a:solidFill>
                  <a:srgbClr val="FCFAF6"/>
                </a:solidFill>
                <a:latin typeface="Times New Roman" panose="02020603050405020304" pitchFamily="18" charset="0"/>
                <a:cs typeface="Times New Roman" panose="02020603050405020304" pitchFamily="18" charset="0"/>
              </a:rPr>
              <a:t>Vorderasiatisches</a:t>
            </a:r>
            <a:r>
              <a:rPr lang="en-US" sz="2400" dirty="0">
                <a:solidFill>
                  <a:srgbClr val="FCFAF6"/>
                </a:solidFill>
                <a:latin typeface="Times New Roman" panose="02020603050405020304" pitchFamily="18" charset="0"/>
                <a:cs typeface="Times New Roman" panose="02020603050405020304" pitchFamily="18" charset="0"/>
              </a:rPr>
              <a:t> Museum</a:t>
            </a:r>
            <a:br>
              <a:rPr lang="en-US" sz="1400" dirty="0">
                <a:solidFill>
                  <a:srgbClr val="FCFAF6"/>
                </a:solidFill>
                <a:latin typeface="Times New Roman" panose="02020603050405020304" pitchFamily="18" charset="0"/>
                <a:cs typeface="Times New Roman" panose="02020603050405020304" pitchFamily="18" charset="0"/>
              </a:rPr>
            </a:br>
            <a:r>
              <a:rPr lang="en-US" sz="1400" dirty="0">
                <a:solidFill>
                  <a:srgbClr val="FCFAF6"/>
                </a:solidFill>
                <a:latin typeface="Times New Roman" panose="02020603050405020304" pitchFamily="18" charset="0"/>
                <a:cs typeface="Times New Roman" panose="02020603050405020304" pitchFamily="18" charset="0"/>
                <a:hlinkClick r:id="rId2"/>
              </a:rPr>
              <a:t>https://www.themorgan.org/exhibitions/online/she-who-wrote/standing-female-figure-234</a:t>
            </a:r>
            <a:r>
              <a:rPr lang="en-US" sz="1400" dirty="0">
                <a:solidFill>
                  <a:srgbClr val="FCFAF6"/>
                </a:solidFill>
                <a:latin typeface="Times New Roman" panose="02020603050405020304" pitchFamily="18" charset="0"/>
                <a:cs typeface="Times New Roman" panose="02020603050405020304" pitchFamily="18" charset="0"/>
              </a:rPr>
              <a:t> </a:t>
            </a:r>
            <a:endParaRPr lang="el-GR" sz="2400" dirty="0">
              <a:solidFill>
                <a:srgbClr val="FCFAF6"/>
              </a:solidFill>
              <a:latin typeface="Times New Roman" panose="02020603050405020304" pitchFamily="18" charset="0"/>
              <a:cs typeface="Times New Roman" panose="02020603050405020304" pitchFamily="18" charset="0"/>
            </a:endParaRPr>
          </a:p>
        </p:txBody>
      </p:sp>
      <p:pic>
        <p:nvPicPr>
          <p:cNvPr id="2050" name="Picture 2" descr="Standing female figure | The Morgan Library &amp; Museum">
            <a:extLst>
              <a:ext uri="{FF2B5EF4-FFF2-40B4-BE49-F238E27FC236}">
                <a16:creationId xmlns:a16="http://schemas.microsoft.com/office/drawing/2014/main" id="{E3D94387-C3A3-C712-C852-226683CF94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34773"/>
            <a:ext cx="6008914" cy="65884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74623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24138-FA9D-6AB0-7C2F-E0C46A87F9F4}"/>
              </a:ext>
            </a:extLst>
          </p:cNvPr>
          <p:cNvSpPr>
            <a:spLocks noGrp="1"/>
          </p:cNvSpPr>
          <p:nvPr>
            <p:ph type="title"/>
          </p:nvPr>
        </p:nvSpPr>
        <p:spPr>
          <a:xfrm>
            <a:off x="838200" y="1654629"/>
            <a:ext cx="4876006" cy="5203371"/>
          </a:xfrm>
        </p:spPr>
        <p:txBody>
          <a:bodyPr>
            <a:noAutofit/>
          </a:bodyPr>
          <a:lstStyle/>
          <a:p>
            <a:pPr algn="ctr"/>
            <a:r>
              <a:rPr lang="en-US" sz="2400" b="1" dirty="0">
                <a:solidFill>
                  <a:srgbClr val="FCFAF6"/>
                </a:solidFill>
                <a:latin typeface="Times New Roman" panose="02020603050405020304" pitchFamily="18" charset="0"/>
                <a:cs typeface="Times New Roman" panose="02020603050405020304" pitchFamily="18" charset="0"/>
              </a:rPr>
              <a:t>Seated female figure with tablet on lap, </a:t>
            </a:r>
            <a:r>
              <a:rPr lang="en-US" sz="2400" dirty="0">
                <a:solidFill>
                  <a:srgbClr val="FCFAF6"/>
                </a:solidFill>
                <a:latin typeface="Times New Roman" panose="02020603050405020304" pitchFamily="18" charset="0"/>
                <a:cs typeface="Times New Roman" panose="02020603050405020304" pitchFamily="18" charset="0"/>
              </a:rPr>
              <a:t>Mesopotamia, Neo-Sumerian</a:t>
            </a:r>
            <a:br>
              <a:rPr lang="en-US" sz="2400" dirty="0">
                <a:solidFill>
                  <a:srgbClr val="FCFAF6"/>
                </a:solidFill>
                <a:latin typeface="Times New Roman" panose="02020603050405020304" pitchFamily="18" charset="0"/>
                <a:cs typeface="Times New Roman" panose="02020603050405020304" pitchFamily="18" charset="0"/>
              </a:rPr>
            </a:br>
            <a:r>
              <a:rPr lang="en-US" sz="2400" dirty="0">
                <a:solidFill>
                  <a:srgbClr val="FCFAF6"/>
                </a:solidFill>
                <a:latin typeface="Times New Roman" panose="02020603050405020304" pitchFamily="18" charset="0"/>
                <a:cs typeface="Times New Roman" panose="02020603050405020304" pitchFamily="18" charset="0"/>
              </a:rPr>
              <a:t>Ur III period (ca. 2112–2004 BC), Alabaster, Staatliche </a:t>
            </a:r>
            <a:r>
              <a:rPr lang="en-US" sz="2400" dirty="0" err="1">
                <a:solidFill>
                  <a:srgbClr val="FCFAF6"/>
                </a:solidFill>
                <a:latin typeface="Times New Roman" panose="02020603050405020304" pitchFamily="18" charset="0"/>
                <a:cs typeface="Times New Roman" panose="02020603050405020304" pitchFamily="18" charset="0"/>
              </a:rPr>
              <a:t>Museen</a:t>
            </a:r>
            <a:r>
              <a:rPr lang="en-US" sz="2400" dirty="0">
                <a:solidFill>
                  <a:srgbClr val="FCFAF6"/>
                </a:solidFill>
                <a:latin typeface="Times New Roman" panose="02020603050405020304" pitchFamily="18" charset="0"/>
                <a:cs typeface="Times New Roman" panose="02020603050405020304" pitchFamily="18" charset="0"/>
              </a:rPr>
              <a:t> Zu Berlin, </a:t>
            </a:r>
            <a:r>
              <a:rPr lang="en-US" sz="2400" dirty="0" err="1">
                <a:solidFill>
                  <a:srgbClr val="FCFAF6"/>
                </a:solidFill>
                <a:latin typeface="Times New Roman" panose="02020603050405020304" pitchFamily="18" charset="0"/>
                <a:cs typeface="Times New Roman" panose="02020603050405020304" pitchFamily="18" charset="0"/>
              </a:rPr>
              <a:t>Vorderasiatisches</a:t>
            </a:r>
            <a:r>
              <a:rPr lang="en-US" sz="2400" dirty="0">
                <a:solidFill>
                  <a:srgbClr val="FCFAF6"/>
                </a:solidFill>
                <a:latin typeface="Times New Roman" panose="02020603050405020304" pitchFamily="18" charset="0"/>
                <a:cs typeface="Times New Roman" panose="02020603050405020304" pitchFamily="18" charset="0"/>
              </a:rPr>
              <a:t> Museum, Germany</a:t>
            </a:r>
            <a:br>
              <a:rPr lang="en-US" sz="1400" dirty="0">
                <a:solidFill>
                  <a:srgbClr val="FCFAF6"/>
                </a:solidFill>
                <a:latin typeface="Times New Roman" panose="02020603050405020304" pitchFamily="18" charset="0"/>
                <a:cs typeface="Times New Roman" panose="02020603050405020304" pitchFamily="18" charset="0"/>
              </a:rPr>
            </a:br>
            <a:r>
              <a:rPr lang="en-US" sz="1400" dirty="0">
                <a:solidFill>
                  <a:srgbClr val="FCFAF6"/>
                </a:solidFill>
                <a:latin typeface="Times New Roman" panose="02020603050405020304" pitchFamily="18" charset="0"/>
                <a:cs typeface="Times New Roman" panose="02020603050405020304" pitchFamily="18" charset="0"/>
                <a:hlinkClick r:id="rId2"/>
              </a:rPr>
              <a:t>https://www.themorgan.org/exhibitions/online/she-who-wrote/seated-female-figure-tablet</a:t>
            </a:r>
            <a:r>
              <a:rPr lang="en-US" sz="1400" dirty="0">
                <a:solidFill>
                  <a:srgbClr val="FCFAF6"/>
                </a:solidFill>
                <a:latin typeface="Times New Roman" panose="02020603050405020304" pitchFamily="18" charset="0"/>
                <a:cs typeface="Times New Roman" panose="02020603050405020304" pitchFamily="18" charset="0"/>
              </a:rPr>
              <a:t> </a:t>
            </a:r>
            <a:endParaRPr lang="el-GR" sz="2400" dirty="0">
              <a:solidFill>
                <a:srgbClr val="FCFAF6"/>
              </a:solidFill>
              <a:latin typeface="Times New Roman" panose="02020603050405020304" pitchFamily="18" charset="0"/>
              <a:cs typeface="Times New Roman" panose="02020603050405020304" pitchFamily="18" charset="0"/>
            </a:endParaRPr>
          </a:p>
        </p:txBody>
      </p:sp>
      <p:pic>
        <p:nvPicPr>
          <p:cNvPr id="3074" name="Picture 2" descr="Seated female figure with tablet on lap | The Morgan Library &amp; Museum">
            <a:extLst>
              <a:ext uri="{FF2B5EF4-FFF2-40B4-BE49-F238E27FC236}">
                <a16:creationId xmlns:a16="http://schemas.microsoft.com/office/drawing/2014/main" id="{4CF55E3C-1873-47F1-CEB9-E0BF89F3B2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4206" y="114300"/>
            <a:ext cx="5639594" cy="662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73065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6064F-5FE7-7953-70C5-0D477A66298E}"/>
              </a:ext>
            </a:extLst>
          </p:cNvPr>
          <p:cNvSpPr>
            <a:spLocks noGrp="1"/>
          </p:cNvSpPr>
          <p:nvPr>
            <p:ph type="title"/>
          </p:nvPr>
        </p:nvSpPr>
        <p:spPr>
          <a:xfrm>
            <a:off x="5175691" y="468085"/>
            <a:ext cx="2150396" cy="6193971"/>
          </a:xfrm>
        </p:spPr>
        <p:txBody>
          <a:bodyPr>
            <a:noAutofit/>
          </a:bodyPr>
          <a:lstStyle/>
          <a:p>
            <a:pPr algn="ctr"/>
            <a:r>
              <a:rPr lang="en-US" sz="2100" b="1" dirty="0">
                <a:solidFill>
                  <a:srgbClr val="FCFAF6"/>
                </a:solidFill>
                <a:latin typeface="Times New Roman" panose="02020603050405020304" pitchFamily="18" charset="0"/>
                <a:cs typeface="Times New Roman" panose="02020603050405020304" pitchFamily="18" charset="0"/>
              </a:rPr>
              <a:t>Stele of Shara-</a:t>
            </a:r>
            <a:r>
              <a:rPr lang="en-US" sz="2100" b="1" dirty="0" err="1">
                <a:solidFill>
                  <a:srgbClr val="FCFAF6"/>
                </a:solidFill>
                <a:latin typeface="Times New Roman" panose="02020603050405020304" pitchFamily="18" charset="0"/>
                <a:cs typeface="Times New Roman" panose="02020603050405020304" pitchFamily="18" charset="0"/>
              </a:rPr>
              <a:t>igizi</a:t>
            </a:r>
            <a:r>
              <a:rPr lang="en-US" sz="2100" b="1" dirty="0">
                <a:solidFill>
                  <a:srgbClr val="FCFAF6"/>
                </a:solidFill>
                <a:latin typeface="Times New Roman" panose="02020603050405020304" pitchFamily="18" charset="0"/>
                <a:cs typeface="Times New Roman" panose="02020603050405020304" pitchFamily="18" charset="0"/>
              </a:rPr>
              <a:t>-Abzu, The two principal figures—</a:t>
            </a:r>
            <a:r>
              <a:rPr lang="en-US" sz="2100" b="1" dirty="0" err="1">
                <a:solidFill>
                  <a:srgbClr val="FCFAF6"/>
                </a:solidFill>
                <a:latin typeface="Times New Roman" panose="02020603050405020304" pitchFamily="18" charset="0"/>
                <a:cs typeface="Times New Roman" panose="02020603050405020304" pitchFamily="18" charset="0"/>
              </a:rPr>
              <a:t>Ushumgal</a:t>
            </a:r>
            <a:r>
              <a:rPr lang="en-US" sz="2100" b="1" dirty="0">
                <a:solidFill>
                  <a:srgbClr val="FCFAF6"/>
                </a:solidFill>
                <a:latin typeface="Times New Roman" panose="02020603050405020304" pitchFamily="18" charset="0"/>
                <a:cs typeface="Times New Roman" panose="02020603050405020304" pitchFamily="18" charset="0"/>
              </a:rPr>
              <a:t>, a priest of the god Shara, and his daughter Shara-</a:t>
            </a:r>
            <a:r>
              <a:rPr lang="en-US" sz="2100" b="1" dirty="0" err="1">
                <a:solidFill>
                  <a:srgbClr val="FCFAF6"/>
                </a:solidFill>
                <a:latin typeface="Times New Roman" panose="02020603050405020304" pitchFamily="18" charset="0"/>
                <a:cs typeface="Times New Roman" panose="02020603050405020304" pitchFamily="18" charset="0"/>
              </a:rPr>
              <a:t>igizi</a:t>
            </a:r>
            <a:r>
              <a:rPr lang="en-US" sz="2100" b="1" dirty="0">
                <a:solidFill>
                  <a:srgbClr val="FCFAF6"/>
                </a:solidFill>
                <a:latin typeface="Times New Roman" panose="02020603050405020304" pitchFamily="18" charset="0"/>
                <a:cs typeface="Times New Roman" panose="02020603050405020304" pitchFamily="18" charset="0"/>
              </a:rPr>
              <a:t>-Abzu—face one another on two sides, </a:t>
            </a:r>
            <a:r>
              <a:rPr lang="en-US" sz="2100" dirty="0">
                <a:solidFill>
                  <a:srgbClr val="FCFAF6"/>
                </a:solidFill>
                <a:latin typeface="Times New Roman" panose="02020603050405020304" pitchFamily="18" charset="0"/>
                <a:cs typeface="Times New Roman" panose="02020603050405020304" pitchFamily="18" charset="0"/>
              </a:rPr>
              <a:t>Mesopotamia, Sumerian, possibly Umma, Early Dynastic I–II period, ca. 2900–2600 BC, Gypsum alabaster, the MET, NY, USA</a:t>
            </a:r>
            <a:br>
              <a:rPr lang="en-US" sz="2100" dirty="0">
                <a:solidFill>
                  <a:srgbClr val="FCFAF6"/>
                </a:solidFill>
                <a:latin typeface="Times New Roman" panose="02020603050405020304" pitchFamily="18" charset="0"/>
                <a:cs typeface="Times New Roman" panose="02020603050405020304" pitchFamily="18" charset="0"/>
              </a:rPr>
            </a:br>
            <a:r>
              <a:rPr lang="en-US" sz="1400" dirty="0">
                <a:solidFill>
                  <a:srgbClr val="FCFAF6"/>
                </a:solidFill>
                <a:latin typeface="Times New Roman" panose="02020603050405020304" pitchFamily="18" charset="0"/>
                <a:cs typeface="Times New Roman" panose="02020603050405020304" pitchFamily="18" charset="0"/>
                <a:hlinkClick r:id="rId3"/>
              </a:rPr>
              <a:t>https://www.metmuseum.org/art/collection/search/329079</a:t>
            </a:r>
            <a:r>
              <a:rPr lang="en-US" sz="1400" dirty="0">
                <a:solidFill>
                  <a:srgbClr val="FCFAF6"/>
                </a:solidFill>
                <a:latin typeface="Times New Roman" panose="02020603050405020304" pitchFamily="18" charset="0"/>
                <a:cs typeface="Times New Roman" panose="02020603050405020304" pitchFamily="18" charset="0"/>
              </a:rPr>
              <a:t> </a:t>
            </a:r>
            <a:endParaRPr lang="el-GR" sz="2400" dirty="0">
              <a:solidFill>
                <a:srgbClr val="FCFAF6"/>
              </a:solidFill>
              <a:latin typeface="Times New Roman" panose="02020603050405020304" pitchFamily="18" charset="0"/>
              <a:cs typeface="Times New Roman" panose="02020603050405020304" pitchFamily="18" charset="0"/>
            </a:endParaRPr>
          </a:p>
        </p:txBody>
      </p:sp>
      <p:pic>
        <p:nvPicPr>
          <p:cNvPr id="4100" name="Picture 4" descr="Stele of Ushumgal and Shara-igizi-Abzu, Gypsum alabaster, Sumerian">
            <a:extLst>
              <a:ext uri="{FF2B5EF4-FFF2-40B4-BE49-F238E27FC236}">
                <a16:creationId xmlns:a16="http://schemas.microsoft.com/office/drawing/2014/main" id="{40BE21DE-351D-F5A1-9B63-3A6E862F6E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162591"/>
            <a:ext cx="5175691" cy="6585857"/>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Stele of Ushumgal and Shara-igizi-Abzu, Gypsum alabaster, Sumerian">
            <a:extLst>
              <a:ext uri="{FF2B5EF4-FFF2-40B4-BE49-F238E27FC236}">
                <a16:creationId xmlns:a16="http://schemas.microsoft.com/office/drawing/2014/main" id="{6A082796-DA89-68C2-9F00-2E95F1AE14E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49886" y="136071"/>
            <a:ext cx="4865914" cy="66123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78272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C3A27-953D-78E0-C597-F4C6B33D72C9}"/>
              </a:ext>
            </a:extLst>
          </p:cNvPr>
          <p:cNvSpPr>
            <a:spLocks noGrp="1"/>
          </p:cNvSpPr>
          <p:nvPr>
            <p:ph type="title"/>
          </p:nvPr>
        </p:nvSpPr>
        <p:spPr>
          <a:xfrm>
            <a:off x="8506732" y="1545771"/>
            <a:ext cx="3521982" cy="5164701"/>
          </a:xfrm>
        </p:spPr>
        <p:txBody>
          <a:bodyPr>
            <a:noAutofit/>
          </a:bodyPr>
          <a:lstStyle/>
          <a:p>
            <a:pPr algn="ctr"/>
            <a:r>
              <a:rPr lang="en-US" sz="2400" b="1" dirty="0">
                <a:solidFill>
                  <a:srgbClr val="FCFAF6"/>
                </a:solidFill>
                <a:latin typeface="Times New Roman" panose="02020603050405020304" pitchFamily="18" charset="0"/>
                <a:cs typeface="Times New Roman" panose="02020603050405020304" pitchFamily="18" charset="0"/>
              </a:rPr>
              <a:t>Vessel with faces of female deities, </a:t>
            </a:r>
            <a:r>
              <a:rPr lang="en-US" sz="2400" dirty="0">
                <a:solidFill>
                  <a:srgbClr val="FCFAF6"/>
                </a:solidFill>
                <a:latin typeface="Times New Roman" panose="02020603050405020304" pitchFamily="18" charset="0"/>
                <a:cs typeface="Times New Roman" panose="02020603050405020304" pitchFamily="18" charset="0"/>
              </a:rPr>
              <a:t>Mesopotamia, Sumerian, Early Dynastic IIIa period, ca. 2500 BC, Inscription largely abraded in antiquity, Gypsum alabaster, the MET, NY, USA</a:t>
            </a:r>
            <a:br>
              <a:rPr lang="en-US" sz="1400" dirty="0">
                <a:solidFill>
                  <a:srgbClr val="FCFAF6"/>
                </a:solidFill>
                <a:latin typeface="Times New Roman" panose="02020603050405020304" pitchFamily="18" charset="0"/>
                <a:cs typeface="Times New Roman" panose="02020603050405020304" pitchFamily="18" charset="0"/>
              </a:rPr>
            </a:br>
            <a:r>
              <a:rPr lang="en-US" sz="1400" dirty="0">
                <a:solidFill>
                  <a:srgbClr val="FCFAF6"/>
                </a:solidFill>
                <a:latin typeface="Times New Roman" panose="02020603050405020304" pitchFamily="18" charset="0"/>
                <a:cs typeface="Times New Roman" panose="02020603050405020304" pitchFamily="18" charset="0"/>
                <a:hlinkClick r:id="rId2"/>
              </a:rPr>
              <a:t>https://www.themorgan.org/exhibitions/online/she-who-wrote/vessel-female-deities</a:t>
            </a:r>
            <a:r>
              <a:rPr lang="en-US" sz="1400" dirty="0">
                <a:solidFill>
                  <a:srgbClr val="FCFAF6"/>
                </a:solidFill>
                <a:latin typeface="Times New Roman" panose="02020603050405020304" pitchFamily="18" charset="0"/>
                <a:cs typeface="Times New Roman" panose="02020603050405020304" pitchFamily="18" charset="0"/>
              </a:rPr>
              <a:t> </a:t>
            </a:r>
            <a:br>
              <a:rPr lang="en-US" sz="1400" dirty="0">
                <a:solidFill>
                  <a:srgbClr val="FCFAF6"/>
                </a:solidFill>
                <a:latin typeface="Times New Roman" panose="02020603050405020304" pitchFamily="18" charset="0"/>
                <a:cs typeface="Times New Roman" panose="02020603050405020304" pitchFamily="18" charset="0"/>
              </a:rPr>
            </a:br>
            <a:endParaRPr lang="el-GR" sz="2400" dirty="0">
              <a:solidFill>
                <a:srgbClr val="FCFAF6"/>
              </a:solidFill>
              <a:latin typeface="Times New Roman" panose="02020603050405020304" pitchFamily="18" charset="0"/>
              <a:cs typeface="Times New Roman" panose="02020603050405020304" pitchFamily="18" charset="0"/>
            </a:endParaRPr>
          </a:p>
        </p:txBody>
      </p:sp>
      <p:pic>
        <p:nvPicPr>
          <p:cNvPr id="5122" name="Picture 2" descr="Vessel with heads of horned female deities - Sumerian - Early Dynastic III  - The Metropolitan Museum of Art">
            <a:extLst>
              <a:ext uri="{FF2B5EF4-FFF2-40B4-BE49-F238E27FC236}">
                <a16:creationId xmlns:a16="http://schemas.microsoft.com/office/drawing/2014/main" id="{6892588C-0391-12DE-F8FA-4972987BBA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286" y="147528"/>
            <a:ext cx="8343446" cy="6562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56033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6DBAB-9CC6-FAC5-2B02-CA7FB0E8981D}"/>
              </a:ext>
            </a:extLst>
          </p:cNvPr>
          <p:cNvSpPr>
            <a:spLocks noGrp="1"/>
          </p:cNvSpPr>
          <p:nvPr>
            <p:ph type="title"/>
          </p:nvPr>
        </p:nvSpPr>
        <p:spPr>
          <a:xfrm>
            <a:off x="8795656" y="365125"/>
            <a:ext cx="3233057" cy="6492875"/>
          </a:xfrm>
        </p:spPr>
        <p:txBody>
          <a:bodyPr>
            <a:noAutofit/>
          </a:bodyPr>
          <a:lstStyle/>
          <a:p>
            <a:pPr algn="ctr"/>
            <a:r>
              <a:rPr lang="en-US" sz="2400" b="1" dirty="0">
                <a:solidFill>
                  <a:srgbClr val="FCFAF6"/>
                </a:solidFill>
                <a:latin typeface="Times New Roman" panose="02020603050405020304" pitchFamily="18" charset="0"/>
                <a:cs typeface="Times New Roman" panose="02020603050405020304" pitchFamily="18" charset="0"/>
              </a:rPr>
              <a:t>Wall plaque with libation scenes, </a:t>
            </a:r>
            <a:r>
              <a:rPr lang="en-US" sz="2400" dirty="0">
                <a:solidFill>
                  <a:srgbClr val="FCFAF6"/>
                </a:solidFill>
                <a:latin typeface="Times New Roman" panose="02020603050405020304" pitchFamily="18" charset="0"/>
                <a:cs typeface="Times New Roman" panose="02020603050405020304" pitchFamily="18" charset="0"/>
              </a:rPr>
              <a:t>Mesopotamia, Sumerian, Ur, Early Dynastic IIIa period, ca. 2500 BC, Limestone, The British Museum, London, UK</a:t>
            </a:r>
            <a:br>
              <a:rPr lang="en-US" sz="1400" dirty="0">
                <a:solidFill>
                  <a:srgbClr val="FCFAF6"/>
                </a:solidFill>
                <a:latin typeface="Times New Roman" panose="02020603050405020304" pitchFamily="18" charset="0"/>
                <a:cs typeface="Times New Roman" panose="02020603050405020304" pitchFamily="18" charset="0"/>
              </a:rPr>
            </a:br>
            <a:r>
              <a:rPr lang="en-US" sz="1400" dirty="0">
                <a:solidFill>
                  <a:srgbClr val="FCFAF6"/>
                </a:solidFill>
                <a:latin typeface="Times New Roman" panose="02020603050405020304" pitchFamily="18" charset="0"/>
                <a:cs typeface="Times New Roman" panose="02020603050405020304" pitchFamily="18" charset="0"/>
                <a:hlinkClick r:id="rId2"/>
              </a:rPr>
              <a:t>https://www.britishmuseum.org/collection/object/W_1927-0527-34</a:t>
            </a:r>
            <a:r>
              <a:rPr lang="en-US" sz="1400" dirty="0">
                <a:solidFill>
                  <a:srgbClr val="FCFAF6"/>
                </a:solidFill>
                <a:latin typeface="Times New Roman" panose="02020603050405020304" pitchFamily="18" charset="0"/>
                <a:cs typeface="Times New Roman" panose="02020603050405020304" pitchFamily="18" charset="0"/>
              </a:rPr>
              <a:t> </a:t>
            </a:r>
            <a:endParaRPr lang="el-GR" sz="2400" dirty="0">
              <a:solidFill>
                <a:srgbClr val="FCFAF6"/>
              </a:solidFill>
              <a:latin typeface="Times New Roman" panose="02020603050405020304" pitchFamily="18" charset="0"/>
              <a:cs typeface="Times New Roman" panose="02020603050405020304" pitchFamily="18" charset="0"/>
            </a:endParaRPr>
          </a:p>
        </p:txBody>
      </p:sp>
      <p:pic>
        <p:nvPicPr>
          <p:cNvPr id="6146" name="Picture 2" descr="plaque | British Museum">
            <a:extLst>
              <a:ext uri="{FF2B5EF4-FFF2-40B4-BE49-F238E27FC236}">
                <a16:creationId xmlns:a16="http://schemas.microsoft.com/office/drawing/2014/main" id="{B8BDD699-B169-99DE-6A56-9394847892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011" y="0"/>
            <a:ext cx="83629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48486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28E89-2C42-B4F9-EDB2-54C3DCB23925}"/>
              </a:ext>
            </a:extLst>
          </p:cNvPr>
          <p:cNvSpPr>
            <a:spLocks noGrp="1"/>
          </p:cNvSpPr>
          <p:nvPr>
            <p:ph type="title"/>
          </p:nvPr>
        </p:nvSpPr>
        <p:spPr>
          <a:xfrm>
            <a:off x="838200" y="87087"/>
            <a:ext cx="10515600" cy="2188027"/>
          </a:xfrm>
        </p:spPr>
        <p:txBody>
          <a:bodyPr>
            <a:noAutofit/>
          </a:bodyPr>
          <a:lstStyle/>
          <a:p>
            <a:pPr algn="ctr"/>
            <a:r>
              <a:rPr lang="en-US" sz="2400" b="1" dirty="0">
                <a:solidFill>
                  <a:srgbClr val="FCFAF6"/>
                </a:solidFill>
                <a:latin typeface="Times New Roman" panose="02020603050405020304" pitchFamily="18" charset="0"/>
                <a:cs typeface="Times New Roman" panose="02020603050405020304" pitchFamily="18" charset="0"/>
              </a:rPr>
              <a:t>Cylinder seal (and modern impression) of Queen Puabi, </a:t>
            </a:r>
            <a:r>
              <a:rPr lang="en-US" sz="2400" dirty="0">
                <a:solidFill>
                  <a:srgbClr val="FCFAF6"/>
                </a:solidFill>
                <a:latin typeface="Times New Roman" panose="02020603050405020304" pitchFamily="18" charset="0"/>
                <a:cs typeface="Times New Roman" panose="02020603050405020304" pitchFamily="18" charset="0"/>
              </a:rPr>
              <a:t>Mesopotamia, Sumerian, Ur, Early Dynastic IIIa period, ca. 2500 BC, Cuneiform inscription in Sumerian: Queen Pu-</a:t>
            </a:r>
            <a:r>
              <a:rPr lang="en-US" sz="2400" dirty="0" err="1">
                <a:solidFill>
                  <a:srgbClr val="FCFAF6"/>
                </a:solidFill>
                <a:latin typeface="Times New Roman" panose="02020603050405020304" pitchFamily="18" charset="0"/>
                <a:cs typeface="Times New Roman" panose="02020603050405020304" pitchFamily="18" charset="0"/>
              </a:rPr>
              <a:t>abi</a:t>
            </a:r>
            <a:r>
              <a:rPr lang="en-US" sz="2400" dirty="0">
                <a:solidFill>
                  <a:srgbClr val="FCFAF6"/>
                </a:solidFill>
                <a:latin typeface="Times New Roman" panose="02020603050405020304" pitchFamily="18" charset="0"/>
                <a:cs typeface="Times New Roman" panose="02020603050405020304" pitchFamily="18" charset="0"/>
              </a:rPr>
              <a:t>, Lapis lazuli, The British Museum, London, UK</a:t>
            </a:r>
            <a:br>
              <a:rPr lang="en-US" sz="1400" dirty="0">
                <a:solidFill>
                  <a:srgbClr val="FCFAF6"/>
                </a:solidFill>
                <a:latin typeface="Times New Roman" panose="02020603050405020304" pitchFamily="18" charset="0"/>
                <a:cs typeface="Times New Roman" panose="02020603050405020304" pitchFamily="18" charset="0"/>
              </a:rPr>
            </a:br>
            <a:r>
              <a:rPr lang="en-US" sz="1400" dirty="0">
                <a:solidFill>
                  <a:srgbClr val="FCFAF6"/>
                </a:solidFill>
                <a:latin typeface="Times New Roman" panose="02020603050405020304" pitchFamily="18" charset="0"/>
                <a:cs typeface="Times New Roman" panose="02020603050405020304" pitchFamily="18" charset="0"/>
                <a:hlinkClick r:id="rId2"/>
              </a:rPr>
              <a:t>https://www.britishmuseum.org/collection/object/W_1928-1010-235</a:t>
            </a:r>
            <a:r>
              <a:rPr lang="en-US" sz="1400" dirty="0">
                <a:solidFill>
                  <a:srgbClr val="FCFAF6"/>
                </a:solidFill>
                <a:latin typeface="Times New Roman" panose="02020603050405020304" pitchFamily="18" charset="0"/>
                <a:cs typeface="Times New Roman" panose="02020603050405020304" pitchFamily="18" charset="0"/>
              </a:rPr>
              <a:t> </a:t>
            </a:r>
            <a:br>
              <a:rPr lang="en-US" sz="1400" dirty="0">
                <a:solidFill>
                  <a:srgbClr val="FCFAF6"/>
                </a:solidFill>
                <a:latin typeface="Times New Roman" panose="02020603050405020304" pitchFamily="18" charset="0"/>
                <a:cs typeface="Times New Roman" panose="02020603050405020304" pitchFamily="18" charset="0"/>
              </a:rPr>
            </a:br>
            <a:br>
              <a:rPr lang="en-US" sz="1400" dirty="0">
                <a:solidFill>
                  <a:srgbClr val="FCFAF6"/>
                </a:solidFill>
                <a:latin typeface="Times New Roman" panose="02020603050405020304" pitchFamily="18" charset="0"/>
                <a:cs typeface="Times New Roman" panose="02020603050405020304" pitchFamily="18" charset="0"/>
              </a:rPr>
            </a:br>
            <a:endParaRPr lang="el-GR" sz="2400" dirty="0">
              <a:solidFill>
                <a:srgbClr val="FCFAF6"/>
              </a:solidFill>
              <a:latin typeface="Times New Roman" panose="02020603050405020304" pitchFamily="18" charset="0"/>
              <a:cs typeface="Times New Roman" panose="02020603050405020304" pitchFamily="18" charset="0"/>
            </a:endParaRPr>
          </a:p>
        </p:txBody>
      </p:sp>
      <p:pic>
        <p:nvPicPr>
          <p:cNvPr id="7172" name="Picture 4" descr="cylinder seal | British Museum">
            <a:extLst>
              <a:ext uri="{FF2B5EF4-FFF2-40B4-BE49-F238E27FC236}">
                <a16:creationId xmlns:a16="http://schemas.microsoft.com/office/drawing/2014/main" id="{A74A30E9-DA64-E78C-8F61-A219E32E2B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5967" y="1621965"/>
            <a:ext cx="9520065" cy="5236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92962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5EF91-ACAC-A494-FFB6-F9F5F60E364E}"/>
              </a:ext>
            </a:extLst>
          </p:cNvPr>
          <p:cNvSpPr>
            <a:spLocks noGrp="1"/>
          </p:cNvSpPr>
          <p:nvPr>
            <p:ph type="title"/>
          </p:nvPr>
        </p:nvSpPr>
        <p:spPr>
          <a:xfrm>
            <a:off x="838200" y="1"/>
            <a:ext cx="10515600" cy="1752599"/>
          </a:xfrm>
        </p:spPr>
        <p:txBody>
          <a:bodyPr>
            <a:noAutofit/>
          </a:bodyPr>
          <a:lstStyle/>
          <a:p>
            <a:pPr algn="ctr"/>
            <a:br>
              <a:rPr lang="en-US" sz="2400" b="1" dirty="0">
                <a:solidFill>
                  <a:srgbClr val="FCFAF6"/>
                </a:solidFill>
                <a:latin typeface="Times New Roman" panose="02020603050405020304" pitchFamily="18" charset="0"/>
                <a:cs typeface="Times New Roman" panose="02020603050405020304" pitchFamily="18" charset="0"/>
              </a:rPr>
            </a:br>
            <a:br>
              <a:rPr lang="en-US" sz="2400" b="1" dirty="0">
                <a:solidFill>
                  <a:srgbClr val="FCFAF6"/>
                </a:solidFill>
                <a:latin typeface="Times New Roman" panose="02020603050405020304" pitchFamily="18" charset="0"/>
                <a:cs typeface="Times New Roman" panose="02020603050405020304" pitchFamily="18" charset="0"/>
              </a:rPr>
            </a:br>
            <a:r>
              <a:rPr lang="en-US" sz="2400" b="1" dirty="0">
                <a:solidFill>
                  <a:srgbClr val="FCFAF6"/>
                </a:solidFill>
                <a:latin typeface="Times New Roman" panose="02020603050405020304" pitchFamily="18" charset="0"/>
                <a:cs typeface="Times New Roman" panose="02020603050405020304" pitchFamily="18" charset="0"/>
              </a:rPr>
              <a:t>Cylinder seal (and modern impression) with mother and child attended by women, </a:t>
            </a:r>
            <a:r>
              <a:rPr lang="en-US" sz="2400" dirty="0">
                <a:solidFill>
                  <a:srgbClr val="FCFAF6"/>
                </a:solidFill>
                <a:latin typeface="Times New Roman" panose="02020603050405020304" pitchFamily="18" charset="0"/>
                <a:cs typeface="Times New Roman" panose="02020603050405020304" pitchFamily="18" charset="0"/>
              </a:rPr>
              <a:t>Mesopotamia, Akkadian, Ur, Akkadian period (ca. 2334–2154 BC), Carnelian and gold, University of Pennsylvania Museum of Archaeology and Anthropology, Philadelphia, USA</a:t>
            </a:r>
            <a:br>
              <a:rPr lang="en-US" sz="1400" dirty="0">
                <a:solidFill>
                  <a:srgbClr val="FCFAF6"/>
                </a:solidFill>
                <a:latin typeface="Times New Roman" panose="02020603050405020304" pitchFamily="18" charset="0"/>
                <a:cs typeface="Times New Roman" panose="02020603050405020304" pitchFamily="18" charset="0"/>
              </a:rPr>
            </a:br>
            <a:r>
              <a:rPr lang="en-US" sz="1400" dirty="0">
                <a:solidFill>
                  <a:srgbClr val="FCFAF6"/>
                </a:solidFill>
                <a:latin typeface="Times New Roman" panose="02020603050405020304" pitchFamily="18" charset="0"/>
                <a:cs typeface="Times New Roman" panose="02020603050405020304" pitchFamily="18" charset="0"/>
                <a:hlinkClick r:id="rId2"/>
              </a:rPr>
              <a:t>https://www.themorgan.org/exhibitions/online/she-who-wrote/cylinder-seal-mother-child</a:t>
            </a:r>
            <a:br>
              <a:rPr lang="en-US" sz="1400" dirty="0">
                <a:solidFill>
                  <a:srgbClr val="FCFAF6"/>
                </a:solidFill>
                <a:latin typeface="Times New Roman" panose="02020603050405020304" pitchFamily="18" charset="0"/>
                <a:cs typeface="Times New Roman" panose="02020603050405020304" pitchFamily="18" charset="0"/>
              </a:rPr>
            </a:br>
            <a:endParaRPr lang="el-GR" sz="2400" dirty="0">
              <a:solidFill>
                <a:srgbClr val="FCFAF6"/>
              </a:solidFill>
              <a:latin typeface="Times New Roman" panose="02020603050405020304" pitchFamily="18" charset="0"/>
              <a:cs typeface="Times New Roman" panose="02020603050405020304" pitchFamily="18" charset="0"/>
            </a:endParaRPr>
          </a:p>
        </p:txBody>
      </p:sp>
      <p:pic>
        <p:nvPicPr>
          <p:cNvPr id="8194" name="Picture 2" descr="Cylinder seal with mother and child attended by women | The Morgan Library  &amp; Museum">
            <a:extLst>
              <a:ext uri="{FF2B5EF4-FFF2-40B4-BE49-F238E27FC236}">
                <a16:creationId xmlns:a16="http://schemas.microsoft.com/office/drawing/2014/main" id="{63A9818A-C52E-0D2E-86E8-7F49A4E055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845" y="1861458"/>
            <a:ext cx="10834309" cy="48754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97001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111</TotalTime>
  <Words>888</Words>
  <Application>Microsoft Office PowerPoint</Application>
  <PresentationFormat>Widescreen</PresentationFormat>
  <Paragraphs>19</Paragraphs>
  <Slides>14</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Aptos</vt:lpstr>
      <vt:lpstr>Aptos Display</vt:lpstr>
      <vt:lpstr>Arial</vt:lpstr>
      <vt:lpstr>Baskerville Old Face</vt:lpstr>
      <vt:lpstr>Times New Roman</vt:lpstr>
      <vt:lpstr>Office Theme</vt:lpstr>
      <vt:lpstr>PowerPoint Presentation</vt:lpstr>
      <vt:lpstr>‘The exhibition She Who Wrote: Enheduanna and Women of Mesopotamia, ca. 3400–2000 BC, was on view at the Morgan Library &amp; Museum in New York from October 14, 2022, through February 19, 2023. Co-curated by Sidney Babcock, Jeannette and Jonathan Rosen Curator and Department Head, Ancient Western Asian Seals &amp; Tablets, and Erhan Tamur, the exhibition brought together for the first time a comprehensive selection of artworks from the British Museum, the Louvre, the Staatliche Museen zu Berlin, Vorderasiatisches Museum, and the Penn Museum, among others, that capture rich and shifting expressions of women’s lives in ancient Mesopotamia during the 3rd millennium BC.’ https://www.penn.museum/sites/expedition/goddesses-mothers-rulers/ </vt:lpstr>
      <vt:lpstr>   She Who Wrote: Enheduanna and Women of Mesopotamia, ca. 3400–2000 BC  View of the Morgan Library and Museum Exhibition at New York, USA  https://ajaonline.org/museum-review/4785/  </vt:lpstr>
      <vt:lpstr>  Disk of Enheduanna, daughter of Sargon, on one side is a panel wherein is carved in relief a scene of sacrifice, on the other an inscription of Enheduanna, Akkadian period, ca. 2300 BC, Alabaster, Diameter 25 cm, Depth: 7 cm, University of Pennsylvania Museum of Archaeology and Anthropology, Philadelphia, USA https://www.penn.museum/collections/object_images.php?irn=293415#image2 and https://en.wikipedia.org/wiki/Enheduanna  </vt:lpstr>
      <vt:lpstr>Tablets inscribed with "The Exaltation of Inanna" in three parts, Mesopotamia, possibly Larsa (modern Tell Senkereh), Old Babylonian period, ca. 1750 BC, Clay, Yale Babylonian Collection, Princeton University, USA https://www.themorgan.org/exhibitions/online/she-who-wrote/three-tablets  </vt:lpstr>
      <vt:lpstr>Head of a high priestess (?) with inlaid eyes, Mesopotamia, Akkadian, Ur, Akkadian period (ca. 2334–2154 BC), Alabaster, shell, lapis lazuli, and bitumen, University of Pennsylvania Museum of Archaeology and Anthropology, Philadelphia, USA https://www.themorgan.org/exhibitions/online/she-who-wrote/high-priestess </vt:lpstr>
      <vt:lpstr>Queen Puabi’s funerary ensemble, Mesopotamia, Sumerian, Ur , Early Dynastic IIIa period, ca. 2500 BC, Gold, lapis lazuli, carnelian, silver, and agate, University of Pennsylvania Museum of Archaeology and Anthropology, Philadelphia, USA https://www.penn.museum/collections/highlights/neareast/puabi.php </vt:lpstr>
      <vt:lpstr>Standing female figure, Mesopotamia, Assur, Early Dynastic IIIb period, ca. 2400 BC, Alabaster, Staatliche Museen Zu Berlin, Vorderasiatisches Museum https://www.themorgan.org/exhibitions/online/she-who-wrote/standing-female-figure-234 </vt:lpstr>
      <vt:lpstr>Seated female figure with tablet on lap, Mesopotamia, Neo-Sumerian Ur III period (ca. 2112–2004 BC), Alabaster, Staatliche Museen Zu Berlin, Vorderasiatisches Museum, Germany https://www.themorgan.org/exhibitions/online/she-who-wrote/seated-female-figure-tablet </vt:lpstr>
      <vt:lpstr>Stele of Shara-igizi-Abzu, The two principal figures—Ushumgal, a priest of the god Shara, and his daughter Shara-igizi-Abzu—face one another on two sides, Mesopotamia, Sumerian, possibly Umma, Early Dynastic I–II period, ca. 2900–2600 BC, Gypsum alabaster, the MET, NY, USA https://www.metmuseum.org/art/collection/search/329079 </vt:lpstr>
      <vt:lpstr>Vessel with faces of female deities, Mesopotamia, Sumerian, Early Dynastic IIIa period, ca. 2500 BC, Inscription largely abraded in antiquity, Gypsum alabaster, the MET, NY, USA https://www.themorgan.org/exhibitions/online/she-who-wrote/vessel-female-deities  </vt:lpstr>
      <vt:lpstr>Wall plaque with libation scenes, Mesopotamia, Sumerian, Ur, Early Dynastic IIIa period, ca. 2500 BC, Limestone, The British Museum, London, UK https://www.britishmuseum.org/collection/object/W_1927-0527-34 </vt:lpstr>
      <vt:lpstr>Cylinder seal (and modern impression) of Queen Puabi, Mesopotamia, Sumerian, Ur, Early Dynastic IIIa period, ca. 2500 BC, Cuneiform inscription in Sumerian: Queen Pu-abi, Lapis lazuli, The British Museum, London, UK https://www.britishmuseum.org/collection/object/W_1928-1010-235   </vt:lpstr>
      <vt:lpstr>  Cylinder seal (and modern impression) with mother and child attended by women, Mesopotamia, Akkadian, Ur, Akkadian period (ca. 2334–2154 BC), Carnelian and gold, University of Pennsylvania Museum of Archaeology and Anthropology, Philadelphia, USA https://www.themorgan.org/exhibitions/online/she-who-wrote/cylinder-seal-mother-child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Amalia Spiliakou</dc:creator>
  <cp:lastModifiedBy>Amalia Spiliakou</cp:lastModifiedBy>
  <cp:revision>1</cp:revision>
  <dcterms:created xsi:type="dcterms:W3CDTF">2026-01-02T06:16:34Z</dcterms:created>
  <dcterms:modified xsi:type="dcterms:W3CDTF">2026-01-02T08:07:43Z</dcterms:modified>
</cp:coreProperties>
</file>