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7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6ED"/>
    <a:srgbClr val="F6FBEF"/>
    <a:srgbClr val="ECF6DE"/>
    <a:srgbClr val="E4F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modSld">
      <pc:chgData name="Amalia Spiliakou" userId="f4bd6b91a0b5818a" providerId="LiveId" clId="{A7A9D5DB-FA68-43A1-B042-EE3BD4885848}" dt="2026-01-12T09:04:26.117" v="97" actId="20577"/>
      <pc:docMkLst>
        <pc:docMk/>
      </pc:docMkLst>
      <pc:sldChg chg="modSp mod">
        <pc:chgData name="Amalia Spiliakou" userId="f4bd6b91a0b5818a" providerId="LiveId" clId="{A7A9D5DB-FA68-43A1-B042-EE3BD4885848}" dt="2026-01-12T09:04:26.117" v="97" actId="20577"/>
        <pc:sldMkLst>
          <pc:docMk/>
          <pc:sldMk cId="480100329" sldId="268"/>
        </pc:sldMkLst>
        <pc:spChg chg="mod">
          <ac:chgData name="Amalia Spiliakou" userId="f4bd6b91a0b5818a" providerId="LiveId" clId="{A7A9D5DB-FA68-43A1-B042-EE3BD4885848}" dt="2026-01-12T09:04:26.117" v="97" actId="20577"/>
          <ac:spMkLst>
            <pc:docMk/>
            <pc:sldMk cId="480100329" sldId="268"/>
            <ac:spMk id="2" creationId="{C699CEB5-3339-C9F2-80D1-178FCE5F211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AA57C-9CCB-491B-BFD8-4B89F20A1770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9A105-E4B4-4587-81B7-D2849FEC1EE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965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9A105-E4B4-4587-81B7-D2849FEC1EE0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4623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9A105-E4B4-4587-81B7-D2849FEC1EE0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8762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A7971-DDDA-3658-AA1F-AC81228E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488E17-1A53-A2E8-F3E1-C9DE90989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98D0C-4690-4762-932B-5BAFD0B6C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A32BB-6AB6-30BF-D246-1D6D9655B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646C4-3BCF-9FD7-F634-E96755AED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0932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C4DDF-9A15-673A-F7A8-93DFC6BD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23711-15E6-E886-25AB-65369DB0E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DFC9F-CEC3-A0F5-A2B9-CAC137214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3FA8B-D0FC-3F1D-67D9-43592E4C2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D1C78-3204-F2D4-91DE-2C0225531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406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8896E-32CF-5154-8E60-62846615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B46D9-3F6E-8BD3-315D-910D42E4F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E5076-AAB3-446C-2C56-31CB8B22C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C6522-066E-3E88-D3B7-7C94EDE2E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31A84-ED07-380A-25AD-CCE68DDD2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431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207BC-415F-B041-2188-B0D9979C7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B162B-6C68-FDAA-B442-C5DF62B28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2D56B-13CF-A86C-0FC5-205E87344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C9463-5E8A-E0AE-3690-CE9D6638F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AE64E7-8071-C000-99F6-02893D800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DBC706-8545-820D-10AD-F3BE4F62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955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6E82-7641-9989-1543-EFA990E2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5CFBA-BD79-B34F-5AF1-767AE4826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B556E1-2503-FC3C-EC9C-D2EB63064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3C9A82-E718-10AA-A33E-E3F17129B4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965A40-78B4-2915-2CBB-0854741FC5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517D05-608F-CBC2-0445-53247191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D6FA69-697E-1A04-ADB7-A53126B4E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0DD6-28D5-4783-4B65-ECE33C341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6445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B2AEE-AA82-0219-4F42-D30CE838A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F97627-4333-AA11-5185-85CA0EDA1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1560E9-E76E-5580-DAF4-FD9297643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CAF2A5-135D-58E6-8645-7A0F4324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112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2D5124-211B-E07E-3071-02A9FCEA0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D6AD7D-96CA-9B4E-8F12-4E7D768B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30C25-DCB9-2827-B42F-F53BBBDEF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523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A0D5-13A5-183B-7328-D47AF39B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8D51A-FA4D-CDC9-FFEF-B0F8AD850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22F70-7B38-54E3-9C0D-70B84755B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AE2E35-E841-C897-3821-78888E05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DDEA6-9F2A-66C2-29F3-24E5059A1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22D82-B9EE-C969-7778-5FBC71224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1923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B369-EC19-8442-727D-E8B1F5979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5D6021-1CEA-13DC-B0B3-DF2198040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21E5F-5B29-9992-3422-52F7039C6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0CD480-4324-1007-3E62-32B89C83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7FC76-DFEF-4F6E-2938-5BCC3513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C3885-ADA1-148E-DF94-871543614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2417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0393-2B8E-33BA-35D6-29DC0E0D9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3DDF8F-CF58-C452-51C1-B1435D70C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6B73F-D79C-A77C-17DA-4D6EC57E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09B43-9D64-9CD6-7D17-57E272EAE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451F3-9136-3401-D4AA-69FCF362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729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6B6711-46F2-F4B9-C2AE-8A28794043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3FAD65-E1EF-F8E0-C53F-1424569D9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C76E0-216A-D3EE-93A5-01778A20B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BB22F-A034-6F4E-7425-CD15F244A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17A7E-9D18-E29D-7CD8-E782E2EEE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4445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171D07-D5FF-130E-1589-8D708972A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067A0-595D-2230-9B48-143224C7D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78EE1-6AC3-C43E-79FE-86CC10FD3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10C595-9D17-4A25-8238-799E178DB6E1}" type="datetimeFigureOut">
              <a:rPr lang="el-GR" smtClean="0"/>
              <a:t>12/1/2026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149B-4983-5BF7-898E-A680C936E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D1F28-EE99-9373-6A2C-8CD016294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824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etmuseum.org/art/collection/search/400559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framemark.vam.ac.uk/collections/2006AU7280/full/1400,/0/default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paulfrasercollectibles.com/blogs/art-photography/philip-wilson-steers-jonquil-will-lead-british-impressionist-art-sale?srsltid=AfmBOooN3TM25j_xhU_nVNGhK4y5qROs7_af7yFZ_Dpx-3wx8w8h2N41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facebook.com/photo/?fbid=10162953797243474&amp;set=g.5907271979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thebys.com/en/buy/auction/2020/european-british-art/still-life-with-hawthorn-bloss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en.wikipedia.org/wiki/The_Day_Dream_(Rossetti)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llections.vam.ac.uk/item/O1070493/roses-poppy-pelargonia-delphinium-and-watercolour-james-holland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rtrait.gov.au/portraits/2003.93/self-portrait-with-gladiol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s.vam.ac.uk/item/O458198/inr%C5%8D-unknown/inr%C5%8D-unknown/" TargetMode="External"/><Relationship Id="rId2" Type="http://schemas.openxmlformats.org/officeDocument/2006/relationships/hyperlink" Target="https://collections.vam.ac.uk/item/O458070/inr%C5%8D-unknown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collections.lacma.org/node/1035000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clarkart.edu/ArtPiece/Detail/Peonies?utm_source=chatgpt.com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www.mediastorehouse.com/mary-evans-prints-online/day-christmas-gathering-holly-millar-watt-14114371.htm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2">
            <a:extLst>
              <a:ext uri="{FF2B5EF4-FFF2-40B4-BE49-F238E27FC236}">
                <a16:creationId xmlns:a16="http://schemas.microsoft.com/office/drawing/2014/main" id="{750BA0F3-8AC4-9963-8C59-EAD03F84AED9}"/>
              </a:ext>
            </a:extLst>
          </p:cNvPr>
          <p:cNvSpPr/>
          <p:nvPr/>
        </p:nvSpPr>
        <p:spPr>
          <a:xfrm>
            <a:off x="566058" y="462643"/>
            <a:ext cx="11059884" cy="5932714"/>
          </a:xfrm>
          <a:custGeom>
            <a:avLst/>
            <a:gdLst>
              <a:gd name="csX0" fmla="*/ 0 w 11059884"/>
              <a:gd name="csY0" fmla="*/ 988805 h 5932714"/>
              <a:gd name="csX1" fmla="*/ 988805 w 11059884"/>
              <a:gd name="csY1" fmla="*/ 0 h 5932714"/>
              <a:gd name="csX2" fmla="*/ 1283979 w 11059884"/>
              <a:gd name="csY2" fmla="*/ 0 h 5932714"/>
              <a:gd name="csX3" fmla="*/ 1579153 w 11059884"/>
              <a:gd name="csY3" fmla="*/ 0 h 5932714"/>
              <a:gd name="csX4" fmla="*/ 1965149 w 11059884"/>
              <a:gd name="csY4" fmla="*/ 0 h 5932714"/>
              <a:gd name="csX5" fmla="*/ 2351146 w 11059884"/>
              <a:gd name="csY5" fmla="*/ 0 h 5932714"/>
              <a:gd name="csX6" fmla="*/ 2646320 w 11059884"/>
              <a:gd name="csY6" fmla="*/ 0 h 5932714"/>
              <a:gd name="csX7" fmla="*/ 3032317 w 11059884"/>
              <a:gd name="csY7" fmla="*/ 0 h 5932714"/>
              <a:gd name="csX8" fmla="*/ 3599959 w 11059884"/>
              <a:gd name="csY8" fmla="*/ 0 h 5932714"/>
              <a:gd name="csX9" fmla="*/ 4167601 w 11059884"/>
              <a:gd name="csY9" fmla="*/ 0 h 5932714"/>
              <a:gd name="csX10" fmla="*/ 4735243 w 11059884"/>
              <a:gd name="csY10" fmla="*/ 0 h 5932714"/>
              <a:gd name="csX11" fmla="*/ 5121240 w 11059884"/>
              <a:gd name="csY11" fmla="*/ 0 h 5932714"/>
              <a:gd name="csX12" fmla="*/ 5779705 w 11059884"/>
              <a:gd name="csY12" fmla="*/ 0 h 5932714"/>
              <a:gd name="csX13" fmla="*/ 6165701 w 11059884"/>
              <a:gd name="csY13" fmla="*/ 0 h 5932714"/>
              <a:gd name="csX14" fmla="*/ 6824166 w 11059884"/>
              <a:gd name="csY14" fmla="*/ 0 h 5932714"/>
              <a:gd name="csX15" fmla="*/ 7573454 w 11059884"/>
              <a:gd name="csY15" fmla="*/ 0 h 5932714"/>
              <a:gd name="csX16" fmla="*/ 8322741 w 11059884"/>
              <a:gd name="csY16" fmla="*/ 0 h 5932714"/>
              <a:gd name="csX17" fmla="*/ 8799561 w 11059884"/>
              <a:gd name="csY17" fmla="*/ 0 h 5932714"/>
              <a:gd name="csX18" fmla="*/ 9458026 w 11059884"/>
              <a:gd name="csY18" fmla="*/ 0 h 5932714"/>
              <a:gd name="csX19" fmla="*/ 10071079 w 11059884"/>
              <a:gd name="csY19" fmla="*/ 0 h 5932714"/>
              <a:gd name="csX20" fmla="*/ 11059884 w 11059884"/>
              <a:gd name="csY20" fmla="*/ 988805 h 5932714"/>
              <a:gd name="csX21" fmla="*/ 11059884 w 11059884"/>
              <a:gd name="csY21" fmla="*/ 1514269 h 5932714"/>
              <a:gd name="csX22" fmla="*/ 11059884 w 11059884"/>
              <a:gd name="csY22" fmla="*/ 2118835 h 5932714"/>
              <a:gd name="csX23" fmla="*/ 11059884 w 11059884"/>
              <a:gd name="csY23" fmla="*/ 2644299 h 5932714"/>
              <a:gd name="csX24" fmla="*/ 11059884 w 11059884"/>
              <a:gd name="csY24" fmla="*/ 3209313 h 5932714"/>
              <a:gd name="csX25" fmla="*/ 11059884 w 11059884"/>
              <a:gd name="csY25" fmla="*/ 3734777 h 5932714"/>
              <a:gd name="csX26" fmla="*/ 11059884 w 11059884"/>
              <a:gd name="csY26" fmla="*/ 4378894 h 5932714"/>
              <a:gd name="csX27" fmla="*/ 11059884 w 11059884"/>
              <a:gd name="csY27" fmla="*/ 4943909 h 5932714"/>
              <a:gd name="csX28" fmla="*/ 10071079 w 11059884"/>
              <a:gd name="csY28" fmla="*/ 5932714 h 5932714"/>
              <a:gd name="csX29" fmla="*/ 9594260 w 11059884"/>
              <a:gd name="csY29" fmla="*/ 5932714 h 5932714"/>
              <a:gd name="csX30" fmla="*/ 9026617 w 11059884"/>
              <a:gd name="csY30" fmla="*/ 5932714 h 5932714"/>
              <a:gd name="csX31" fmla="*/ 8458975 w 11059884"/>
              <a:gd name="csY31" fmla="*/ 5932714 h 5932714"/>
              <a:gd name="csX32" fmla="*/ 7982156 w 11059884"/>
              <a:gd name="csY32" fmla="*/ 5932714 h 5932714"/>
              <a:gd name="csX33" fmla="*/ 7232868 w 11059884"/>
              <a:gd name="csY33" fmla="*/ 5932714 h 5932714"/>
              <a:gd name="csX34" fmla="*/ 6846872 w 11059884"/>
              <a:gd name="csY34" fmla="*/ 5932714 h 5932714"/>
              <a:gd name="csX35" fmla="*/ 6551698 w 11059884"/>
              <a:gd name="csY35" fmla="*/ 5932714 h 5932714"/>
              <a:gd name="csX36" fmla="*/ 5893233 w 11059884"/>
              <a:gd name="csY36" fmla="*/ 5932714 h 5932714"/>
              <a:gd name="csX37" fmla="*/ 5507236 w 11059884"/>
              <a:gd name="csY37" fmla="*/ 5932714 h 5932714"/>
              <a:gd name="csX38" fmla="*/ 4939594 w 11059884"/>
              <a:gd name="csY38" fmla="*/ 5932714 h 5932714"/>
              <a:gd name="csX39" fmla="*/ 4644420 w 11059884"/>
              <a:gd name="csY39" fmla="*/ 5932714 h 5932714"/>
              <a:gd name="csX40" fmla="*/ 3985955 w 11059884"/>
              <a:gd name="csY40" fmla="*/ 5932714 h 5932714"/>
              <a:gd name="csX41" fmla="*/ 3509136 w 11059884"/>
              <a:gd name="csY41" fmla="*/ 5932714 h 5932714"/>
              <a:gd name="csX42" fmla="*/ 3032317 w 11059884"/>
              <a:gd name="csY42" fmla="*/ 5932714 h 5932714"/>
              <a:gd name="csX43" fmla="*/ 2555497 w 11059884"/>
              <a:gd name="csY43" fmla="*/ 5932714 h 5932714"/>
              <a:gd name="csX44" fmla="*/ 1806210 w 11059884"/>
              <a:gd name="csY44" fmla="*/ 5932714 h 5932714"/>
              <a:gd name="csX45" fmla="*/ 988805 w 11059884"/>
              <a:gd name="csY45" fmla="*/ 5932714 h 5932714"/>
              <a:gd name="csX46" fmla="*/ 0 w 11059884"/>
              <a:gd name="csY46" fmla="*/ 4943909 h 5932714"/>
              <a:gd name="csX47" fmla="*/ 0 w 11059884"/>
              <a:gd name="csY47" fmla="*/ 4457996 h 5932714"/>
              <a:gd name="csX48" fmla="*/ 0 w 11059884"/>
              <a:gd name="csY48" fmla="*/ 3972083 h 5932714"/>
              <a:gd name="csX49" fmla="*/ 0 w 11059884"/>
              <a:gd name="csY49" fmla="*/ 3486171 h 5932714"/>
              <a:gd name="csX50" fmla="*/ 0 w 11059884"/>
              <a:gd name="csY50" fmla="*/ 2960707 h 5932714"/>
              <a:gd name="csX51" fmla="*/ 0 w 11059884"/>
              <a:gd name="csY51" fmla="*/ 2316590 h 5932714"/>
              <a:gd name="csX52" fmla="*/ 0 w 11059884"/>
              <a:gd name="csY52" fmla="*/ 1791126 h 5932714"/>
              <a:gd name="csX53" fmla="*/ 0 w 11059884"/>
              <a:gd name="csY53" fmla="*/ 988805 h 5932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</a:cxnLst>
            <a:rect l="l" t="t" r="r" b="b"/>
            <a:pathLst>
              <a:path w="11059884" h="5932714" fill="none" extrusionOk="0">
                <a:moveTo>
                  <a:pt x="0" y="988805"/>
                </a:moveTo>
                <a:cubicBezTo>
                  <a:pt x="506129" y="953154"/>
                  <a:pt x="850543" y="540024"/>
                  <a:pt x="988805" y="0"/>
                </a:cubicBezTo>
                <a:cubicBezTo>
                  <a:pt x="1100116" y="-16947"/>
                  <a:pt x="1152989" y="17252"/>
                  <a:pt x="1283979" y="0"/>
                </a:cubicBezTo>
                <a:cubicBezTo>
                  <a:pt x="1414969" y="-17252"/>
                  <a:pt x="1518037" y="4490"/>
                  <a:pt x="1579153" y="0"/>
                </a:cubicBezTo>
                <a:cubicBezTo>
                  <a:pt x="1640269" y="-4490"/>
                  <a:pt x="1773698" y="246"/>
                  <a:pt x="1965149" y="0"/>
                </a:cubicBezTo>
                <a:cubicBezTo>
                  <a:pt x="2156600" y="-246"/>
                  <a:pt x="2237378" y="28955"/>
                  <a:pt x="2351146" y="0"/>
                </a:cubicBezTo>
                <a:cubicBezTo>
                  <a:pt x="2464914" y="-28955"/>
                  <a:pt x="2573138" y="4503"/>
                  <a:pt x="2646320" y="0"/>
                </a:cubicBezTo>
                <a:cubicBezTo>
                  <a:pt x="2719502" y="-4503"/>
                  <a:pt x="2914352" y="24900"/>
                  <a:pt x="3032317" y="0"/>
                </a:cubicBezTo>
                <a:cubicBezTo>
                  <a:pt x="3150282" y="-24900"/>
                  <a:pt x="3432896" y="66656"/>
                  <a:pt x="3599959" y="0"/>
                </a:cubicBezTo>
                <a:cubicBezTo>
                  <a:pt x="3767022" y="-66656"/>
                  <a:pt x="3953371" y="33052"/>
                  <a:pt x="4167601" y="0"/>
                </a:cubicBezTo>
                <a:cubicBezTo>
                  <a:pt x="4381831" y="-33052"/>
                  <a:pt x="4525831" y="33544"/>
                  <a:pt x="4735243" y="0"/>
                </a:cubicBezTo>
                <a:cubicBezTo>
                  <a:pt x="4944655" y="-33544"/>
                  <a:pt x="4945166" y="25412"/>
                  <a:pt x="5121240" y="0"/>
                </a:cubicBezTo>
                <a:cubicBezTo>
                  <a:pt x="5297314" y="-25412"/>
                  <a:pt x="5567617" y="60731"/>
                  <a:pt x="5779705" y="0"/>
                </a:cubicBezTo>
                <a:cubicBezTo>
                  <a:pt x="5991794" y="-60731"/>
                  <a:pt x="5991243" y="16364"/>
                  <a:pt x="6165701" y="0"/>
                </a:cubicBezTo>
                <a:cubicBezTo>
                  <a:pt x="6340159" y="-16364"/>
                  <a:pt x="6631217" y="74747"/>
                  <a:pt x="6824166" y="0"/>
                </a:cubicBezTo>
                <a:cubicBezTo>
                  <a:pt x="7017116" y="-74747"/>
                  <a:pt x="7234185" y="14834"/>
                  <a:pt x="7573454" y="0"/>
                </a:cubicBezTo>
                <a:cubicBezTo>
                  <a:pt x="7912723" y="-14834"/>
                  <a:pt x="7993016" y="57333"/>
                  <a:pt x="8322741" y="0"/>
                </a:cubicBezTo>
                <a:cubicBezTo>
                  <a:pt x="8652466" y="-57333"/>
                  <a:pt x="8594051" y="51748"/>
                  <a:pt x="8799561" y="0"/>
                </a:cubicBezTo>
                <a:cubicBezTo>
                  <a:pt x="9005071" y="-51748"/>
                  <a:pt x="9209647" y="36985"/>
                  <a:pt x="9458026" y="0"/>
                </a:cubicBezTo>
                <a:cubicBezTo>
                  <a:pt x="9706406" y="-36985"/>
                  <a:pt x="9931242" y="18888"/>
                  <a:pt x="10071079" y="0"/>
                </a:cubicBezTo>
                <a:cubicBezTo>
                  <a:pt x="10079378" y="602039"/>
                  <a:pt x="10466198" y="1024769"/>
                  <a:pt x="11059884" y="988805"/>
                </a:cubicBezTo>
                <a:cubicBezTo>
                  <a:pt x="11084441" y="1215687"/>
                  <a:pt x="11048432" y="1328403"/>
                  <a:pt x="11059884" y="1514269"/>
                </a:cubicBezTo>
                <a:cubicBezTo>
                  <a:pt x="11071336" y="1700135"/>
                  <a:pt x="10988644" y="1891767"/>
                  <a:pt x="11059884" y="2118835"/>
                </a:cubicBezTo>
                <a:cubicBezTo>
                  <a:pt x="11131124" y="2345903"/>
                  <a:pt x="11054368" y="2531010"/>
                  <a:pt x="11059884" y="2644299"/>
                </a:cubicBezTo>
                <a:cubicBezTo>
                  <a:pt x="11065400" y="2757588"/>
                  <a:pt x="11042978" y="2947089"/>
                  <a:pt x="11059884" y="3209313"/>
                </a:cubicBezTo>
                <a:cubicBezTo>
                  <a:pt x="11076790" y="3471537"/>
                  <a:pt x="11019889" y="3605833"/>
                  <a:pt x="11059884" y="3734777"/>
                </a:cubicBezTo>
                <a:cubicBezTo>
                  <a:pt x="11099879" y="3863721"/>
                  <a:pt x="11055965" y="4136577"/>
                  <a:pt x="11059884" y="4378894"/>
                </a:cubicBezTo>
                <a:cubicBezTo>
                  <a:pt x="11063803" y="4621211"/>
                  <a:pt x="11021076" y="4781243"/>
                  <a:pt x="11059884" y="4943909"/>
                </a:cubicBezTo>
                <a:cubicBezTo>
                  <a:pt x="10444354" y="4983399"/>
                  <a:pt x="10007996" y="5292459"/>
                  <a:pt x="10071079" y="5932714"/>
                </a:cubicBezTo>
                <a:cubicBezTo>
                  <a:pt x="9870238" y="5957823"/>
                  <a:pt x="9776169" y="5881799"/>
                  <a:pt x="9594260" y="5932714"/>
                </a:cubicBezTo>
                <a:cubicBezTo>
                  <a:pt x="9412351" y="5983629"/>
                  <a:pt x="9166545" y="5929197"/>
                  <a:pt x="9026617" y="5932714"/>
                </a:cubicBezTo>
                <a:cubicBezTo>
                  <a:pt x="8886689" y="5936231"/>
                  <a:pt x="8715240" y="5888962"/>
                  <a:pt x="8458975" y="5932714"/>
                </a:cubicBezTo>
                <a:cubicBezTo>
                  <a:pt x="8202710" y="5976466"/>
                  <a:pt x="8088358" y="5893953"/>
                  <a:pt x="7982156" y="5932714"/>
                </a:cubicBezTo>
                <a:cubicBezTo>
                  <a:pt x="7875954" y="5971475"/>
                  <a:pt x="7559022" y="5845220"/>
                  <a:pt x="7232868" y="5932714"/>
                </a:cubicBezTo>
                <a:cubicBezTo>
                  <a:pt x="6906714" y="6020208"/>
                  <a:pt x="6943325" y="5927111"/>
                  <a:pt x="6846872" y="5932714"/>
                </a:cubicBezTo>
                <a:cubicBezTo>
                  <a:pt x="6750419" y="5938317"/>
                  <a:pt x="6671334" y="5908439"/>
                  <a:pt x="6551698" y="5932714"/>
                </a:cubicBezTo>
                <a:cubicBezTo>
                  <a:pt x="6432062" y="5956989"/>
                  <a:pt x="6098839" y="5908863"/>
                  <a:pt x="5893233" y="5932714"/>
                </a:cubicBezTo>
                <a:cubicBezTo>
                  <a:pt x="5687628" y="5956565"/>
                  <a:pt x="5644621" y="5911702"/>
                  <a:pt x="5507236" y="5932714"/>
                </a:cubicBezTo>
                <a:cubicBezTo>
                  <a:pt x="5369851" y="5953726"/>
                  <a:pt x="5112971" y="5908026"/>
                  <a:pt x="4939594" y="5932714"/>
                </a:cubicBezTo>
                <a:cubicBezTo>
                  <a:pt x="4766217" y="5957402"/>
                  <a:pt x="4779324" y="5931440"/>
                  <a:pt x="4644420" y="5932714"/>
                </a:cubicBezTo>
                <a:cubicBezTo>
                  <a:pt x="4509516" y="5933988"/>
                  <a:pt x="4300582" y="5932246"/>
                  <a:pt x="3985955" y="5932714"/>
                </a:cubicBezTo>
                <a:cubicBezTo>
                  <a:pt x="3671329" y="5933182"/>
                  <a:pt x="3636299" y="5920325"/>
                  <a:pt x="3509136" y="5932714"/>
                </a:cubicBezTo>
                <a:cubicBezTo>
                  <a:pt x="3381973" y="5945103"/>
                  <a:pt x="3227314" y="5910443"/>
                  <a:pt x="3032317" y="5932714"/>
                </a:cubicBezTo>
                <a:cubicBezTo>
                  <a:pt x="2837320" y="5954985"/>
                  <a:pt x="2744202" y="5931374"/>
                  <a:pt x="2555497" y="5932714"/>
                </a:cubicBezTo>
                <a:cubicBezTo>
                  <a:pt x="2366792" y="5934054"/>
                  <a:pt x="2061229" y="5927046"/>
                  <a:pt x="1806210" y="5932714"/>
                </a:cubicBezTo>
                <a:cubicBezTo>
                  <a:pt x="1551191" y="5938382"/>
                  <a:pt x="1166289" y="5873620"/>
                  <a:pt x="988805" y="5932714"/>
                </a:cubicBezTo>
                <a:cubicBezTo>
                  <a:pt x="1015905" y="5433536"/>
                  <a:pt x="658431" y="5032244"/>
                  <a:pt x="0" y="4943909"/>
                </a:cubicBezTo>
                <a:cubicBezTo>
                  <a:pt x="-31258" y="4739525"/>
                  <a:pt x="23103" y="4586467"/>
                  <a:pt x="0" y="4457996"/>
                </a:cubicBezTo>
                <a:cubicBezTo>
                  <a:pt x="-23103" y="4329525"/>
                  <a:pt x="53433" y="4150258"/>
                  <a:pt x="0" y="3972083"/>
                </a:cubicBezTo>
                <a:cubicBezTo>
                  <a:pt x="-53433" y="3793908"/>
                  <a:pt x="3678" y="3600996"/>
                  <a:pt x="0" y="3486171"/>
                </a:cubicBezTo>
                <a:cubicBezTo>
                  <a:pt x="-3678" y="3371346"/>
                  <a:pt x="30271" y="3188690"/>
                  <a:pt x="0" y="2960707"/>
                </a:cubicBezTo>
                <a:cubicBezTo>
                  <a:pt x="-30271" y="2732724"/>
                  <a:pt x="17700" y="2580163"/>
                  <a:pt x="0" y="2316590"/>
                </a:cubicBezTo>
                <a:cubicBezTo>
                  <a:pt x="-17700" y="2053017"/>
                  <a:pt x="40467" y="1897335"/>
                  <a:pt x="0" y="1791126"/>
                </a:cubicBezTo>
                <a:cubicBezTo>
                  <a:pt x="-40467" y="1684917"/>
                  <a:pt x="79179" y="1271110"/>
                  <a:pt x="0" y="988805"/>
                </a:cubicBezTo>
                <a:close/>
              </a:path>
              <a:path w="11059884" h="5932714" stroke="0" extrusionOk="0">
                <a:moveTo>
                  <a:pt x="0" y="988805"/>
                </a:moveTo>
                <a:cubicBezTo>
                  <a:pt x="499301" y="1000174"/>
                  <a:pt x="1086088" y="449884"/>
                  <a:pt x="988805" y="0"/>
                </a:cubicBezTo>
                <a:cubicBezTo>
                  <a:pt x="1174402" y="-69026"/>
                  <a:pt x="1562505" y="58533"/>
                  <a:pt x="1738093" y="0"/>
                </a:cubicBezTo>
                <a:cubicBezTo>
                  <a:pt x="1913681" y="-58533"/>
                  <a:pt x="2006098" y="31461"/>
                  <a:pt x="2124089" y="0"/>
                </a:cubicBezTo>
                <a:cubicBezTo>
                  <a:pt x="2242080" y="-31461"/>
                  <a:pt x="2367542" y="52521"/>
                  <a:pt x="2600909" y="0"/>
                </a:cubicBezTo>
                <a:cubicBezTo>
                  <a:pt x="2834276" y="-52521"/>
                  <a:pt x="3002310" y="38517"/>
                  <a:pt x="3259374" y="0"/>
                </a:cubicBezTo>
                <a:cubicBezTo>
                  <a:pt x="3516438" y="-38517"/>
                  <a:pt x="3504730" y="41958"/>
                  <a:pt x="3645370" y="0"/>
                </a:cubicBezTo>
                <a:cubicBezTo>
                  <a:pt x="3786010" y="-41958"/>
                  <a:pt x="4029956" y="75809"/>
                  <a:pt x="4394658" y="0"/>
                </a:cubicBezTo>
                <a:cubicBezTo>
                  <a:pt x="4759360" y="-75809"/>
                  <a:pt x="4880234" y="42278"/>
                  <a:pt x="5053123" y="0"/>
                </a:cubicBezTo>
                <a:cubicBezTo>
                  <a:pt x="5226013" y="-42278"/>
                  <a:pt x="5424608" y="4843"/>
                  <a:pt x="5620765" y="0"/>
                </a:cubicBezTo>
                <a:cubicBezTo>
                  <a:pt x="5816922" y="-4843"/>
                  <a:pt x="5824748" y="14888"/>
                  <a:pt x="5915939" y="0"/>
                </a:cubicBezTo>
                <a:cubicBezTo>
                  <a:pt x="6007130" y="-14888"/>
                  <a:pt x="6298381" y="60702"/>
                  <a:pt x="6665226" y="0"/>
                </a:cubicBezTo>
                <a:cubicBezTo>
                  <a:pt x="7032071" y="-60702"/>
                  <a:pt x="6951540" y="34724"/>
                  <a:pt x="7142046" y="0"/>
                </a:cubicBezTo>
                <a:cubicBezTo>
                  <a:pt x="7332552" y="-34724"/>
                  <a:pt x="7446942" y="23699"/>
                  <a:pt x="7528042" y="0"/>
                </a:cubicBezTo>
                <a:cubicBezTo>
                  <a:pt x="7609142" y="-23699"/>
                  <a:pt x="7747204" y="19386"/>
                  <a:pt x="7823216" y="0"/>
                </a:cubicBezTo>
                <a:cubicBezTo>
                  <a:pt x="7899228" y="-19386"/>
                  <a:pt x="8269928" y="48537"/>
                  <a:pt x="8390858" y="0"/>
                </a:cubicBezTo>
                <a:cubicBezTo>
                  <a:pt x="8511788" y="-48537"/>
                  <a:pt x="8577846" y="32017"/>
                  <a:pt x="8686032" y="0"/>
                </a:cubicBezTo>
                <a:cubicBezTo>
                  <a:pt x="8794218" y="-32017"/>
                  <a:pt x="9005414" y="3498"/>
                  <a:pt x="9253674" y="0"/>
                </a:cubicBezTo>
                <a:cubicBezTo>
                  <a:pt x="9501934" y="-3498"/>
                  <a:pt x="9803685" y="13681"/>
                  <a:pt x="10071079" y="0"/>
                </a:cubicBezTo>
                <a:cubicBezTo>
                  <a:pt x="10134473" y="459988"/>
                  <a:pt x="10493535" y="1002632"/>
                  <a:pt x="11059884" y="988805"/>
                </a:cubicBezTo>
                <a:cubicBezTo>
                  <a:pt x="11073182" y="1141494"/>
                  <a:pt x="11046399" y="1394976"/>
                  <a:pt x="11059884" y="1514269"/>
                </a:cubicBezTo>
                <a:cubicBezTo>
                  <a:pt x="11073369" y="1633562"/>
                  <a:pt x="11017189" y="1857558"/>
                  <a:pt x="11059884" y="1960631"/>
                </a:cubicBezTo>
                <a:cubicBezTo>
                  <a:pt x="11102579" y="2063704"/>
                  <a:pt x="11051963" y="2309217"/>
                  <a:pt x="11059884" y="2525645"/>
                </a:cubicBezTo>
                <a:cubicBezTo>
                  <a:pt x="11067805" y="2742073"/>
                  <a:pt x="11054621" y="2871221"/>
                  <a:pt x="11059884" y="3130211"/>
                </a:cubicBezTo>
                <a:cubicBezTo>
                  <a:pt x="11065147" y="3389201"/>
                  <a:pt x="11054526" y="3484427"/>
                  <a:pt x="11059884" y="3616124"/>
                </a:cubicBezTo>
                <a:cubicBezTo>
                  <a:pt x="11065242" y="3747821"/>
                  <a:pt x="11043668" y="3895876"/>
                  <a:pt x="11059884" y="4141588"/>
                </a:cubicBezTo>
                <a:cubicBezTo>
                  <a:pt x="11076100" y="4387300"/>
                  <a:pt x="11036402" y="4590779"/>
                  <a:pt x="11059884" y="4943909"/>
                </a:cubicBezTo>
                <a:cubicBezTo>
                  <a:pt x="10646631" y="4910380"/>
                  <a:pt x="10063206" y="5505007"/>
                  <a:pt x="10071079" y="5932714"/>
                </a:cubicBezTo>
                <a:cubicBezTo>
                  <a:pt x="9985739" y="5941378"/>
                  <a:pt x="9814988" y="5930469"/>
                  <a:pt x="9685082" y="5932714"/>
                </a:cubicBezTo>
                <a:cubicBezTo>
                  <a:pt x="9555176" y="5934959"/>
                  <a:pt x="9319473" y="5910243"/>
                  <a:pt x="9026617" y="5932714"/>
                </a:cubicBezTo>
                <a:cubicBezTo>
                  <a:pt x="8733761" y="5955185"/>
                  <a:pt x="8722063" y="5900801"/>
                  <a:pt x="8640621" y="5932714"/>
                </a:cubicBezTo>
                <a:cubicBezTo>
                  <a:pt x="8559179" y="5964627"/>
                  <a:pt x="8361396" y="5889573"/>
                  <a:pt x="8163801" y="5932714"/>
                </a:cubicBezTo>
                <a:cubicBezTo>
                  <a:pt x="7966206" y="5975855"/>
                  <a:pt x="7600199" y="5907179"/>
                  <a:pt x="7414514" y="5932714"/>
                </a:cubicBezTo>
                <a:cubicBezTo>
                  <a:pt x="7228829" y="5958249"/>
                  <a:pt x="7075021" y="5889966"/>
                  <a:pt x="6937694" y="5932714"/>
                </a:cubicBezTo>
                <a:cubicBezTo>
                  <a:pt x="6800367" y="5975462"/>
                  <a:pt x="6686784" y="5900839"/>
                  <a:pt x="6460875" y="5932714"/>
                </a:cubicBezTo>
                <a:cubicBezTo>
                  <a:pt x="6234966" y="5964589"/>
                  <a:pt x="5936155" y="5872173"/>
                  <a:pt x="5711587" y="5932714"/>
                </a:cubicBezTo>
                <a:cubicBezTo>
                  <a:pt x="5487019" y="5993255"/>
                  <a:pt x="5372221" y="5872867"/>
                  <a:pt x="5053123" y="5932714"/>
                </a:cubicBezTo>
                <a:cubicBezTo>
                  <a:pt x="4734025" y="5992561"/>
                  <a:pt x="4653352" y="5924903"/>
                  <a:pt x="4485480" y="5932714"/>
                </a:cubicBezTo>
                <a:cubicBezTo>
                  <a:pt x="4317608" y="5940525"/>
                  <a:pt x="4055062" y="5895626"/>
                  <a:pt x="3917838" y="5932714"/>
                </a:cubicBezTo>
                <a:cubicBezTo>
                  <a:pt x="3780614" y="5969802"/>
                  <a:pt x="3464984" y="5908879"/>
                  <a:pt x="3350196" y="5932714"/>
                </a:cubicBezTo>
                <a:cubicBezTo>
                  <a:pt x="3235408" y="5956549"/>
                  <a:pt x="2993831" y="5930101"/>
                  <a:pt x="2873377" y="5932714"/>
                </a:cubicBezTo>
                <a:cubicBezTo>
                  <a:pt x="2752923" y="5935327"/>
                  <a:pt x="2344305" y="5843528"/>
                  <a:pt x="2124089" y="5932714"/>
                </a:cubicBezTo>
                <a:cubicBezTo>
                  <a:pt x="1903873" y="6021900"/>
                  <a:pt x="1455279" y="5931613"/>
                  <a:pt x="988805" y="5932714"/>
                </a:cubicBezTo>
                <a:cubicBezTo>
                  <a:pt x="1045221" y="5313273"/>
                  <a:pt x="466457" y="4864082"/>
                  <a:pt x="0" y="4943909"/>
                </a:cubicBezTo>
                <a:cubicBezTo>
                  <a:pt x="-52560" y="4670402"/>
                  <a:pt x="21528" y="4500905"/>
                  <a:pt x="0" y="4339343"/>
                </a:cubicBezTo>
                <a:cubicBezTo>
                  <a:pt x="-21528" y="4177781"/>
                  <a:pt x="56683" y="3932470"/>
                  <a:pt x="0" y="3734777"/>
                </a:cubicBezTo>
                <a:cubicBezTo>
                  <a:pt x="-56683" y="3537084"/>
                  <a:pt x="43740" y="3323604"/>
                  <a:pt x="0" y="3130211"/>
                </a:cubicBezTo>
                <a:cubicBezTo>
                  <a:pt x="-43740" y="2936818"/>
                  <a:pt x="28982" y="2826658"/>
                  <a:pt x="0" y="2565196"/>
                </a:cubicBezTo>
                <a:cubicBezTo>
                  <a:pt x="-28982" y="2303734"/>
                  <a:pt x="17065" y="2275535"/>
                  <a:pt x="0" y="2039733"/>
                </a:cubicBezTo>
                <a:cubicBezTo>
                  <a:pt x="-17065" y="1803931"/>
                  <a:pt x="54673" y="1237670"/>
                  <a:pt x="0" y="988805"/>
                </a:cubicBezTo>
                <a:close/>
              </a:path>
            </a:pathLst>
          </a:custGeom>
          <a:solidFill>
            <a:srgbClr val="F6FBEF"/>
          </a:solidFill>
          <a:ln w="38100">
            <a:solidFill>
              <a:schemeClr val="accent2">
                <a:lumMod val="7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184682687">
                  <a:prstGeom prst="plaqu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2026</a:t>
            </a:r>
          </a:p>
          <a:p>
            <a:pPr algn="ctr"/>
            <a:r>
              <a:rPr lang="en-US" sz="88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12 Months</a:t>
            </a:r>
          </a:p>
          <a:p>
            <a:pPr algn="ctr"/>
            <a:r>
              <a:rPr lang="en-US" sz="88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12 Flowers</a:t>
            </a:r>
            <a:endParaRPr lang="el-GR" sz="8800" b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35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2D7CF1-88B8-D8FE-A655-E92E6A3E2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9971" y="1883229"/>
            <a:ext cx="6683828" cy="4974771"/>
          </a:xfrm>
        </p:spPr>
        <p:txBody>
          <a:bodyPr>
            <a:norm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January: Carnation or Snowdrop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Publisher: Issued by Goodwin &amp; Company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Printer: George S. Harris &amp; Sons (American, Philadelphia)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Snowdrop (Galanthus Nivalis), from the Flowers series for Old Judge Cigarettes,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1890, Commercial color lithograph, 7 x 3.8 cm, the MET, NY, USA</a:t>
            </a:r>
            <a:br>
              <a:rPr lang="el-GR" sz="2400" dirty="0">
                <a:solidFill>
                  <a:srgbClr val="F7F6ED"/>
                </a:solidFill>
              </a:rPr>
            </a:br>
            <a:r>
              <a:rPr lang="en-US" sz="13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https://www.metmuseum.org/art/collection/search/400559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Snowdrop (Galanthus Nivalis), from the Flowers series for Old Judge Cigarettes, Issued by Goodwin &amp;amp; Company, Commercial color lithograph">
            <a:extLst>
              <a:ext uri="{FF2B5EF4-FFF2-40B4-BE49-F238E27FC236}">
                <a16:creationId xmlns:a16="http://schemas.microsoft.com/office/drawing/2014/main" id="{48101AE8-A995-CBC8-01D3-8576BA41A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14300"/>
            <a:ext cx="3679931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770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817A7-168F-5BAD-974C-BCDCAE891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534886"/>
            <a:ext cx="5257800" cy="5323114"/>
          </a:xfrm>
        </p:spPr>
        <p:txBody>
          <a:bodyPr>
            <a:norm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February: Violet or Iris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Katsushika Hokusai,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1760-1849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Kingfisher, Irises and Wild Pinks,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ca. 1834, Woodblock Print, 22.9x16.5cm, </a:t>
            </a:r>
            <a:r>
              <a:rPr lang="en-US" sz="2400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Victoria&amp;Albert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London, UK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https://framemark.vam.ac.uk/collections/2006AU7280/full/1400,/0/default.jpg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300" dirty="0"/>
            </a:br>
            <a:endParaRPr lang="el-GR" sz="13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0A7C0B-A50D-0EA4-AE69-A6C2A5904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71" y="146957"/>
            <a:ext cx="4945857" cy="656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81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7879-3CA3-7C71-EB88-400BED7E8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33" y="2177143"/>
            <a:ext cx="4772024" cy="4643211"/>
          </a:xfrm>
        </p:spPr>
        <p:txBody>
          <a:bodyPr>
            <a:noAutofit/>
          </a:bodyPr>
          <a:lstStyle/>
          <a:p>
            <a:pPr algn="ctr"/>
            <a:br>
              <a:rPr lang="en-US" sz="8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March: Daffodil or Jonquil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Philip Wilson Steer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English, 1860-1942</a:t>
            </a:r>
            <a:b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Jonquil,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1890, Oil on Canvas, 91.5x91.5cm, Private Collection</a:t>
            </a:r>
            <a:b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https://www.paulfrasercollectibles.com/blogs/art-photography/philip-wilson-steers-jonquil-will-lead-british-impressionist-art-sale?srsltid=AfmBOooN3TM25j_xhU_nVNGhK4y5qROs7_af7yFZ_Dpx-3wx8w8h2N41</a:t>
            </a:r>
            <a:r>
              <a:rPr lang="en-US" sz="12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hilip Wilson Steer Jonquil ">
            <a:extLst>
              <a:ext uri="{FF2B5EF4-FFF2-40B4-BE49-F238E27FC236}">
                <a16:creationId xmlns:a16="http://schemas.microsoft.com/office/drawing/2014/main" id="{2D01F030-70D5-16E5-0284-7E42190D1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065" y="201385"/>
            <a:ext cx="6892302" cy="645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95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1DFCDF-3E30-F61A-0799-D34BD386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99" y="1567543"/>
            <a:ext cx="5470501" cy="5290457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April: Daisy or Sweet Pea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Georgia O'Keeffe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American, 1887-1986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Pink sweet peas II,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1940, Oil on Canvas; 101.6×76.3 cm, Private collection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https://www.facebook.com/photo/?fbid=10162953797243474&amp;set=g.5907271979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10" name="Picture 14" descr="No photo description available.">
            <a:extLst>
              <a:ext uri="{FF2B5EF4-FFF2-40B4-BE49-F238E27FC236}">
                <a16:creationId xmlns:a16="http://schemas.microsoft.com/office/drawing/2014/main" id="{F45C70C5-FE03-2ACF-E273-B029D3101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338" y="125185"/>
            <a:ext cx="5315165" cy="660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300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8891-7937-4D93-E6A7-160D1290C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3642" y="1317171"/>
            <a:ext cx="3091540" cy="5148943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May: Lily of the Valley or Hawthorn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 </a:t>
            </a: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Laurentz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Jensen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Danish, 1800 – 1856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Still Life With Hawthorn Blossom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1837, Oil on Panel, 29x37cm, Private Collection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https://www.sothebys.com/en/buy/auction/2020/european-british-art/still-life-with-hawthorn-blossom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5EC0CBF-89E2-ECEF-97B4-5F1F47C39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17" y="0"/>
            <a:ext cx="8886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146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A030A-A6F2-DBB2-C623-6DEF6F9DB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8" y="2296885"/>
            <a:ext cx="6825342" cy="4278085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June: Rose or Honeysuckle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Dante Gabriel Rossetti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UK artist, 1828-1882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Day Dream,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1880, Oil on Canvas, 158.7x 92.7 cm, Victoria and Albert Museum, London, UK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https://en.wikipedia.org/wiki/The_Day_Dream_(Rossetti)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he dark haired model is dressed in green and seated in a sycamore tree">
            <a:extLst>
              <a:ext uri="{FF2B5EF4-FFF2-40B4-BE49-F238E27FC236}">
                <a16:creationId xmlns:a16="http://schemas.microsoft.com/office/drawing/2014/main" id="{CC396307-90DB-3B14-D2AD-1BADB3DE5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90" y="141515"/>
            <a:ext cx="3783652" cy="657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15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675C7-464A-9A16-2CE0-12938F1EF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4114" y="1885950"/>
            <a:ext cx="5649686" cy="4743450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July: Larkspur or Delphinium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Holland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1799-1870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Roses, Poppy, </a:t>
            </a: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Pelargonia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Delphinium and Calceolarias in a Glass Vase,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1859, </a:t>
            </a:r>
            <a:r>
              <a:rPr lang="en-US" sz="2400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Watercolour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43.18x37.28 cm, Victoria and Albert Museum, London, UK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https://collections.vam.ac.uk/item/O1070493/roses-poppy-pelargonia-delphinium-and-watercolour-james-holland/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Roses, Poppy, Pelargonia, Delphinium and Calceolarias in a Glass Vase top image">
            <a:extLst>
              <a:ext uri="{FF2B5EF4-FFF2-40B4-BE49-F238E27FC236}">
                <a16:creationId xmlns:a16="http://schemas.microsoft.com/office/drawing/2014/main" id="{AA2905AC-4B5F-4A19-CFAB-AFA8FFAC9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616" y="182562"/>
            <a:ext cx="4472869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204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8395D-219B-6DFA-E15C-7E8834BFD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491740"/>
            <a:ext cx="5257800" cy="4366260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August: Gladiolus or Poppy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George Washington Lambert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1873-1930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Self-portrait with Gladioli,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1930, Oil on Canvas, 128.2x102.8 cm, National Portrait Gallery of Australia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https://www.portrait.gov.au/portraits/2003.93/self-portrait-with-gladioli/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Self portrait with gladioli">
            <a:extLst>
              <a:ext uri="{FF2B5EF4-FFF2-40B4-BE49-F238E27FC236}">
                <a16:creationId xmlns:a16="http://schemas.microsoft.com/office/drawing/2014/main" id="{77FC5B89-4505-B36F-5EC5-AE9CACB55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"/>
            <a:ext cx="5132679" cy="649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523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99947-E74F-2B3F-3DD0-9BDA3EC3F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0" y="365125"/>
            <a:ext cx="3229002" cy="6492875"/>
          </a:xfrm>
        </p:spPr>
        <p:txBody>
          <a:bodyPr>
            <a:noAutofit/>
          </a:bodyPr>
          <a:lstStyle/>
          <a:p>
            <a:pPr algn="ctr"/>
            <a:br>
              <a:rPr 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September: Aster or Morning Glory</a:t>
            </a:r>
            <a:br>
              <a:rPr lang="en-US" sz="22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0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Inrō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flowering chrysanthemums and asters,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18th century - 19th </a:t>
            </a:r>
            <a:r>
              <a:rPr lang="en-US" sz="2400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century,Laquer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Height: 7.1cm, Victoria and Albert Museum, London, UK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https://collections.vam.ac.uk/item/O458070/inr%C5%8D-unknown/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Inrō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flowering chrysanthemums and asters,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18th century - 19th century, Lacquer, Height: 9.2cm, Victoria and Albert Museum, London, UK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https://collections.vam.ac.uk/item/O458198/inr%C5%8D-unknown/inr%C5%8D-unknown/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Inrō top image">
            <a:extLst>
              <a:ext uri="{FF2B5EF4-FFF2-40B4-BE49-F238E27FC236}">
                <a16:creationId xmlns:a16="http://schemas.microsoft.com/office/drawing/2014/main" id="{614CE9F4-DFDD-511F-02C0-279A23DC7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157568"/>
            <a:ext cx="4957127" cy="654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nrō top image">
            <a:extLst>
              <a:ext uri="{FF2B5EF4-FFF2-40B4-BE49-F238E27FC236}">
                <a16:creationId xmlns:a16="http://schemas.microsoft.com/office/drawing/2014/main" id="{6E6D1BD8-AE5E-7C54-7A46-8A0D2583D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42" y="157568"/>
            <a:ext cx="3678845" cy="654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556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75A75-6C28-9683-68FA-D2136A0B0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1931670"/>
            <a:ext cx="5105400" cy="4926330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October: Marigold or Cosmos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Felipe Santiago Gutiérrez,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Mexican Artist, 1824-1904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Indian Woman with Marigold (</a:t>
            </a: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Mujer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indígena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cempasúchil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1876, Oil on Canvas, 67.95x56.52 cm, Los Angeles, County Museum of Art, USA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https://collections.lacma.org/node/1035000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CAEE00AA-CD20-0229-8934-3F9575273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9075"/>
            <a:ext cx="5334000" cy="641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752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CEB5-3339-C9F2-80D1-178FCE5F2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543" y="2377440"/>
            <a:ext cx="4008664" cy="4356462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November: </a:t>
            </a:r>
            <a:r>
              <a:rPr lang="en-US" sz="2600" b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Peony or Chrysanthemum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Pierre-Auguste Renoir,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French, 1841–1919, 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Peonies,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1880, Oil on Canvas, 55.3 x 65.7 cm, The Clark Art Institute, MA,USA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https://www.clarkart.edu/ArtPiece/Detail/Peonies?utm_source=chatgpt.com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Peonies">
            <a:extLst>
              <a:ext uri="{FF2B5EF4-FFF2-40B4-BE49-F238E27FC236}">
                <a16:creationId xmlns:a16="http://schemas.microsoft.com/office/drawing/2014/main" id="{8C45CA6C-DE57-41CA-DD4C-271EBF0C8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3" y="115660"/>
            <a:ext cx="7905750" cy="661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100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1691-37A0-A4DC-721D-62E9DD42C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674" y="1794510"/>
            <a:ext cx="5191125" cy="5063490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December: Holly or Narcissus or Poinsettia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Millar Watt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British, 1895-1975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Day before Christmas: Gathering the Holly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25th November 1929, The Sphere Christmas Number</a:t>
            </a:r>
            <a:b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s://www.mediastorehouse.com/mary-evans-prints-online/day-christmas-gathering-holly-millar-watt-14114371.html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group of people in a car&#10;&#10;AI-generated content may be incorrect.">
            <a:extLst>
              <a:ext uri="{FF2B5EF4-FFF2-40B4-BE49-F238E27FC236}">
                <a16:creationId xmlns:a16="http://schemas.microsoft.com/office/drawing/2014/main" id="{2AD43045-61EE-7E6B-A074-0DDE6966B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0012"/>
            <a:ext cx="5324475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16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</TotalTime>
  <Words>752</Words>
  <Application>Microsoft Office PowerPoint</Application>
  <PresentationFormat>Widescreen</PresentationFormat>
  <Paragraphs>17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Algerian</vt:lpstr>
      <vt:lpstr>Aptos</vt:lpstr>
      <vt:lpstr>Aptos Display</vt:lpstr>
      <vt:lpstr>Arial</vt:lpstr>
      <vt:lpstr>Times New Roman</vt:lpstr>
      <vt:lpstr>Office Theme</vt:lpstr>
      <vt:lpstr>PowerPoint Presentation</vt:lpstr>
      <vt:lpstr>January: Carnation or Snowdrop  Publisher: Issued by Goodwin &amp; Company Printer: George S. Harris &amp; Sons (American, Philadelphia) Snowdrop (Galanthus Nivalis), from the Flowers series for Old Judge Cigarettes, 1890, Commercial color lithograph, 7 x 3.8 cm, the MET, NY, USA https://www.metmuseum.org/art/collection/search/400559 </vt:lpstr>
      <vt:lpstr>February: Violet or Iris  Katsushika Hokusai, 1760-1849 Kingfisher, Irises and Wild Pinks, ca. 1834, Woodblock Print, 22.9x16.5cm, Victoria&amp;Albert Museum, London, UK https://framemark.vam.ac.uk/collections/2006AU7280/full/1400,/0/default.jpg  </vt:lpstr>
      <vt:lpstr>  March: Daffodil or Jonquil  Philip Wilson Steer, English, 1860-1942 Jonquil, 1890, Oil on Canvas, 91.5x91.5cm, Private Collection https://www.paulfrasercollectibles.com/blogs/art-photography/philip-wilson-steers-jonquil-will-lead-british-impressionist-art-sale?srsltid=AfmBOooN3TM25j_xhU_nVNGhK4y5qROs7_af7yFZ_Dpx-3wx8w8h2N41    </vt:lpstr>
      <vt:lpstr>April: Daisy or Sweet Pea  Georgia O'Keeffe, American, 1887-1986 Pink sweet peas II, 1940, Oil on Canvas; 101.6×76.3 cm, Private collection https://www.facebook.com/photo/?fbid=10162953797243474&amp;set=g.5907271979  </vt:lpstr>
      <vt:lpstr>May: Lily of the Valley or Hawthorn  Johan Laurentz Jensen, Danish, 1800 – 1856 Still Life With Hawthorn Blossom, 1837, Oil on Panel, 29x37cm, Private Collection https://www.sothebys.com/en/buy/auction/2020/european-british-art/still-life-with-hawthorn-blossom</vt:lpstr>
      <vt:lpstr>June: Rose or Honeysuckle  Dante Gabriel Rossetti, UK artist, 1828-1882 The Day Dream, 1880, Oil on Canvas, 158.7x 92.7 cm, Victoria and Albert Museum, London, UK https://en.wikipedia.org/wiki/The_Day_Dream_(Rossetti)  </vt:lpstr>
      <vt:lpstr>July: Larkspur or Delphinium  James Holland, 1799-1870 Roses, Poppy, Pelargonia, Delphinium and Calceolarias in a Glass Vase, 1859, Watercolour, 43.18x37.28 cm, Victoria and Albert Museum, London, UK https://collections.vam.ac.uk/item/O1070493/roses-poppy-pelargonia-delphinium-and-watercolour-james-holland/</vt:lpstr>
      <vt:lpstr>August: Gladiolus or Poppy  George Washington Lambert, 1873-1930  Self-portrait with Gladioli, before 1930, Oil on Canvas, 128.2x102.8 cm, National Portrait Gallery of Australia https://www.portrait.gov.au/portraits/2003.93/self-portrait-with-gladioli/  </vt:lpstr>
      <vt:lpstr>  September: Aster or Morning Glory  Inrō with flowering chrysanthemums and asters, 18th century - 19th century,Laquer, Height: 7.1cm, Victoria and Albert Museum, London, UK https://collections.vam.ac.uk/item/O458070/inr%C5%8D-unknown/ Inrō with flowering chrysanthemums and asters, 18th century - 19th century, Lacquer, Height: 9.2cm, Victoria and Albert Museum, London, UK https://collections.vam.ac.uk/item/O458198/inr%C5%8D-unknown/inr%C5%8D-unknown/   </vt:lpstr>
      <vt:lpstr>October: Marigold or Cosmos  Felipe Santiago Gutiérrez, Mexican Artist, 1824-1904 Indian Woman with Marigold (Mujer indígena con cempasúchil), 1876, Oil on Canvas, 67.95x56.52 cm, Los Angeles, County Museum of Art, USA https://collections.lacma.org/node/1035000  </vt:lpstr>
      <vt:lpstr>November: Peony or Chrysanthemum  Pierre-Auguste Renoir, French, 1841–1919,  Peonies, c. 1880, Oil on Canvas, 55.3 x 65.7 cm, The Clark Art Institute, MA,USA https://www.clarkart.edu/ArtPiece/Detail/Peonies?utm_source=chatgpt.com  </vt:lpstr>
      <vt:lpstr>December: Holly or Narcissus or Poinsettia  Millar Watt, British, 1895-1975 The Day before Christmas: Gathering the Holly, 25th November 1929, The Sphere Christmas Number s://www.mediastorehouse.com/mary-evans-prints-online/day-christmas-gathering-holly-millar-watt-14114371.html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3</cp:revision>
  <dcterms:created xsi:type="dcterms:W3CDTF">2025-11-06T15:52:19Z</dcterms:created>
  <dcterms:modified xsi:type="dcterms:W3CDTF">2026-01-12T09:04:30Z</dcterms:modified>
</cp:coreProperties>
</file>