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52" r:id="rId2"/>
    <p:sldId id="360" r:id="rId3"/>
    <p:sldId id="359" r:id="rId4"/>
    <p:sldId id="354" r:id="rId5"/>
    <p:sldId id="356" r:id="rId6"/>
    <p:sldId id="357" r:id="rId7"/>
    <p:sldId id="363" r:id="rId8"/>
    <p:sldId id="355" r:id="rId9"/>
    <p:sldId id="362" r:id="rId10"/>
    <p:sldId id="361" r:id="rId11"/>
    <p:sldId id="358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BD9"/>
    <a:srgbClr val="FEF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41D5C-49CC-44D9-B02F-81B46946008A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40012-6CD1-4F64-9D4D-8A7ABB69FB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522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0012-6CD1-4F64-9D4D-8A7ABB69FB20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513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315A-40C6-EDE8-D1BE-E6A6FA13B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93909-3229-4C66-2323-A688294D4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9A6D2-A236-A0CE-C9A2-E0F80587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127EA-D0F0-D3A3-D53E-9D3B90723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8D42D-E683-1551-A31F-F7B00E263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480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614A-AB68-0B9F-91D3-1D58DA569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7887F-7915-1928-DC75-37DADB3F1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4117-E26E-4245-B0D3-E5D8CD2A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EE4AD-06E3-930F-B1C1-3366FFF00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F0FE6-9C6B-12FB-EE0A-52B9F47E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734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CDC37-420C-6BDF-C409-C0C8F9D5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59D5A-6924-0A61-F1A2-D8405D173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9D455-9FA2-9729-C5D0-9007335A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A9AEE-5427-D902-F986-F8C768641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4D6FE-4789-F431-1E21-E9395EAD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065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3206-ECE5-9432-96BB-AFE7736C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7DFA3-4A93-AA4F-7604-9CC844B2CD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E8068-37DC-2ED7-F635-F645D8C91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4DB73-1939-0F3C-A26B-9C45B5F8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02497-B376-6609-0F22-EA988C08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EB158-4B94-C468-937B-6EA9BE0B7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0076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6309-691F-9BE1-12C5-DBE927E17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43C38-257E-F0CE-9FA9-10D333DDD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FD381-B0C5-2D77-DD13-AB44F54D0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00FF21-09D9-72E1-8529-535FE471F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04C0F2-C812-7835-2ADE-727E38A24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93443C-31A2-0E99-8195-9152E819F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54788-9F62-A65B-F9B7-F2BE43C8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6ABE4-CF41-A108-BBF0-2854133B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528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DDDD-7938-F908-90C6-FBA7D52E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C4841C-442C-1815-0A09-AB014ADBD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AFD92-E864-67F6-80A4-2D487F75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1CA26E-3869-FD9E-D866-D798ACAAD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141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69FBB3-452A-9135-76F9-C2DF93B4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33571-09E2-1475-CFEF-61D02FF0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52A7C-20A2-8628-579E-66E2D700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864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1E6B-2978-8E33-BE66-8643ECCCF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FE2CB-8B6C-7C63-42F4-CCF549171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914BC-2470-DC12-488D-D6755ED05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BE6E9-65C4-0380-4CA6-D09D7BBA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AF1C8-54ED-F857-5B6C-7C500351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E4BBA-ADCC-DE01-0FF3-66AC3B7E2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376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A6FA-75E2-5632-C1C8-D95C3BC7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3C9FF8-0FDB-E194-2F98-DFFEBFCC5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5AFDC-A2AB-2D30-795C-132373D65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3F070-CEC1-10BC-1BCA-086F10D2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162F1-62B4-5B42-CC70-BE9F9B138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3D17CE-7B45-069E-F709-450CBED8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617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1D05-F7F6-6046-C00D-8FD6889B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574A49-2236-8EA0-CCB9-9344728A5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E8262-97D8-4D23-8CD2-11B11255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49651-DF85-81FC-52E8-6F601635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1AEF6-CC9B-0BAA-AA28-8782821D1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639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FA5E7-A178-CB5E-EEAA-DD53CC1C4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5626D-78FE-E6B9-F0B1-859E6F85B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3E2AF-147C-0524-6A78-5E90DC45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A95AD-8D79-DA70-7DE4-12AE50C5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D8262-8997-6FC6-7B71-90764332F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883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FE3BF-C9C0-5F83-18E8-4184BD95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DFDF4-C582-1D53-AEDD-E5812260B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B2EBA-96B8-CEE1-67FC-B19E50435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9A0EFC-7FD5-496B-8234-CEF250D98EE9}" type="datetimeFigureOut">
              <a:rPr lang="el-GR" smtClean="0"/>
              <a:t>27/12/2025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6B412-D8C9-DE91-E11A-2920EB7AB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7C234-E2B2-167C-41C4-4E098D576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0EA233-8D58-458E-A6F0-1F687F2F08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437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ga.hu/frames-e.html?/html/t/troy/jeanfran/index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t/troy/jeanfran/index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museum.org/art/collection/search/4381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www.metmuseum.org/art/collection/search/43812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t/troy/jeanfran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frames-e.html?/html/t/troy/jeanfran/index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metmuseum.org/art/collection/search/437845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frames-e.html?/html/t/troy/jeanfran/index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nationalgallery.org.uk/paintings/jean-francois-de-troy-the-capture-of-the-golden-fleece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onlineonly.christies.com/s/collections-provenant-des-familles-cosse-brissac-dormesson-la-bedoyere/jean-francois-de-troy-paris-1679-1752-rome-65/273871?ldp_breadcrumb=bac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B45D8E8D-D8F2-E328-6ECA-D7EABEC2971F}"/>
              </a:ext>
            </a:extLst>
          </p:cNvPr>
          <p:cNvSpPr/>
          <p:nvPr/>
        </p:nvSpPr>
        <p:spPr>
          <a:xfrm>
            <a:off x="489857" y="429986"/>
            <a:ext cx="11212286" cy="5998028"/>
          </a:xfrm>
          <a:custGeom>
            <a:avLst/>
            <a:gdLst>
              <a:gd name="csX0" fmla="*/ 0 w 11212286"/>
              <a:gd name="csY0" fmla="*/ 599802 h 5998028"/>
              <a:gd name="csX1" fmla="*/ 2803071 w 11212286"/>
              <a:gd name="csY1" fmla="*/ 1199605 h 5998028"/>
              <a:gd name="csX2" fmla="*/ 5606143 w 11212286"/>
              <a:gd name="csY2" fmla="*/ 599802 h 5998028"/>
              <a:gd name="csX3" fmla="*/ 8409214 w 11212286"/>
              <a:gd name="csY3" fmla="*/ 0 h 5998028"/>
              <a:gd name="csX4" fmla="*/ 11212286 w 11212286"/>
              <a:gd name="csY4" fmla="*/ 599802 h 5998028"/>
              <a:gd name="csX5" fmla="*/ 11212286 w 11212286"/>
              <a:gd name="csY5" fmla="*/ 1199605 h 5998028"/>
              <a:gd name="csX6" fmla="*/ 11212286 w 11212286"/>
              <a:gd name="csY6" fmla="*/ 1847392 h 5998028"/>
              <a:gd name="csX7" fmla="*/ 11212286 w 11212286"/>
              <a:gd name="csY7" fmla="*/ 2447195 h 5998028"/>
              <a:gd name="csX8" fmla="*/ 11212286 w 11212286"/>
              <a:gd name="csY8" fmla="*/ 2903045 h 5998028"/>
              <a:gd name="csX9" fmla="*/ 11212286 w 11212286"/>
              <a:gd name="csY9" fmla="*/ 3406879 h 5998028"/>
              <a:gd name="csX10" fmla="*/ 11212286 w 11212286"/>
              <a:gd name="csY10" fmla="*/ 3958698 h 5998028"/>
              <a:gd name="csX11" fmla="*/ 11212286 w 11212286"/>
              <a:gd name="csY11" fmla="*/ 4510517 h 5998028"/>
              <a:gd name="csX12" fmla="*/ 11212286 w 11212286"/>
              <a:gd name="csY12" fmla="*/ 5398225 h 5998028"/>
              <a:gd name="csX13" fmla="*/ 8409214 w 11212286"/>
              <a:gd name="csY13" fmla="*/ 4798422 h 5998028"/>
              <a:gd name="csX14" fmla="*/ 5606143 w 11212286"/>
              <a:gd name="csY14" fmla="*/ 5398225 h 5998028"/>
              <a:gd name="csX15" fmla="*/ 2803071 w 11212286"/>
              <a:gd name="csY15" fmla="*/ 5998028 h 5998028"/>
              <a:gd name="csX16" fmla="*/ 0 w 11212286"/>
              <a:gd name="csY16" fmla="*/ 5398225 h 5998028"/>
              <a:gd name="csX17" fmla="*/ 0 w 11212286"/>
              <a:gd name="csY17" fmla="*/ 4750438 h 5998028"/>
              <a:gd name="csX18" fmla="*/ 0 w 11212286"/>
              <a:gd name="csY18" fmla="*/ 4102651 h 5998028"/>
              <a:gd name="csX19" fmla="*/ 0 w 11212286"/>
              <a:gd name="csY19" fmla="*/ 3502848 h 5998028"/>
              <a:gd name="csX20" fmla="*/ 0 w 11212286"/>
              <a:gd name="csY20" fmla="*/ 2999014 h 5998028"/>
              <a:gd name="csX21" fmla="*/ 0 w 11212286"/>
              <a:gd name="csY21" fmla="*/ 2447195 h 5998028"/>
              <a:gd name="csX22" fmla="*/ 0 w 11212286"/>
              <a:gd name="csY22" fmla="*/ 1943360 h 5998028"/>
              <a:gd name="csX23" fmla="*/ 0 w 11212286"/>
              <a:gd name="csY23" fmla="*/ 1295573 h 5998028"/>
              <a:gd name="csX24" fmla="*/ 0 w 11212286"/>
              <a:gd name="csY24" fmla="*/ 599802 h 59980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1212286" h="5998028" fill="none" extrusionOk="0">
                <a:moveTo>
                  <a:pt x="0" y="599802"/>
                </a:moveTo>
                <a:cubicBezTo>
                  <a:pt x="179749" y="819008"/>
                  <a:pt x="1152558" y="1167691"/>
                  <a:pt x="2803071" y="1199605"/>
                </a:cubicBezTo>
                <a:cubicBezTo>
                  <a:pt x="4418055" y="1202070"/>
                  <a:pt x="5694162" y="891887"/>
                  <a:pt x="5606143" y="599802"/>
                </a:cubicBezTo>
                <a:cubicBezTo>
                  <a:pt x="5510970" y="160692"/>
                  <a:pt x="6859795" y="39344"/>
                  <a:pt x="8409214" y="0"/>
                </a:cubicBezTo>
                <a:cubicBezTo>
                  <a:pt x="9964422" y="26853"/>
                  <a:pt x="11282134" y="264011"/>
                  <a:pt x="11212286" y="599802"/>
                </a:cubicBezTo>
                <a:cubicBezTo>
                  <a:pt x="11253413" y="783605"/>
                  <a:pt x="11177474" y="944784"/>
                  <a:pt x="11212286" y="1199605"/>
                </a:cubicBezTo>
                <a:cubicBezTo>
                  <a:pt x="11247098" y="1454426"/>
                  <a:pt x="11151450" y="1683330"/>
                  <a:pt x="11212286" y="1847392"/>
                </a:cubicBezTo>
                <a:cubicBezTo>
                  <a:pt x="11273122" y="2011454"/>
                  <a:pt x="11170169" y="2154548"/>
                  <a:pt x="11212286" y="2447195"/>
                </a:cubicBezTo>
                <a:cubicBezTo>
                  <a:pt x="11254403" y="2739842"/>
                  <a:pt x="11160142" y="2791291"/>
                  <a:pt x="11212286" y="2903045"/>
                </a:cubicBezTo>
                <a:cubicBezTo>
                  <a:pt x="11264430" y="3014799"/>
                  <a:pt x="11200934" y="3278583"/>
                  <a:pt x="11212286" y="3406879"/>
                </a:cubicBezTo>
                <a:cubicBezTo>
                  <a:pt x="11223638" y="3535175"/>
                  <a:pt x="11179642" y="3701418"/>
                  <a:pt x="11212286" y="3958698"/>
                </a:cubicBezTo>
                <a:cubicBezTo>
                  <a:pt x="11244930" y="4215978"/>
                  <a:pt x="11157474" y="4262018"/>
                  <a:pt x="11212286" y="4510517"/>
                </a:cubicBezTo>
                <a:cubicBezTo>
                  <a:pt x="11267098" y="4759016"/>
                  <a:pt x="11159547" y="5082562"/>
                  <a:pt x="11212286" y="5398225"/>
                </a:cubicBezTo>
                <a:cubicBezTo>
                  <a:pt x="11025056" y="5218702"/>
                  <a:pt x="10111436" y="4838871"/>
                  <a:pt x="8409214" y="4798422"/>
                </a:cubicBezTo>
                <a:cubicBezTo>
                  <a:pt x="6854963" y="4779923"/>
                  <a:pt x="5630105" y="5069228"/>
                  <a:pt x="5606143" y="5398225"/>
                </a:cubicBezTo>
                <a:cubicBezTo>
                  <a:pt x="5790773" y="5638012"/>
                  <a:pt x="4112750" y="6226318"/>
                  <a:pt x="2803071" y="5998028"/>
                </a:cubicBezTo>
                <a:cubicBezTo>
                  <a:pt x="1268698" y="6077006"/>
                  <a:pt x="-28817" y="5648656"/>
                  <a:pt x="0" y="5398225"/>
                </a:cubicBezTo>
                <a:cubicBezTo>
                  <a:pt x="-20301" y="5076028"/>
                  <a:pt x="60046" y="4958261"/>
                  <a:pt x="0" y="4750438"/>
                </a:cubicBezTo>
                <a:cubicBezTo>
                  <a:pt x="-60046" y="4542615"/>
                  <a:pt x="83" y="4350172"/>
                  <a:pt x="0" y="4102651"/>
                </a:cubicBezTo>
                <a:cubicBezTo>
                  <a:pt x="-83" y="3855130"/>
                  <a:pt x="43204" y="3779636"/>
                  <a:pt x="0" y="3502848"/>
                </a:cubicBezTo>
                <a:cubicBezTo>
                  <a:pt x="-43204" y="3226060"/>
                  <a:pt x="17822" y="3138709"/>
                  <a:pt x="0" y="2999014"/>
                </a:cubicBezTo>
                <a:cubicBezTo>
                  <a:pt x="-17822" y="2859319"/>
                  <a:pt x="25664" y="2672483"/>
                  <a:pt x="0" y="2447195"/>
                </a:cubicBezTo>
                <a:cubicBezTo>
                  <a:pt x="-25664" y="2221907"/>
                  <a:pt x="57718" y="2113542"/>
                  <a:pt x="0" y="1943360"/>
                </a:cubicBezTo>
                <a:cubicBezTo>
                  <a:pt x="-57718" y="1773179"/>
                  <a:pt x="59549" y="1477331"/>
                  <a:pt x="0" y="1295573"/>
                </a:cubicBezTo>
                <a:cubicBezTo>
                  <a:pt x="-59549" y="1113815"/>
                  <a:pt x="23667" y="821075"/>
                  <a:pt x="0" y="599802"/>
                </a:cubicBezTo>
                <a:close/>
              </a:path>
              <a:path w="11212286" h="5998028" stroke="0" extrusionOk="0">
                <a:moveTo>
                  <a:pt x="0" y="599802"/>
                </a:moveTo>
                <a:cubicBezTo>
                  <a:pt x="171118" y="961688"/>
                  <a:pt x="1503080" y="1168753"/>
                  <a:pt x="2803071" y="1199605"/>
                </a:cubicBezTo>
                <a:cubicBezTo>
                  <a:pt x="4281162" y="1241439"/>
                  <a:pt x="5601158" y="912044"/>
                  <a:pt x="5606143" y="599802"/>
                </a:cubicBezTo>
                <a:cubicBezTo>
                  <a:pt x="5676923" y="358046"/>
                  <a:pt x="6566576" y="5131"/>
                  <a:pt x="8409214" y="0"/>
                </a:cubicBezTo>
                <a:cubicBezTo>
                  <a:pt x="9964921" y="25864"/>
                  <a:pt x="11179945" y="235756"/>
                  <a:pt x="11212286" y="599802"/>
                </a:cubicBezTo>
                <a:cubicBezTo>
                  <a:pt x="11270801" y="750188"/>
                  <a:pt x="11174331" y="926735"/>
                  <a:pt x="11212286" y="1103636"/>
                </a:cubicBezTo>
                <a:cubicBezTo>
                  <a:pt x="11250241" y="1280537"/>
                  <a:pt x="11202550" y="1507080"/>
                  <a:pt x="11212286" y="1799408"/>
                </a:cubicBezTo>
                <a:cubicBezTo>
                  <a:pt x="11222022" y="2091736"/>
                  <a:pt x="11169570" y="2034766"/>
                  <a:pt x="11212286" y="2255258"/>
                </a:cubicBezTo>
                <a:cubicBezTo>
                  <a:pt x="11255002" y="2475750"/>
                  <a:pt x="11179615" y="2628266"/>
                  <a:pt x="11212286" y="2903045"/>
                </a:cubicBezTo>
                <a:cubicBezTo>
                  <a:pt x="11244957" y="3177824"/>
                  <a:pt x="11156724" y="3260984"/>
                  <a:pt x="11212286" y="3406879"/>
                </a:cubicBezTo>
                <a:cubicBezTo>
                  <a:pt x="11267848" y="3552774"/>
                  <a:pt x="11188725" y="3887971"/>
                  <a:pt x="11212286" y="4102651"/>
                </a:cubicBezTo>
                <a:cubicBezTo>
                  <a:pt x="11235847" y="4317331"/>
                  <a:pt x="11145670" y="4490023"/>
                  <a:pt x="11212286" y="4750438"/>
                </a:cubicBezTo>
                <a:cubicBezTo>
                  <a:pt x="11278902" y="5010853"/>
                  <a:pt x="11192425" y="5173780"/>
                  <a:pt x="11212286" y="5398225"/>
                </a:cubicBezTo>
                <a:cubicBezTo>
                  <a:pt x="11254662" y="5083524"/>
                  <a:pt x="9886787" y="5023406"/>
                  <a:pt x="8409214" y="4798422"/>
                </a:cubicBezTo>
                <a:cubicBezTo>
                  <a:pt x="6888260" y="4718986"/>
                  <a:pt x="5640264" y="5083903"/>
                  <a:pt x="5606143" y="5398225"/>
                </a:cubicBezTo>
                <a:cubicBezTo>
                  <a:pt x="5639044" y="5705132"/>
                  <a:pt x="4126094" y="6043721"/>
                  <a:pt x="2803071" y="5998028"/>
                </a:cubicBezTo>
                <a:cubicBezTo>
                  <a:pt x="1232112" y="5993887"/>
                  <a:pt x="-62994" y="5737424"/>
                  <a:pt x="0" y="5398225"/>
                </a:cubicBezTo>
                <a:cubicBezTo>
                  <a:pt x="-28905" y="5244053"/>
                  <a:pt x="40777" y="5018262"/>
                  <a:pt x="0" y="4894391"/>
                </a:cubicBezTo>
                <a:cubicBezTo>
                  <a:pt x="-40777" y="4770520"/>
                  <a:pt x="36735" y="4556686"/>
                  <a:pt x="0" y="4438540"/>
                </a:cubicBezTo>
                <a:cubicBezTo>
                  <a:pt x="-36735" y="4320394"/>
                  <a:pt x="14772" y="3981040"/>
                  <a:pt x="0" y="3838738"/>
                </a:cubicBezTo>
                <a:cubicBezTo>
                  <a:pt x="-14772" y="3696436"/>
                  <a:pt x="74419" y="3352024"/>
                  <a:pt x="0" y="3142966"/>
                </a:cubicBezTo>
                <a:cubicBezTo>
                  <a:pt x="-74419" y="2933908"/>
                  <a:pt x="49055" y="2832137"/>
                  <a:pt x="0" y="2543163"/>
                </a:cubicBezTo>
                <a:cubicBezTo>
                  <a:pt x="-49055" y="2254189"/>
                  <a:pt x="28272" y="2076704"/>
                  <a:pt x="0" y="1943360"/>
                </a:cubicBezTo>
                <a:cubicBezTo>
                  <a:pt x="-28272" y="1810016"/>
                  <a:pt x="51506" y="1532440"/>
                  <a:pt x="0" y="1295573"/>
                </a:cubicBezTo>
                <a:cubicBezTo>
                  <a:pt x="-51506" y="1058706"/>
                  <a:pt x="191" y="930389"/>
                  <a:pt x="0" y="599802"/>
                </a:cubicBezTo>
                <a:close/>
              </a:path>
            </a:pathLst>
          </a:custGeom>
          <a:gradFill flip="none" rotWithShape="1">
            <a:gsLst>
              <a:gs pos="0">
                <a:srgbClr val="FEF8F4">
                  <a:shade val="30000"/>
                  <a:satMod val="115000"/>
                </a:srgbClr>
              </a:gs>
              <a:gs pos="50000">
                <a:srgbClr val="FEF8F4">
                  <a:shade val="67500"/>
                  <a:satMod val="115000"/>
                </a:srgbClr>
              </a:gs>
              <a:gs pos="100000">
                <a:srgbClr val="FEF8F4">
                  <a:shade val="100000"/>
                  <a:satMod val="115000"/>
                </a:srgbClr>
              </a:gs>
            </a:gsLst>
            <a:lin ang="13500000" scaled="1"/>
            <a:tileRect/>
          </a:gradFill>
          <a:ln w="28575">
            <a:prstDash val="sysDot"/>
            <a:extLst>
              <a:ext uri="{C807C97D-BFC1-408E-A445-0C87EB9F89A2}">
                <ask:lineSketchStyleProps xmlns:ask="http://schemas.microsoft.com/office/drawing/2018/sketchyshapes" sd="4021458704">
                  <a:prstGeom prst="flowChartPunchedTap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0" b="1" dirty="0">
                <a:solidFill>
                  <a:schemeClr val="accent2">
                    <a:lumMod val="50000"/>
                  </a:schemeClr>
                </a:solidFill>
                <a:latin typeface="Palace Script MT" panose="030303020206070C0B05" pitchFamily="66" charset="0"/>
              </a:rPr>
              <a:t>Jean- François de Troy</a:t>
            </a:r>
          </a:p>
          <a:p>
            <a:pPr algn="ctr">
              <a:defRPr/>
            </a:pPr>
            <a:r>
              <a:rPr lang="fr-FR" sz="10000" b="1" dirty="0">
                <a:solidFill>
                  <a:schemeClr val="accent2">
                    <a:lumMod val="50000"/>
                  </a:schemeClr>
                </a:solidFill>
                <a:latin typeface="Palace Script MT" panose="030303020206070C0B05" pitchFamily="66" charset="0"/>
              </a:rPr>
              <a:t>1679-1752</a:t>
            </a:r>
            <a:endParaRPr lang="en-US" sz="10000" b="1" dirty="0">
              <a:solidFill>
                <a:schemeClr val="accent2">
                  <a:lumMod val="50000"/>
                </a:schemeClr>
              </a:solidFill>
              <a:latin typeface="Palace Script MT" panose="030303020206070C0B05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D28F3-8D49-005C-065D-C18392831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286" y="1638753"/>
            <a:ext cx="5170714" cy="649287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Self Portrait,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1734, Oil on Canvas, </a:t>
            </a:r>
            <a:r>
              <a:rPr lang="de-DE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75x61.5 cm</a:t>
            </a:r>
            <a:r>
              <a:rPr lang="fr-FR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, Palace of Versailles , France </a:t>
            </a:r>
            <a:endParaRPr lang="el-GR" sz="2200" b="1" dirty="0">
              <a:solidFill>
                <a:srgbClr val="EFEBD9"/>
              </a:solidFill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A02B24AB-8F6E-AB5F-6B08-4AF2642E1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8999"/>
            <a:ext cx="5313318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5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DD83-715E-D444-EE9C-D5B0B6CC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50571"/>
            <a:ext cx="3832225" cy="500742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Bacchus and Ariadne, </a:t>
            </a:r>
            <a:b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c. 1717, Oil on canvas, 140 x 165 cm</a:t>
            </a:r>
            <a:b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Staatliche </a:t>
            </a:r>
            <a:r>
              <a:rPr lang="en-US" sz="2200" dirty="0" err="1">
                <a:solidFill>
                  <a:srgbClr val="EFEBD9"/>
                </a:solidFill>
                <a:latin typeface="Lucida Handwriting" panose="03010101010101010101" pitchFamily="66" charset="0"/>
              </a:rPr>
              <a:t>Museen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, Berlin, Germany</a:t>
            </a:r>
            <a:b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https://www.wga.hu/frames-e.html?/html/t/troy/jeanfran/index.html</a:t>
            </a: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757AB2C-91AE-0DC8-AE00-8F5432E63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225" y="0"/>
            <a:ext cx="8359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98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D824-E3F9-D413-9F08-DD0D588AC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00" y="2699657"/>
            <a:ext cx="5994400" cy="415834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Portrait of Louis XV of France and Maria Anna Victoria of Spain, </a:t>
            </a:r>
            <a: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  <a:t>1723, Oil on canvas, 195 x 129 cm, Galleria Palatina (Palazzo Pitti), Florence, Italy</a:t>
            </a:r>
            <a:b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https://www.wga.hu/frames-e.html?/html/t/troy/jeanfran/index.html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A7309F-7672-C13A-7A70-DE89CC79B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52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562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B0057-DB47-B335-FEC1-881590E54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857" y="1"/>
            <a:ext cx="1763487" cy="67818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Declaration of Love, </a:t>
            </a:r>
            <a: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  <a:t>ca. 1724, Oil on canvas, 65.1 × 53.3 cm, </a:t>
            </a:r>
            <a:b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0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Garter, </a:t>
            </a:r>
            <a: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  <a:t>1724, Oil on canvas, 64.8 × 53.7 cm,</a:t>
            </a:r>
            <a:r>
              <a:rPr lang="en-US" sz="20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b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000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MET, NY, USA</a:t>
            </a:r>
            <a:br>
              <a:rPr lang="en-US" sz="14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3"/>
              </a:rPr>
              <a:t>https://www.metmuseum.org/art/collection/search/438127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 </a:t>
            </a: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and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4"/>
              </a:rPr>
              <a:t>https://www.metmuseum.org/art/collection/search/438126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 descr="The Declaration of Love, Jean François de Troy (French, Paris 1679–1752 Rome), Oil on canvas">
            <a:extLst>
              <a:ext uri="{FF2B5EF4-FFF2-40B4-BE49-F238E27FC236}">
                <a16:creationId xmlns:a16="http://schemas.microsoft.com/office/drawing/2014/main" id="{9A1E59A4-04CF-4041-EAB1-10977014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731"/>
            <a:ext cx="4942114" cy="59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Garter, Jean François de Troy (French, Paris 1679–1752 Rome), Oil on canvas">
            <a:extLst>
              <a:ext uri="{FF2B5EF4-FFF2-40B4-BE49-F238E27FC236}">
                <a16:creationId xmlns:a16="http://schemas.microsoft.com/office/drawing/2014/main" id="{ECEE19AC-D2FB-7E08-D97D-FFD8874C8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72" y="365125"/>
            <a:ext cx="5215928" cy="622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58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3890-FCEB-6792-1258-D662D9FF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19600"/>
            <a:ext cx="5140325" cy="2438400"/>
          </a:xfrm>
        </p:spPr>
        <p:txBody>
          <a:bodyPr>
            <a:normAutofit/>
          </a:bodyPr>
          <a:lstStyle/>
          <a:p>
            <a:pPr algn="ctr"/>
            <a:b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An Allegory of Time Unveiling Truth, 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1733, Oil on canvas, </a:t>
            </a:r>
            <a:b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National Gallery, London, UK</a:t>
            </a:r>
            <a:b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https://www.wga.hu/frames-e.html?/html/t/troy/jeanfran/index.html</a:t>
            </a: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C32BFDF-E5B9-B722-D10F-C0670C473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0"/>
            <a:ext cx="7051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AC4E32A-A924-CC0B-B9D7-AF240017C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19" y="168728"/>
            <a:ext cx="3525329" cy="479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73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AAD3-2D64-4018-B01C-BD862E623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286"/>
            <a:ext cx="2052637" cy="4793116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Judgment of Paris, </a:t>
            </a:r>
            <a:b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1734, Oil on canvas, 78 x 99 cm, Private collection</a:t>
            </a:r>
            <a:b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https://www.wga.hu/frames-e.html?/html/t/troy/jeanfran/index.html</a:t>
            </a: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8C23BE1-9842-CF12-6817-16BB9DA9D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7" y="3402"/>
            <a:ext cx="8462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36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B78F-9B99-5B56-6369-9A813C30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885"/>
            <a:ext cx="10515600" cy="1298803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Triumph of Mordecai, 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ca. 1736, Oil on canvas, 86 x 150.2 cm, the MET, NY, USA</a:t>
            </a:r>
            <a:br>
              <a:rPr lang="en-US" sz="14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  <a:hlinkClick r:id="rId2"/>
              </a:rPr>
              <a:t>https://www.metmuseum.org/art/collection/search/437845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 descr="The Triumph of Mordecai, Jean François de Troy (French, Paris 1679–1752 Rome), Oil on canvas">
            <a:extLst>
              <a:ext uri="{FF2B5EF4-FFF2-40B4-BE49-F238E27FC236}">
                <a16:creationId xmlns:a16="http://schemas.microsoft.com/office/drawing/2014/main" id="{375CE5CC-4DFF-793E-CA89-7A489C094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71613"/>
            <a:ext cx="114300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2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DA05-5013-23A0-7F7C-38530688D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686" y="2329543"/>
            <a:ext cx="5472113" cy="4528457"/>
          </a:xfrm>
        </p:spPr>
        <p:txBody>
          <a:bodyPr>
            <a:noAutofit/>
          </a:bodyPr>
          <a:lstStyle/>
          <a:p>
            <a:pPr algn="ctr"/>
            <a:r>
              <a:rPr lang="fr-FR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A Hunting </a:t>
            </a:r>
            <a:r>
              <a:rPr lang="fr-FR" sz="2200" b="1" dirty="0" err="1">
                <a:solidFill>
                  <a:srgbClr val="EFEBD9"/>
                </a:solidFill>
                <a:latin typeface="Lucida Handwriting" panose="03010101010101010101" pitchFamily="66" charset="0"/>
              </a:rPr>
              <a:t>Meal</a:t>
            </a:r>
            <a:r>
              <a:rPr lang="fr-FR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, </a:t>
            </a:r>
            <a:r>
              <a:rPr lang="fr-FR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1737, </a:t>
            </a:r>
            <a:r>
              <a:rPr lang="fr-FR" sz="2200" dirty="0" err="1">
                <a:solidFill>
                  <a:srgbClr val="EFEBD9"/>
                </a:solidFill>
                <a:latin typeface="Lucida Handwriting" panose="03010101010101010101" pitchFamily="66" charset="0"/>
              </a:rPr>
              <a:t>Oil</a:t>
            </a:r>
            <a:r>
              <a:rPr lang="fr-FR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on </a:t>
            </a:r>
            <a:r>
              <a:rPr lang="fr-FR" sz="2200" dirty="0" err="1">
                <a:solidFill>
                  <a:srgbClr val="EFEBD9"/>
                </a:solidFill>
                <a:latin typeface="Lucida Handwriting" panose="03010101010101010101" pitchFamily="66" charset="0"/>
              </a:rPr>
              <a:t>canvas</a:t>
            </a:r>
            <a:r>
              <a:rPr lang="fr-FR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, 241 x 170 cm, the  Louvre, Paris, France</a:t>
            </a:r>
            <a:br>
              <a:rPr lang="fr-FR" sz="1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fr-FR" sz="12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https://www.wga.hu/frames-e.html?/html/t/troy/jeanfran/index.html</a:t>
            </a:r>
            <a:r>
              <a:rPr lang="fr-FR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2D01D6B-2487-DD06-E1FD-596AD37CF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043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74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3EE0D-3347-9652-388F-7C2261CA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1752600"/>
            <a:ext cx="3657600" cy="510540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The Capture of the Golden Fleece, 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Sketches for the Story of Jason, 1742-3, Oil on canvas, 55.6 × 81 cm, the National Gallery, London, UK</a:t>
            </a:r>
            <a:b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https://www.nationalgallery.org.uk/paintings/jean-francois-de-troy-the-capture-of-the-golden-fleece</a:t>
            </a:r>
            <a:r>
              <a:rPr lang="en-US" sz="12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B23D35-C401-20C5-472F-8C4A20B56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87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E9571-C71B-782F-D4AF-6C070ABEF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Apollo and Pan, or The Judgment of </a:t>
            </a:r>
            <a:r>
              <a:rPr lang="en-US" sz="2200" b="1" dirty="0" err="1">
                <a:solidFill>
                  <a:srgbClr val="EFEBD9"/>
                </a:solidFill>
                <a:latin typeface="Lucida Handwriting" panose="03010101010101010101" pitchFamily="66" charset="0"/>
              </a:rPr>
              <a:t>Tmolus</a:t>
            </a:r>
            <a:r>
              <a:rPr lang="en-US" sz="2200" b="1" dirty="0">
                <a:solidFill>
                  <a:srgbClr val="EFEBD9"/>
                </a:solidFill>
                <a:latin typeface="Lucida Handwriting" panose="03010101010101010101" pitchFamily="66" charset="0"/>
              </a:rPr>
              <a:t>, </a:t>
            </a: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Date unknown, Oil on Panel, originally a harpsichord lid painting cut into a rectangle, </a:t>
            </a:r>
            <a:b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  <a:t>87.5 × 154 cm, Private Collection</a:t>
            </a:r>
            <a:br>
              <a:rPr lang="en-US" sz="2200" dirty="0">
                <a:solidFill>
                  <a:srgbClr val="EFEBD9"/>
                </a:solidFill>
                <a:latin typeface="Lucida Handwriting" panose="03010101010101010101" pitchFamily="66" charset="0"/>
              </a:rPr>
            </a:br>
            <a:r>
              <a:rPr lang="en-US" sz="1300" dirty="0">
                <a:solidFill>
                  <a:srgbClr val="EFEBD9"/>
                </a:solidFill>
                <a:latin typeface="Lucida Handwriting" panose="03010101010101010101" pitchFamily="66" charset="0"/>
                <a:hlinkClick r:id="rId2"/>
              </a:rPr>
              <a:t>https://onlineonly.christies.com/s/collections-provenant-des-familles-cosse-brissac-dormesson-la-bedoyere/jean-francois-de-troy-paris-1679-1752-rome-65/273871?ldp_breadcrumb=back</a:t>
            </a:r>
            <a:r>
              <a:rPr lang="en-US" sz="1300" dirty="0">
                <a:solidFill>
                  <a:srgbClr val="EFEBD9"/>
                </a:solidFill>
                <a:latin typeface="Lucida Handwriting" panose="03010101010101010101" pitchFamily="66" charset="0"/>
              </a:rPr>
              <a:t> </a:t>
            </a:r>
            <a:br>
              <a:rPr lang="en-US" sz="2200" dirty="0">
                <a:solidFill>
                  <a:srgbClr val="EFEBD9"/>
                </a:solidFill>
              </a:rPr>
            </a:br>
            <a:endParaRPr lang="el-GR" sz="2200" dirty="0">
              <a:solidFill>
                <a:srgbClr val="EFEBD9"/>
              </a:solidFill>
            </a:endParaRPr>
          </a:p>
        </p:txBody>
      </p:sp>
      <p:pic>
        <p:nvPicPr>
          <p:cNvPr id="4" name="Picture 3" descr="A painting of a group of people&#10;&#10;AI-generated content may be incorrect.">
            <a:extLst>
              <a:ext uri="{FF2B5EF4-FFF2-40B4-BE49-F238E27FC236}">
                <a16:creationId xmlns:a16="http://schemas.microsoft.com/office/drawing/2014/main" id="{A405C97F-34D3-0A13-01DA-55345869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66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475</Words>
  <Application>Microsoft Office PowerPoint</Application>
  <PresentationFormat>Widescreen</PresentationFormat>
  <Paragraphs>13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Lucida Handwriting</vt:lpstr>
      <vt:lpstr>Palace Script MT</vt:lpstr>
      <vt:lpstr>Office Theme</vt:lpstr>
      <vt:lpstr>PowerPoint Presentation</vt:lpstr>
      <vt:lpstr>Self Portrait, 1734, Oil on Canvas, 75x61.5 cm , Palace of Versailles , France </vt:lpstr>
      <vt:lpstr>Bacchus and Ariadne,  c. 1717, Oil on canvas, 140 x 165 cm Staatliche Museen, Berlin, Germany https://www.wga.hu/frames-e.html?/html/t/troy/jeanfran/index.html </vt:lpstr>
      <vt:lpstr>Portrait of Louis XV of France and Maria Anna Victoria of Spain, 1723, Oil on canvas, 195 x 129 cm, Galleria Palatina (Palazzo Pitti), Florence, Italy https://www.wga.hu/frames-e.html?/html/t/troy/jeanfran/index.html </vt:lpstr>
      <vt:lpstr>The Declaration of Love, ca. 1724, Oil on canvas, 65.1 × 53.3 cm,  The Garter, 1724, Oil on canvas, 64.8 × 53.7 cm,  the MET, NY, USA https://www.metmuseum.org/art/collection/search/438127  and https://www.metmuseum.org/art/collection/search/438126 </vt:lpstr>
      <vt:lpstr> An Allegory of Time Unveiling Truth, 1733, Oil on canvas,  National Gallery, London, UK https://www.wga.hu/frames-e.html?/html/t/troy/jeanfran/index.html </vt:lpstr>
      <vt:lpstr>The Judgment of Paris,  1734, Oil on canvas, 78 x 99 cm, Private collection https://www.wga.hu/frames-e.html?/html/t/troy/jeanfran/index.html </vt:lpstr>
      <vt:lpstr>The Triumph of Mordecai, ca. 1736, Oil on canvas, 86 x 150.2 cm, the MET, NY, USA https://www.metmuseum.org/art/collection/search/437845 </vt:lpstr>
      <vt:lpstr>A Hunting Meal, 1737, Oil on canvas, 241 x 170 cm, the  Louvre, Paris, France https://www.wga.hu/frames-e.html?/html/t/troy/jeanfran/index.html </vt:lpstr>
      <vt:lpstr>The Capture of the Golden Fleece, Sketches for the Story of Jason, 1742-3, Oil on canvas, 55.6 × 81 cm, the National Gallery, London, UK https://www.nationalgallery.org.uk/paintings/jean-francois-de-troy-the-capture-of-the-golden-fleece </vt:lpstr>
      <vt:lpstr>Apollo and Pan, or The Judgment of Tmolus, Date unknown, Oil on Panel, originally a harpsichord lid painting cut into a rectangle,  87.5 × 154 cm, Private Collection https://onlineonly.christies.com/s/collections-provenant-des-familles-cosse-brissac-dormesson-la-bedoyere/jean-francois-de-troy-paris-1679-1752-rome-65/273871?ldp_breadcrumb=back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2025-12-27T06:07:14Z</dcterms:created>
  <dcterms:modified xsi:type="dcterms:W3CDTF">2025-12-27T07:00:51Z</dcterms:modified>
</cp:coreProperties>
</file>