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5" r:id="rId2"/>
    <p:sldId id="260" r:id="rId3"/>
    <p:sldId id="307" r:id="rId4"/>
    <p:sldId id="261" r:id="rId5"/>
    <p:sldId id="306" r:id="rId6"/>
    <p:sldId id="262" r:id="rId7"/>
    <p:sldId id="259" r:id="rId8"/>
    <p:sldId id="257" r:id="rId9"/>
    <p:sldId id="258" r:id="rId10"/>
    <p:sldId id="308" r:id="rId11"/>
    <p:sldId id="256" r:id="rId12"/>
    <p:sldId id="309" r:id="rId1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2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1B1AB6-0E86-43A9-B8DF-F9AEB092AC26}" type="datetimeFigureOut">
              <a:rPr lang="el-GR" smtClean="0"/>
              <a:t>22/11/2025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CB1-7D2F-403C-8A14-D8B55C8BEE7B}" type="slidenum">
              <a:rPr lang="el-GR" smtClean="0"/>
              <a:t>‹#›</a:t>
            </a:fld>
            <a:endParaRPr lang="el-GR"/>
          </a:p>
        </p:txBody>
      </p:sp>
    </p:spTree>
    <p:extLst>
      <p:ext uri="{BB962C8B-B14F-4D97-AF65-F5344CB8AC3E}">
        <p14:creationId xmlns:p14="http://schemas.microsoft.com/office/powerpoint/2010/main" val="1882067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3849DCB1-7D2F-403C-8A14-D8B55C8BEE7B}" type="slidenum">
              <a:rPr lang="el-GR" smtClean="0"/>
              <a:t>2</a:t>
            </a:fld>
            <a:endParaRPr lang="el-GR"/>
          </a:p>
        </p:txBody>
      </p:sp>
    </p:spTree>
    <p:extLst>
      <p:ext uri="{BB962C8B-B14F-4D97-AF65-F5344CB8AC3E}">
        <p14:creationId xmlns:p14="http://schemas.microsoft.com/office/powerpoint/2010/main" val="728035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95DA8-450D-D821-56FE-AECA999D1E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9362C204-6D06-A99C-4158-738264970C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6C08CC20-6E3E-3398-35EA-55231C4C9B4A}"/>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5" name="Footer Placeholder 4">
            <a:extLst>
              <a:ext uri="{FF2B5EF4-FFF2-40B4-BE49-F238E27FC236}">
                <a16:creationId xmlns:a16="http://schemas.microsoft.com/office/drawing/2014/main" id="{20FA6F11-66C4-3FCD-B96E-D522EE40451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E428D5F-E9EE-D443-AF2C-3DE7EE3007E1}"/>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1570610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A13D7-A08D-C9CB-BE6D-2D9A09265F65}"/>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8583DA2B-F1AE-69E8-825E-FD9446CDD5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EA0F6429-7E76-BBA2-1BFD-3E9FB0F459E0}"/>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5" name="Footer Placeholder 4">
            <a:extLst>
              <a:ext uri="{FF2B5EF4-FFF2-40B4-BE49-F238E27FC236}">
                <a16:creationId xmlns:a16="http://schemas.microsoft.com/office/drawing/2014/main" id="{E0406B97-6FF6-074C-CAC7-DD098AF04A2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3ED13FA-0F99-B5DC-62BF-3BC65E7BF654}"/>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29347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B67B1-05A3-71F5-4BB2-0A18029721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CDADCE81-F9A4-FC3B-9168-B24973B619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1D1D7E-3BF1-58EF-B6AD-08E5FBBB3C9E}"/>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5" name="Footer Placeholder 4">
            <a:extLst>
              <a:ext uri="{FF2B5EF4-FFF2-40B4-BE49-F238E27FC236}">
                <a16:creationId xmlns:a16="http://schemas.microsoft.com/office/drawing/2014/main" id="{222AD5C4-9C0B-B9E6-93EE-70A559AF912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9EC85593-8CD3-443B-B602-AE2D58C7CC2D}"/>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261961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DF75-1095-2AA1-737A-FA4EFB99721B}"/>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45CEDA4F-9F6C-F60C-2078-E123F3B0C2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78432DCC-32F0-47C7-BA3D-573517DDBB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7A55EC35-C605-AEAF-9A65-B55C372BCA10}"/>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6" name="Footer Placeholder 5">
            <a:extLst>
              <a:ext uri="{FF2B5EF4-FFF2-40B4-BE49-F238E27FC236}">
                <a16:creationId xmlns:a16="http://schemas.microsoft.com/office/drawing/2014/main" id="{13903677-A887-3D8D-CBF6-C8EA386A7DCC}"/>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841DD59B-6EEE-E2CF-4BE3-62524E18CD1B}"/>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145450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DAE2-1CDC-BFB8-D737-2D419626C4FB}"/>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38933D06-2E6C-5B64-346F-DE67496C3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6CAC6A-493A-7304-9CC8-9FE409DE97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983DA219-EFC1-CFCA-2D5D-7B407A115D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A417D1-D1C0-762B-016F-6B0B04D933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F1A32438-7982-E843-4ED6-C8901B27D57A}"/>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8" name="Footer Placeholder 7">
            <a:extLst>
              <a:ext uri="{FF2B5EF4-FFF2-40B4-BE49-F238E27FC236}">
                <a16:creationId xmlns:a16="http://schemas.microsoft.com/office/drawing/2014/main" id="{9277B462-F9C8-B253-2C72-106875061698}"/>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AAD16A79-9C00-E637-C64F-9B4A7FA007C9}"/>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38542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2D3C2-554A-5139-2B2F-7E1A114D89D6}"/>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60100C71-17E4-69F3-D70E-FE79ECFADE9F}"/>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4" name="Footer Placeholder 3">
            <a:extLst>
              <a:ext uri="{FF2B5EF4-FFF2-40B4-BE49-F238E27FC236}">
                <a16:creationId xmlns:a16="http://schemas.microsoft.com/office/drawing/2014/main" id="{85EE4F4C-4519-FDBA-569E-2EFC1C379560}"/>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134FD732-F8E1-848D-B39C-544C48342569}"/>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277167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E18452-2944-C312-DB22-2853A7FC8CBC}"/>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3" name="Footer Placeholder 2">
            <a:extLst>
              <a:ext uri="{FF2B5EF4-FFF2-40B4-BE49-F238E27FC236}">
                <a16:creationId xmlns:a16="http://schemas.microsoft.com/office/drawing/2014/main" id="{546B7BA9-7B5E-7853-0F3B-D282D397B91B}"/>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D21B51CF-607A-8681-8F47-2A84C6CC30C0}"/>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619246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D3056-1BA2-5466-5AAD-208A4621AC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77653339-3BBA-F6C8-809B-C2BD2AB6CF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46019144-DA79-FB20-29E1-89A598B8D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F74338-3855-3CB8-9FD1-3E87190F4797}"/>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6" name="Footer Placeholder 5">
            <a:extLst>
              <a:ext uri="{FF2B5EF4-FFF2-40B4-BE49-F238E27FC236}">
                <a16:creationId xmlns:a16="http://schemas.microsoft.com/office/drawing/2014/main" id="{79A84058-E56C-123C-820D-3ED34BAC4AA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CCB6A42A-8799-7F31-7341-C9B0AFF9D7D7}"/>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1590798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F216-5185-8F5B-4034-39DCE71F0B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23B1AC99-4506-AF48-1F4E-9D47B902EB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85765A99-0EE7-C44C-2F26-EE36AC194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3BDC2A-E8A1-5D7D-4481-1C5EEB5DBD7D}"/>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6" name="Footer Placeholder 5">
            <a:extLst>
              <a:ext uri="{FF2B5EF4-FFF2-40B4-BE49-F238E27FC236}">
                <a16:creationId xmlns:a16="http://schemas.microsoft.com/office/drawing/2014/main" id="{9256C434-2364-96BE-ABFA-EC8D2928A007}"/>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F8340775-05C9-BF21-9088-CC59356A9DA4}"/>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362465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5C0F-D9BD-9B13-BD16-8A8A19BB5FC6}"/>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9BBA748B-3BAC-0903-504B-D8DC0D384A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939F910-430D-B018-DBF3-6A58A490B96D}"/>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5" name="Footer Placeholder 4">
            <a:extLst>
              <a:ext uri="{FF2B5EF4-FFF2-40B4-BE49-F238E27FC236}">
                <a16:creationId xmlns:a16="http://schemas.microsoft.com/office/drawing/2014/main" id="{DEC7BF74-B7B5-8CF2-C288-72526B6D0B6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3E54CC0-0827-9008-5CB2-8394F30B83DA}"/>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127530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A868F2-8017-4335-E017-4BBE722170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EC35A6D2-C726-7A75-9BA1-0BF7A32A1B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33EC4CF8-8E02-F656-EEBE-0A2A0F22D3EC}"/>
              </a:ext>
            </a:extLst>
          </p:cNvPr>
          <p:cNvSpPr>
            <a:spLocks noGrp="1"/>
          </p:cNvSpPr>
          <p:nvPr>
            <p:ph type="dt" sz="half" idx="10"/>
          </p:nvPr>
        </p:nvSpPr>
        <p:spPr/>
        <p:txBody>
          <a:bodyPr/>
          <a:lstStyle/>
          <a:p>
            <a:fld id="{5D55B925-3D89-4130-B197-A0C98623C12A}" type="datetimeFigureOut">
              <a:rPr lang="el-GR" smtClean="0"/>
              <a:t>22/11/2025</a:t>
            </a:fld>
            <a:endParaRPr lang="el-GR"/>
          </a:p>
        </p:txBody>
      </p:sp>
      <p:sp>
        <p:nvSpPr>
          <p:cNvPr id="5" name="Footer Placeholder 4">
            <a:extLst>
              <a:ext uri="{FF2B5EF4-FFF2-40B4-BE49-F238E27FC236}">
                <a16:creationId xmlns:a16="http://schemas.microsoft.com/office/drawing/2014/main" id="{518C1405-21E6-20EB-EFA6-F92B5E239549}"/>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73E87774-C5AE-0E57-2D8D-1B01CC94F5EB}"/>
              </a:ext>
            </a:extLst>
          </p:cNvPr>
          <p:cNvSpPr>
            <a:spLocks noGrp="1"/>
          </p:cNvSpPr>
          <p:nvPr>
            <p:ph type="sldNum" sz="quarter" idx="12"/>
          </p:nvPr>
        </p:nvSpPr>
        <p:spPr/>
        <p:txBody>
          <a:bodyPr/>
          <a:lstStyle/>
          <a:p>
            <a:fld id="{89A2481F-15A1-4BAD-AA30-0224343112B3}" type="slidenum">
              <a:rPr lang="el-GR" smtClean="0"/>
              <a:t>‹#›</a:t>
            </a:fld>
            <a:endParaRPr lang="el-GR"/>
          </a:p>
        </p:txBody>
      </p:sp>
    </p:spTree>
    <p:extLst>
      <p:ext uri="{BB962C8B-B14F-4D97-AF65-F5344CB8AC3E}">
        <p14:creationId xmlns:p14="http://schemas.microsoft.com/office/powerpoint/2010/main" val="2767516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74A7F3-E6F9-C916-8718-C9CDD54DE3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D9E4A74F-36C7-C5AE-7BDD-A9EFC27A97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272D8D43-1022-1448-5A32-329B38A417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55B925-3D89-4130-B197-A0C98623C12A}" type="datetimeFigureOut">
              <a:rPr lang="el-GR" smtClean="0"/>
              <a:t>22/11/2025</a:t>
            </a:fld>
            <a:endParaRPr lang="el-GR"/>
          </a:p>
        </p:txBody>
      </p:sp>
      <p:sp>
        <p:nvSpPr>
          <p:cNvPr id="5" name="Footer Placeholder 4">
            <a:extLst>
              <a:ext uri="{FF2B5EF4-FFF2-40B4-BE49-F238E27FC236}">
                <a16:creationId xmlns:a16="http://schemas.microsoft.com/office/drawing/2014/main" id="{5F9912D5-46A3-1190-2C5A-D0660431A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E80323A5-F6CD-38F3-3DC7-4BDEF3D402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A2481F-15A1-4BAD-AA30-0224343112B3}" type="slidenum">
              <a:rPr lang="el-GR" smtClean="0"/>
              <a:t>‹#›</a:t>
            </a:fld>
            <a:endParaRPr lang="el-GR"/>
          </a:p>
        </p:txBody>
      </p:sp>
    </p:spTree>
    <p:extLst>
      <p:ext uri="{BB962C8B-B14F-4D97-AF65-F5344CB8AC3E}">
        <p14:creationId xmlns:p14="http://schemas.microsoft.com/office/powerpoint/2010/main" val="1498659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musee-orsay.fr/fr/oeuvres/cafetiere-98731"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musee-orsay.fr/fr/oeuvres/vase-19277"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musee-orsay.fr/fr/oeuvres/pendule-100154" TargetMode="Externa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musee-orsay.fr/fr/oeuvres/candelabre-100151" TargetMode="Externa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invaluable.com/auction-lot/emile-reiber-1826-1893-christofle-orfevre-deux-va-2-c-2737b86302?srsltid=AfmBOoprokM5PJjyGSIH1nX5cq4i70pdX3098Pebd4rYoGSjP3exL1FT"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madparis.fr/Christofle-Company-Emile-Reiber-1826-1893-designer-Torch-vase-France-1874"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madparis.fr/Musee-Nissim-de-Camondo-742"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madparis.fr/elephant-vase"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musee-orsay.fr/fr/oeuvres/jardiniere-19278"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musee-orsay.fr/en/artworks/theiere-19279"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74FC5933-7A80-45B4-9F20-7E01A9B8F4A5}"/>
              </a:ext>
            </a:extLst>
          </p:cNvPr>
          <p:cNvSpPr/>
          <p:nvPr/>
        </p:nvSpPr>
        <p:spPr>
          <a:xfrm>
            <a:off x="381000" y="381001"/>
            <a:ext cx="11397343" cy="5529262"/>
          </a:xfrm>
          <a:prstGeom prst="cloudCallout">
            <a:avLst/>
          </a:prstGeom>
          <a:blipFill>
            <a:blip r:embed="rId2"/>
            <a:tile tx="0" ty="0" sx="100000" sy="100000" flip="none" algn="tl"/>
          </a:blipFill>
          <a:ln>
            <a:solidFill>
              <a:schemeClr val="accent4">
                <a:lumMod val="50000"/>
              </a:schemeClr>
            </a:solidFill>
          </a:ln>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7200" dirty="0" err="1">
                <a:solidFill>
                  <a:schemeClr val="accent4">
                    <a:lumMod val="50000"/>
                  </a:schemeClr>
                </a:solidFill>
                <a:latin typeface="Algerian" panose="04020705040A02060702" pitchFamily="82" charset="0"/>
              </a:rPr>
              <a:t>Japonism</a:t>
            </a:r>
            <a:endParaRPr lang="en-US" sz="7200" dirty="0">
              <a:solidFill>
                <a:schemeClr val="accent4">
                  <a:lumMod val="50000"/>
                </a:schemeClr>
              </a:solidFill>
              <a:latin typeface="Algerian" panose="04020705040A02060702" pitchFamily="82" charset="0"/>
            </a:endParaRPr>
          </a:p>
          <a:p>
            <a:pPr algn="ctr"/>
            <a:r>
              <a:rPr lang="de-DE" sz="4800" dirty="0">
                <a:solidFill>
                  <a:schemeClr val="accent4">
                    <a:lumMod val="50000"/>
                  </a:schemeClr>
                </a:solidFill>
                <a:latin typeface="Algerian" panose="04020705040A02060702" pitchFamily="82" charset="0"/>
              </a:rPr>
              <a:t>Émile Auguste Reiber</a:t>
            </a:r>
            <a:r>
              <a:rPr lang="de-DE" sz="4400" dirty="0">
                <a:solidFill>
                  <a:schemeClr val="accent4">
                    <a:lumMod val="50000"/>
                  </a:schemeClr>
                </a:solidFill>
                <a:latin typeface="Algerian" panose="04020705040A02060702" pitchFamily="82" charset="0"/>
              </a:rPr>
              <a:t> 1826 - 1893</a:t>
            </a:r>
            <a:endParaRPr lang="en-US" sz="4400" dirty="0">
              <a:solidFill>
                <a:schemeClr val="accent4">
                  <a:lumMod val="50000"/>
                </a:schemeClr>
              </a:solidFill>
              <a:latin typeface="Algerian" panose="04020705040A02060702" pitchFamily="82" charset="0"/>
            </a:endParaRPr>
          </a:p>
        </p:txBody>
      </p:sp>
    </p:spTree>
    <p:extLst>
      <p:ext uri="{BB962C8B-B14F-4D97-AF65-F5344CB8AC3E}">
        <p14:creationId xmlns:p14="http://schemas.microsoft.com/office/powerpoint/2010/main" val="4061925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2969-FCCB-115D-8D85-21F4016EC1CA}"/>
              </a:ext>
            </a:extLst>
          </p:cNvPr>
          <p:cNvSpPr>
            <a:spLocks noGrp="1"/>
          </p:cNvSpPr>
          <p:nvPr>
            <p:ph type="title"/>
          </p:nvPr>
        </p:nvSpPr>
        <p:spPr>
          <a:xfrm>
            <a:off x="838200" y="2917371"/>
            <a:ext cx="4720335" cy="3850821"/>
          </a:xfrm>
        </p:spPr>
        <p:txBody>
          <a:bodyPr>
            <a:norm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Cafetière</a:t>
            </a:r>
            <a:r>
              <a:rPr lang="en-US" sz="2400" dirty="0">
                <a:solidFill>
                  <a:schemeClr val="bg1">
                    <a:lumMod val="95000"/>
                  </a:schemeClr>
                </a:solidFill>
                <a:latin typeface="Times New Roman" panose="02020603050405020304" pitchFamily="18" charset="0"/>
                <a:cs typeface="Times New Roman" panose="02020603050405020304" pitchFamily="18" charset="0"/>
              </a:rPr>
              <a:t>, c. 1867, </a:t>
            </a:r>
            <a:r>
              <a:rPr lang="en-US" sz="2400" dirty="0" err="1">
                <a:solidFill>
                  <a:schemeClr val="bg1">
                    <a:lumMod val="95000"/>
                  </a:schemeClr>
                </a:solidFill>
                <a:latin typeface="Times New Roman" panose="02020603050405020304" pitchFamily="18" charset="0"/>
                <a:cs typeface="Times New Roman" panose="02020603050405020304" pitchFamily="18" charset="0"/>
              </a:rPr>
              <a:t>Musée</a:t>
            </a:r>
            <a:r>
              <a:rPr lang="en-US" sz="2400" dirty="0">
                <a:solidFill>
                  <a:schemeClr val="bg1">
                    <a:lumMod val="95000"/>
                  </a:schemeClr>
                </a:solidFill>
                <a:latin typeface="Times New Roman" panose="02020603050405020304" pitchFamily="18" charset="0"/>
                <a:cs typeface="Times New Roman" panose="02020603050405020304" pitchFamily="18" charset="0"/>
              </a:rPr>
              <a:t> d’Orsay, Paris, France</a:t>
            </a:r>
            <a:br>
              <a:rPr lang="en-US" sz="1200" dirty="0">
                <a:solidFill>
                  <a:schemeClr val="bg1">
                    <a:lumMod val="95000"/>
                  </a:schemeClr>
                </a:solidFill>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3"/>
              </a:rPr>
              <a:t>https://www.musee-orsay.fr/fr/oeuvres/cafetiere-98731</a:t>
            </a:r>
            <a:r>
              <a:rPr lang="en-US" sz="12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br>
              <a:rPr lang="en-US" dirty="0"/>
            </a:br>
            <a:endParaRPr lang="el-GR" dirty="0"/>
          </a:p>
        </p:txBody>
      </p:sp>
      <p:pic>
        <p:nvPicPr>
          <p:cNvPr id="4098" name="Picture 2" descr="Emile Reiber - Cafetière">
            <a:extLst>
              <a:ext uri="{FF2B5EF4-FFF2-40B4-BE49-F238E27FC236}">
                <a16:creationId xmlns:a16="http://schemas.microsoft.com/office/drawing/2014/main" id="{C5D4E463-F823-159E-CB34-266232AAA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8535" y="89808"/>
            <a:ext cx="5795265" cy="6691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2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C8BD-A854-1FF1-8330-6B2290DCD5A7}"/>
              </a:ext>
            </a:extLst>
          </p:cNvPr>
          <p:cNvSpPr>
            <a:spLocks noGrp="1"/>
          </p:cNvSpPr>
          <p:nvPr>
            <p:ph type="title"/>
          </p:nvPr>
        </p:nvSpPr>
        <p:spPr>
          <a:xfrm>
            <a:off x="5312228" y="1839685"/>
            <a:ext cx="6041571" cy="4837057"/>
          </a:xfrm>
        </p:spPr>
        <p:txBody>
          <a:bodyPr>
            <a:norm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Vase</a:t>
            </a:r>
            <a:r>
              <a:rPr lang="en-US" sz="2400" dirty="0">
                <a:solidFill>
                  <a:schemeClr val="bg1">
                    <a:lumMod val="95000"/>
                  </a:schemeClr>
                </a:solidFill>
                <a:latin typeface="Times New Roman" panose="02020603050405020304" pitchFamily="18" charset="0"/>
                <a:cs typeface="Times New Roman" panose="02020603050405020304" pitchFamily="18" charset="0"/>
              </a:rPr>
              <a:t>, c. 1870, </a:t>
            </a:r>
            <a:r>
              <a:rPr lang="en-US" sz="2400" dirty="0" err="1">
                <a:solidFill>
                  <a:schemeClr val="bg1">
                    <a:lumMod val="95000"/>
                  </a:schemeClr>
                </a:solidFill>
                <a:latin typeface="Times New Roman" panose="02020603050405020304" pitchFamily="18" charset="0"/>
                <a:cs typeface="Times New Roman" panose="02020603050405020304" pitchFamily="18" charset="0"/>
              </a:rPr>
              <a:t>Musée</a:t>
            </a:r>
            <a:r>
              <a:rPr lang="en-US" sz="2400" dirty="0">
                <a:solidFill>
                  <a:schemeClr val="bg1">
                    <a:lumMod val="95000"/>
                  </a:schemeClr>
                </a:solidFill>
                <a:latin typeface="Times New Roman" panose="02020603050405020304" pitchFamily="18" charset="0"/>
                <a:cs typeface="Times New Roman" panose="02020603050405020304" pitchFamily="18" charset="0"/>
              </a:rPr>
              <a:t> d’Orsay, Paris, France</a:t>
            </a:r>
            <a:br>
              <a:rPr lang="en-US" sz="1200" dirty="0">
                <a:solidFill>
                  <a:schemeClr val="bg1">
                    <a:lumMod val="95000"/>
                  </a:schemeClr>
                </a:solidFill>
                <a:latin typeface="Times New Roman" panose="02020603050405020304" pitchFamily="18" charset="0"/>
                <a:cs typeface="Times New Roman" panose="02020603050405020304" pitchFamily="18" charset="0"/>
              </a:rPr>
            </a:br>
            <a:r>
              <a:rPr lang="en-US" sz="1200" dirty="0">
                <a:solidFill>
                  <a:schemeClr val="bg1">
                    <a:lumMod val="95000"/>
                  </a:schemeClr>
                </a:solidFill>
                <a:latin typeface="Times New Roman" panose="02020603050405020304" pitchFamily="18" charset="0"/>
                <a:cs typeface="Times New Roman" panose="02020603050405020304" pitchFamily="18" charset="0"/>
                <a:hlinkClick r:id="rId2"/>
              </a:rPr>
              <a:t>https://www.musee-orsay.fr/fr/oeuvres/vase-19277</a:t>
            </a:r>
            <a:r>
              <a:rPr lang="en-US" sz="1200" dirty="0">
                <a:solidFill>
                  <a:schemeClr val="bg1">
                    <a:lumMod val="95000"/>
                  </a:schemeClr>
                </a:solidFill>
                <a:latin typeface="Times New Roman" panose="02020603050405020304" pitchFamily="18" charset="0"/>
                <a:cs typeface="Times New Roman" panose="02020603050405020304" pitchFamily="18" charset="0"/>
              </a:rPr>
              <a:t> </a:t>
            </a:r>
            <a:r>
              <a:rPr lang="en-US" sz="2400" dirty="0">
                <a:solidFill>
                  <a:schemeClr val="bg1">
                    <a:lumMod val="95000"/>
                  </a:schemeClr>
                </a:solidFill>
                <a:latin typeface="Times New Roman" panose="02020603050405020304" pitchFamily="18" charset="0"/>
                <a:cs typeface="Times New Roman" panose="02020603050405020304" pitchFamily="18" charset="0"/>
              </a:rPr>
              <a:t> </a:t>
            </a:r>
            <a:endParaRPr lang="el-GR" sz="2400" b="1"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7170" name="Picture 2" descr="Emile Reiber - Vase">
            <a:extLst>
              <a:ext uri="{FF2B5EF4-FFF2-40B4-BE49-F238E27FC236}">
                <a16:creationId xmlns:a16="http://schemas.microsoft.com/office/drawing/2014/main" id="{A2D6DCEA-3287-4586-9AD2-197166924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5121"/>
            <a:ext cx="4343400" cy="6521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978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13095-3029-C8A8-4B88-63C560DABE4E}"/>
              </a:ext>
            </a:extLst>
          </p:cNvPr>
          <p:cNvSpPr>
            <a:spLocks noGrp="1"/>
          </p:cNvSpPr>
          <p:nvPr>
            <p:ph type="title"/>
          </p:nvPr>
        </p:nvSpPr>
        <p:spPr>
          <a:xfrm>
            <a:off x="6302828" y="4441371"/>
            <a:ext cx="5050971" cy="2235653"/>
          </a:xfrm>
        </p:spPr>
        <p:txBody>
          <a:bodyPr>
            <a:norm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Pendule,</a:t>
            </a:r>
            <a:r>
              <a:rPr lang="en-US" sz="2400" dirty="0">
                <a:solidFill>
                  <a:schemeClr val="bg1">
                    <a:lumMod val="95000"/>
                  </a:schemeClr>
                </a:solidFill>
                <a:latin typeface="Times New Roman" panose="02020603050405020304" pitchFamily="18" charset="0"/>
                <a:cs typeface="Times New Roman" panose="02020603050405020304" pitchFamily="18" charset="0"/>
              </a:rPr>
              <a:t> 1873, </a:t>
            </a:r>
            <a:r>
              <a:rPr lang="en-US" sz="2400" dirty="0" err="1">
                <a:solidFill>
                  <a:schemeClr val="bg1">
                    <a:lumMod val="95000"/>
                  </a:schemeClr>
                </a:solidFill>
                <a:latin typeface="Times New Roman" panose="02020603050405020304" pitchFamily="18" charset="0"/>
                <a:cs typeface="Times New Roman" panose="02020603050405020304" pitchFamily="18" charset="0"/>
              </a:rPr>
              <a:t>Musée</a:t>
            </a:r>
            <a:r>
              <a:rPr lang="en-US" sz="2400" dirty="0">
                <a:solidFill>
                  <a:schemeClr val="bg1">
                    <a:lumMod val="95000"/>
                  </a:schemeClr>
                </a:solidFill>
                <a:latin typeface="Times New Roman" panose="02020603050405020304" pitchFamily="18" charset="0"/>
                <a:cs typeface="Times New Roman" panose="02020603050405020304" pitchFamily="18" charset="0"/>
              </a:rPr>
              <a:t> d’Orsay, Paris, France</a:t>
            </a:r>
            <a:br>
              <a:rPr lang="en-US" sz="1200" dirty="0">
                <a:solidFill>
                  <a:schemeClr val="bg1">
                    <a:lumMod val="95000"/>
                  </a:schemeClr>
                </a:solidFill>
                <a:latin typeface="Times New Roman" panose="02020603050405020304" pitchFamily="18" charset="0"/>
                <a:cs typeface="Times New Roman" panose="02020603050405020304" pitchFamily="18" charset="0"/>
              </a:rPr>
            </a:br>
            <a:r>
              <a:rPr lang="en-US" sz="1200" dirty="0">
                <a:solidFill>
                  <a:schemeClr val="bg1">
                    <a:lumMod val="95000"/>
                  </a:schemeClr>
                </a:solidFill>
                <a:latin typeface="Times New Roman" panose="02020603050405020304" pitchFamily="18" charset="0"/>
                <a:cs typeface="Times New Roman" panose="02020603050405020304" pitchFamily="18" charset="0"/>
                <a:hlinkClick r:id="rId2"/>
              </a:rPr>
              <a:t>https://www.musee-orsay.fr/fr/oeuvres/pendule-100154</a:t>
            </a:r>
            <a:r>
              <a:rPr lang="en-US" sz="1200" dirty="0">
                <a:solidFill>
                  <a:schemeClr val="bg1">
                    <a:lumMod val="95000"/>
                  </a:schemeClr>
                </a:solidFill>
                <a:latin typeface="Times New Roman" panose="02020603050405020304" pitchFamily="18" charset="0"/>
                <a:cs typeface="Times New Roman" panose="02020603050405020304" pitchFamily="18" charset="0"/>
              </a:rPr>
              <a:t> </a:t>
            </a:r>
            <a:endParaRPr lang="el-GR" sz="24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5122" name="Picture 2" descr="Emile Reiber - Pendule">
            <a:extLst>
              <a:ext uri="{FF2B5EF4-FFF2-40B4-BE49-F238E27FC236}">
                <a16:creationId xmlns:a16="http://schemas.microsoft.com/office/drawing/2014/main" id="{83E6A293-B2A4-C307-B2E3-EA9098AEC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80975"/>
            <a:ext cx="5339753" cy="64960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mile Reiber - Candélabre">
            <a:extLst>
              <a:ext uri="{FF2B5EF4-FFF2-40B4-BE49-F238E27FC236}">
                <a16:creationId xmlns:a16="http://schemas.microsoft.com/office/drawing/2014/main" id="{E135B096-3E4D-8B7F-7A75-1ABAA0850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391" y="455840"/>
            <a:ext cx="6959609" cy="4268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801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F63E-58A1-3469-97AD-358A81D0908E}"/>
              </a:ext>
            </a:extLst>
          </p:cNvPr>
          <p:cNvSpPr>
            <a:spLocks noGrp="1"/>
          </p:cNvSpPr>
          <p:nvPr>
            <p:ph type="title"/>
          </p:nvPr>
        </p:nvSpPr>
        <p:spPr>
          <a:xfrm>
            <a:off x="7282542" y="180975"/>
            <a:ext cx="4071257" cy="3868511"/>
          </a:xfrm>
        </p:spPr>
        <p:txBody>
          <a:bodyPr>
            <a:norm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Candelabras</a:t>
            </a:r>
            <a:r>
              <a:rPr lang="en-US" sz="2400" dirty="0">
                <a:solidFill>
                  <a:schemeClr val="bg1">
                    <a:lumMod val="95000"/>
                  </a:schemeClr>
                </a:solidFill>
                <a:latin typeface="Times New Roman" panose="02020603050405020304" pitchFamily="18" charset="0"/>
                <a:cs typeface="Times New Roman" panose="02020603050405020304" pitchFamily="18" charset="0"/>
              </a:rPr>
              <a:t>, 1873, </a:t>
            </a:r>
            <a:r>
              <a:rPr lang="en-US" sz="2400" dirty="0" err="1">
                <a:solidFill>
                  <a:schemeClr val="bg1">
                    <a:lumMod val="95000"/>
                  </a:schemeClr>
                </a:solidFill>
                <a:latin typeface="Times New Roman" panose="02020603050405020304" pitchFamily="18" charset="0"/>
                <a:cs typeface="Times New Roman" panose="02020603050405020304" pitchFamily="18" charset="0"/>
              </a:rPr>
              <a:t>Musée</a:t>
            </a:r>
            <a:r>
              <a:rPr lang="en-US" sz="2400" dirty="0">
                <a:solidFill>
                  <a:schemeClr val="bg1">
                    <a:lumMod val="95000"/>
                  </a:schemeClr>
                </a:solidFill>
                <a:latin typeface="Times New Roman" panose="02020603050405020304" pitchFamily="18" charset="0"/>
                <a:cs typeface="Times New Roman" panose="02020603050405020304" pitchFamily="18" charset="0"/>
              </a:rPr>
              <a:t> d’Orsay, Paris, France</a:t>
            </a:r>
            <a:br>
              <a:rPr lang="en-US" sz="1200" dirty="0">
                <a:solidFill>
                  <a:schemeClr val="bg1">
                    <a:lumMod val="95000"/>
                  </a:schemeClr>
                </a:solidFill>
                <a:latin typeface="Times New Roman" panose="02020603050405020304" pitchFamily="18" charset="0"/>
                <a:cs typeface="Times New Roman" panose="02020603050405020304" pitchFamily="18" charset="0"/>
              </a:rPr>
            </a:br>
            <a:r>
              <a:rPr lang="en-US" sz="1200" dirty="0">
                <a:solidFill>
                  <a:schemeClr val="bg1">
                    <a:lumMod val="95000"/>
                  </a:schemeClr>
                </a:solidFill>
                <a:latin typeface="Times New Roman" panose="02020603050405020304" pitchFamily="18" charset="0"/>
                <a:cs typeface="Times New Roman" panose="02020603050405020304" pitchFamily="18" charset="0"/>
                <a:hlinkClick r:id="rId2"/>
              </a:rPr>
              <a:t>https://www.musee-orsay.fr/fr/oeuvres/candelabre-100151</a:t>
            </a:r>
            <a:r>
              <a:rPr lang="en-US" sz="1200" dirty="0">
                <a:solidFill>
                  <a:schemeClr val="bg1">
                    <a:lumMod val="95000"/>
                  </a:schemeClr>
                </a:solidFill>
                <a:latin typeface="Times New Roman" panose="02020603050405020304" pitchFamily="18" charset="0"/>
                <a:cs typeface="Times New Roman" panose="02020603050405020304" pitchFamily="18" charset="0"/>
              </a:rPr>
              <a:t> </a:t>
            </a:r>
            <a:r>
              <a:rPr lang="en-US" sz="2400" dirty="0">
                <a:solidFill>
                  <a:schemeClr val="bg1">
                    <a:lumMod val="95000"/>
                  </a:schemeClr>
                </a:solidFill>
                <a:latin typeface="Times New Roman" panose="02020603050405020304" pitchFamily="18" charset="0"/>
                <a:cs typeface="Times New Roman" panose="02020603050405020304" pitchFamily="18" charset="0"/>
              </a:rPr>
              <a:t> </a:t>
            </a:r>
            <a:endParaRPr lang="el-GR" sz="2400" b="1"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6146" name="Picture 2" descr="Emile Reiber - Candélabre">
            <a:extLst>
              <a:ext uri="{FF2B5EF4-FFF2-40B4-BE49-F238E27FC236}">
                <a16:creationId xmlns:a16="http://schemas.microsoft.com/office/drawing/2014/main" id="{7DC9130F-B055-9060-6730-C06A250729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828" y="180975"/>
            <a:ext cx="6366129" cy="64960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mile Reiber - Candélabre">
            <a:extLst>
              <a:ext uri="{FF2B5EF4-FFF2-40B4-BE49-F238E27FC236}">
                <a16:creationId xmlns:a16="http://schemas.microsoft.com/office/drawing/2014/main" id="{42A9935A-701E-8B10-CC59-0D13845217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0470" y="2786743"/>
            <a:ext cx="5894702" cy="361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247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6699-1AE6-D073-2143-945998452E82}"/>
              </a:ext>
            </a:extLst>
          </p:cNvPr>
          <p:cNvSpPr>
            <a:spLocks noGrp="1"/>
          </p:cNvSpPr>
          <p:nvPr>
            <p:ph type="title"/>
          </p:nvPr>
        </p:nvSpPr>
        <p:spPr>
          <a:xfrm>
            <a:off x="5900056" y="2590800"/>
            <a:ext cx="5453743" cy="4131128"/>
          </a:xfrm>
        </p:spPr>
        <p:txBody>
          <a:bodyPr>
            <a:norm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Two Vases, </a:t>
            </a:r>
            <a:r>
              <a:rPr lang="en-US" sz="2400" dirty="0">
                <a:solidFill>
                  <a:schemeClr val="bg1">
                    <a:lumMod val="95000"/>
                  </a:schemeClr>
                </a:solidFill>
                <a:latin typeface="Times New Roman" panose="02020603050405020304" pitchFamily="18" charset="0"/>
                <a:cs typeface="Times New Roman" panose="02020603050405020304" pitchFamily="18" charset="0"/>
              </a:rPr>
              <a:t>1874, Private Collection</a:t>
            </a:r>
            <a:br>
              <a:rPr lang="en-US" sz="1200" dirty="0">
                <a:solidFill>
                  <a:schemeClr val="bg1">
                    <a:lumMod val="95000"/>
                  </a:schemeClr>
                </a:solidFill>
                <a:latin typeface="Times New Roman" panose="02020603050405020304" pitchFamily="18" charset="0"/>
                <a:cs typeface="Times New Roman" panose="02020603050405020304" pitchFamily="18" charset="0"/>
              </a:rPr>
            </a:br>
            <a:r>
              <a:rPr lang="en-US" sz="1200" dirty="0">
                <a:solidFill>
                  <a:schemeClr val="bg1">
                    <a:lumMod val="95000"/>
                  </a:schemeClr>
                </a:solidFill>
                <a:latin typeface="Times New Roman" panose="02020603050405020304" pitchFamily="18" charset="0"/>
                <a:cs typeface="Times New Roman" panose="02020603050405020304" pitchFamily="18" charset="0"/>
                <a:hlinkClick r:id="rId2"/>
              </a:rPr>
              <a:t>https://www.invaluable.com/auction-lot/emile-reiber-1826-1893-christofle-orfevre-deux-va-2-c-2737b86302?srsltid=AfmBOoprokM5PJjyGSIH1nX5cq4i70pdX3098Pebd4rYoGSjP3exL1FT</a:t>
            </a:r>
            <a:r>
              <a:rPr lang="en-US" sz="1200" dirty="0">
                <a:solidFill>
                  <a:schemeClr val="bg1">
                    <a:lumMod val="95000"/>
                  </a:schemeClr>
                </a:solidFill>
                <a:latin typeface="Times New Roman" panose="02020603050405020304" pitchFamily="18" charset="0"/>
                <a:cs typeface="Times New Roman" panose="02020603050405020304" pitchFamily="18" charset="0"/>
              </a:rPr>
              <a:t> </a:t>
            </a:r>
            <a:endParaRPr lang="el-GR" sz="2400" b="1"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9220" name="Picture 4" descr="Sold at Auction: Emile Auguste Reiber, Émile REIBER (1826-1893) &amp;  CHRISTOFLE (orfèvre) DEUX VASES ROULEAU, 1874">
            <a:extLst>
              <a:ext uri="{FF2B5EF4-FFF2-40B4-BE49-F238E27FC236}">
                <a16:creationId xmlns:a16="http://schemas.microsoft.com/office/drawing/2014/main" id="{0EB61A19-6C8A-8A45-DD57-4CB7ABB5A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6071"/>
            <a:ext cx="4959974" cy="658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50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63A8-2D15-9550-AC2E-290EDEC83223}"/>
              </a:ext>
            </a:extLst>
          </p:cNvPr>
          <p:cNvSpPr>
            <a:spLocks noGrp="1"/>
          </p:cNvSpPr>
          <p:nvPr>
            <p:ph type="title"/>
          </p:nvPr>
        </p:nvSpPr>
        <p:spPr>
          <a:xfrm>
            <a:off x="4016829" y="2035629"/>
            <a:ext cx="7336971" cy="4639808"/>
          </a:xfrm>
        </p:spPr>
        <p:txBody>
          <a:bodyPr>
            <a:no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Torch Vase</a:t>
            </a:r>
            <a:r>
              <a:rPr lang="en-US" sz="2400" dirty="0">
                <a:solidFill>
                  <a:schemeClr val="bg1">
                    <a:lumMod val="95000"/>
                  </a:schemeClr>
                </a:solidFill>
                <a:latin typeface="Times New Roman" panose="02020603050405020304" pitchFamily="18" charset="0"/>
                <a:cs typeface="Times New Roman" panose="02020603050405020304" pitchFamily="18" charset="0"/>
              </a:rPr>
              <a:t>, 1874, Presented at the UCAD Exhibition in Paris in 1874, then at the Paris World’s Fairs of 1878, 1889 and 1900 and at those of Amsterdam in 1883 and Chicago in 1893</a:t>
            </a:r>
            <a:r>
              <a:rPr lang="fr-FR" sz="2400" dirty="0">
                <a:solidFill>
                  <a:schemeClr val="bg1">
                    <a:lumMod val="95000"/>
                  </a:schemeClr>
                </a:solidFill>
                <a:latin typeface="Times New Roman" panose="02020603050405020304" pitchFamily="18" charset="0"/>
                <a:cs typeface="Times New Roman" panose="02020603050405020304" pitchFamily="18" charset="0"/>
              </a:rPr>
              <a:t>Musée des Arts Décoratifs - Musée Nissim de </a:t>
            </a:r>
            <a:r>
              <a:rPr lang="fr-FR" sz="2400" dirty="0" err="1">
                <a:solidFill>
                  <a:schemeClr val="bg1">
                    <a:lumMod val="95000"/>
                  </a:schemeClr>
                </a:solidFill>
                <a:latin typeface="Times New Roman" panose="02020603050405020304" pitchFamily="18" charset="0"/>
                <a:cs typeface="Times New Roman" panose="02020603050405020304" pitchFamily="18" charset="0"/>
              </a:rPr>
              <a:t>Camondo</a:t>
            </a:r>
            <a:r>
              <a:rPr lang="fr-FR" sz="2400" dirty="0">
                <a:solidFill>
                  <a:schemeClr val="bg1">
                    <a:lumMod val="95000"/>
                  </a:schemeClr>
                </a:solidFill>
                <a:latin typeface="Times New Roman" panose="02020603050405020304" pitchFamily="18" charset="0"/>
                <a:cs typeface="Times New Roman" panose="02020603050405020304" pitchFamily="18" charset="0"/>
              </a:rPr>
              <a:t>, Paris France</a:t>
            </a:r>
            <a:br>
              <a:rPr lang="fr-FR" sz="1200" dirty="0">
                <a:solidFill>
                  <a:schemeClr val="bg1">
                    <a:lumMod val="95000"/>
                  </a:schemeClr>
                </a:solidFill>
                <a:latin typeface="Times New Roman" panose="02020603050405020304" pitchFamily="18" charset="0"/>
                <a:cs typeface="Times New Roman" panose="02020603050405020304" pitchFamily="18" charset="0"/>
              </a:rPr>
            </a:br>
            <a:r>
              <a:rPr lang="fr-FR" sz="1200" dirty="0">
                <a:solidFill>
                  <a:schemeClr val="bg1">
                    <a:lumMod val="95000"/>
                  </a:schemeClr>
                </a:solidFill>
                <a:latin typeface="Times New Roman" panose="02020603050405020304" pitchFamily="18" charset="0"/>
                <a:cs typeface="Times New Roman" panose="02020603050405020304" pitchFamily="18" charset="0"/>
                <a:hlinkClick r:id="rId2"/>
              </a:rPr>
              <a:t>https://madparis.fr/Christofle-Company-Emile-Reiber-1826-1893-designer-Torch-vase-France-1874</a:t>
            </a:r>
            <a:r>
              <a:rPr lang="fr-FR" sz="1200" dirty="0">
                <a:solidFill>
                  <a:schemeClr val="bg1">
                    <a:lumMod val="95000"/>
                  </a:schemeClr>
                </a:solidFill>
                <a:latin typeface="Times New Roman" panose="02020603050405020304" pitchFamily="18" charset="0"/>
                <a:cs typeface="Times New Roman" panose="02020603050405020304" pitchFamily="18" charset="0"/>
              </a:rPr>
              <a:t> </a:t>
            </a:r>
            <a:endParaRPr lang="el-GR" sz="24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CB4DB78-7F8C-DC68-AB6C-0B77F3F3C6F2}"/>
              </a:ext>
            </a:extLst>
          </p:cNvPr>
          <p:cNvPicPr>
            <a:picLocks noChangeAspect="1"/>
          </p:cNvPicPr>
          <p:nvPr/>
        </p:nvPicPr>
        <p:blipFill>
          <a:blip r:embed="rId3"/>
          <a:stretch>
            <a:fillRect/>
          </a:stretch>
        </p:blipFill>
        <p:spPr>
          <a:xfrm>
            <a:off x="838200" y="182562"/>
            <a:ext cx="3056910" cy="6492875"/>
          </a:xfrm>
          <a:prstGeom prst="rect">
            <a:avLst/>
          </a:prstGeom>
        </p:spPr>
      </p:pic>
    </p:spTree>
    <p:extLst>
      <p:ext uri="{BB962C8B-B14F-4D97-AF65-F5344CB8AC3E}">
        <p14:creationId xmlns:p14="http://schemas.microsoft.com/office/powerpoint/2010/main" val="3857037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FD94B-3E17-5D1A-6F3A-90E7A8FED1F5}"/>
              </a:ext>
            </a:extLst>
          </p:cNvPr>
          <p:cNvSpPr>
            <a:spLocks noGrp="1"/>
          </p:cNvSpPr>
          <p:nvPr>
            <p:ph type="title"/>
          </p:nvPr>
        </p:nvSpPr>
        <p:spPr>
          <a:xfrm>
            <a:off x="5497286" y="1338943"/>
            <a:ext cx="5856513" cy="5336494"/>
          </a:xfrm>
        </p:spPr>
        <p:txBody>
          <a:bodyPr>
            <a:normAutofit/>
          </a:bodyPr>
          <a:lstStyle/>
          <a:p>
            <a:pPr algn="ctr"/>
            <a:r>
              <a:rPr lang="en-US" sz="2400" b="1" dirty="0">
                <a:solidFill>
                  <a:schemeClr val="bg1">
                    <a:lumMod val="95000"/>
                  </a:schemeClr>
                </a:solidFill>
                <a:latin typeface="Times New Roman" panose="02020603050405020304" pitchFamily="18" charset="0"/>
                <a:cs typeface="Times New Roman" panose="02020603050405020304" pitchFamily="18" charset="0"/>
              </a:rPr>
              <a:t>Corner cupboard, </a:t>
            </a:r>
            <a:r>
              <a:rPr lang="en-US" sz="2400" dirty="0">
                <a:solidFill>
                  <a:schemeClr val="bg1">
                    <a:lumMod val="95000"/>
                  </a:schemeClr>
                </a:solidFill>
                <a:latin typeface="Times New Roman" panose="02020603050405020304" pitchFamily="18" charset="0"/>
                <a:cs typeface="Times New Roman" panose="02020603050405020304" pitchFamily="18" charset="0"/>
              </a:rPr>
              <a:t>1874-1878, </a:t>
            </a:r>
            <a:r>
              <a:rPr lang="fr-FR" sz="2400" dirty="0">
                <a:solidFill>
                  <a:schemeClr val="bg1">
                    <a:lumMod val="95000"/>
                  </a:schemeClr>
                </a:solidFill>
                <a:latin typeface="Times New Roman" panose="02020603050405020304" pitchFamily="18" charset="0"/>
                <a:cs typeface="Times New Roman" panose="02020603050405020304" pitchFamily="18" charset="0"/>
              </a:rPr>
              <a:t>Musée des Arts Décoratifs - Musée Nissim de </a:t>
            </a:r>
            <a:r>
              <a:rPr lang="fr-FR" sz="2400" dirty="0" err="1">
                <a:solidFill>
                  <a:schemeClr val="bg1">
                    <a:lumMod val="95000"/>
                  </a:schemeClr>
                </a:solidFill>
                <a:latin typeface="Times New Roman" panose="02020603050405020304" pitchFamily="18" charset="0"/>
                <a:cs typeface="Times New Roman" panose="02020603050405020304" pitchFamily="18" charset="0"/>
              </a:rPr>
              <a:t>Camondo</a:t>
            </a:r>
            <a:r>
              <a:rPr lang="fr-FR" sz="2400" dirty="0">
                <a:solidFill>
                  <a:schemeClr val="bg1">
                    <a:lumMod val="95000"/>
                  </a:schemeClr>
                </a:solidFill>
                <a:latin typeface="Times New Roman" panose="02020603050405020304" pitchFamily="18" charset="0"/>
                <a:cs typeface="Times New Roman" panose="02020603050405020304" pitchFamily="18" charset="0"/>
              </a:rPr>
              <a:t>, Paris France</a:t>
            </a:r>
            <a:br>
              <a:rPr lang="fr-FR" sz="1200" dirty="0">
                <a:solidFill>
                  <a:schemeClr val="bg1">
                    <a:lumMod val="95000"/>
                  </a:schemeClr>
                </a:solidFill>
                <a:latin typeface="Times New Roman" panose="02020603050405020304" pitchFamily="18" charset="0"/>
                <a:cs typeface="Times New Roman" panose="02020603050405020304" pitchFamily="18" charset="0"/>
              </a:rPr>
            </a:br>
            <a:r>
              <a:rPr lang="fr-FR" sz="1200" dirty="0">
                <a:solidFill>
                  <a:schemeClr val="bg1">
                    <a:lumMod val="95000"/>
                  </a:schemeClr>
                </a:solidFill>
                <a:latin typeface="Times New Roman" panose="02020603050405020304" pitchFamily="18" charset="0"/>
                <a:cs typeface="Times New Roman" panose="02020603050405020304" pitchFamily="18" charset="0"/>
                <a:hlinkClick r:id="rId2"/>
              </a:rPr>
              <a:t>https://madparis.fr/Musee-Nissim-de-Camondo-742</a:t>
            </a:r>
            <a:r>
              <a:rPr lang="fr-FR" sz="1200" dirty="0">
                <a:solidFill>
                  <a:schemeClr val="bg1">
                    <a:lumMod val="95000"/>
                  </a:schemeClr>
                </a:solidFill>
                <a:latin typeface="Times New Roman" panose="02020603050405020304" pitchFamily="18" charset="0"/>
                <a:cs typeface="Times New Roman" panose="02020603050405020304" pitchFamily="18" charset="0"/>
              </a:rPr>
              <a:t> </a:t>
            </a:r>
            <a:endParaRPr lang="el-GR" sz="24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F56F74E-695D-576B-405E-4095504D7683}"/>
              </a:ext>
            </a:extLst>
          </p:cNvPr>
          <p:cNvPicPr>
            <a:picLocks noChangeAspect="1"/>
          </p:cNvPicPr>
          <p:nvPr/>
        </p:nvPicPr>
        <p:blipFill>
          <a:blip r:embed="rId3"/>
          <a:stretch>
            <a:fillRect/>
          </a:stretch>
        </p:blipFill>
        <p:spPr>
          <a:xfrm>
            <a:off x="838200" y="182562"/>
            <a:ext cx="4502985" cy="6492875"/>
          </a:xfrm>
          <a:prstGeom prst="rect">
            <a:avLst/>
          </a:prstGeom>
        </p:spPr>
      </p:pic>
    </p:spTree>
    <p:extLst>
      <p:ext uri="{BB962C8B-B14F-4D97-AF65-F5344CB8AC3E}">
        <p14:creationId xmlns:p14="http://schemas.microsoft.com/office/powerpoint/2010/main" val="785282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67AC3-2EEE-25E2-52ED-CFBA860AEEA4}"/>
              </a:ext>
            </a:extLst>
          </p:cNvPr>
          <p:cNvSpPr>
            <a:spLocks noGrp="1"/>
          </p:cNvSpPr>
          <p:nvPr>
            <p:ph type="title"/>
          </p:nvPr>
        </p:nvSpPr>
        <p:spPr>
          <a:xfrm>
            <a:off x="5595256" y="1709057"/>
            <a:ext cx="5758543" cy="4966380"/>
          </a:xfrm>
        </p:spPr>
        <p:txBody>
          <a:bodyPr>
            <a:normAutofit/>
          </a:bodyPr>
          <a:lstStyle/>
          <a:p>
            <a:pPr algn="ctr" fontAlgn="base"/>
            <a:r>
              <a:rPr lang="en-US" sz="2700" b="1" dirty="0">
                <a:solidFill>
                  <a:schemeClr val="bg1">
                    <a:lumMod val="95000"/>
                  </a:schemeClr>
                </a:solidFill>
                <a:latin typeface="Times New Roman" panose="02020603050405020304" pitchFamily="18" charset="0"/>
                <a:cs typeface="Times New Roman" panose="02020603050405020304" pitchFamily="18" charset="0"/>
              </a:rPr>
              <a:t>Elephant Vase</a:t>
            </a:r>
            <a:r>
              <a:rPr lang="en-US" sz="2700" dirty="0">
                <a:solidFill>
                  <a:schemeClr val="bg1">
                    <a:lumMod val="95000"/>
                  </a:schemeClr>
                </a:solidFill>
                <a:latin typeface="Times New Roman" panose="02020603050405020304" pitchFamily="18" charset="0"/>
                <a:cs typeface="Times New Roman" panose="02020603050405020304" pitchFamily="18" charset="0"/>
              </a:rPr>
              <a:t>, c. 1878, Presented at the Paris World’s Fairs of 1878 and 1889, </a:t>
            </a:r>
            <a:r>
              <a:rPr lang="fr-FR" sz="2700" dirty="0">
                <a:solidFill>
                  <a:schemeClr val="bg1">
                    <a:lumMod val="95000"/>
                  </a:schemeClr>
                </a:solidFill>
                <a:latin typeface="Times New Roman" panose="02020603050405020304" pitchFamily="18" charset="0"/>
                <a:cs typeface="Times New Roman" panose="02020603050405020304" pitchFamily="18" charset="0"/>
              </a:rPr>
              <a:t>Musée des Arts Décoratifs - Musée Nissim de </a:t>
            </a:r>
            <a:r>
              <a:rPr lang="fr-FR" sz="2700" dirty="0" err="1">
                <a:solidFill>
                  <a:schemeClr val="bg1">
                    <a:lumMod val="95000"/>
                  </a:schemeClr>
                </a:solidFill>
                <a:latin typeface="Times New Roman" panose="02020603050405020304" pitchFamily="18" charset="0"/>
                <a:cs typeface="Times New Roman" panose="02020603050405020304" pitchFamily="18" charset="0"/>
              </a:rPr>
              <a:t>Camondo</a:t>
            </a:r>
            <a:r>
              <a:rPr lang="fr-FR" sz="2700" dirty="0">
                <a:solidFill>
                  <a:schemeClr val="bg1">
                    <a:lumMod val="95000"/>
                  </a:schemeClr>
                </a:solidFill>
                <a:latin typeface="Times New Roman" panose="02020603050405020304" pitchFamily="18" charset="0"/>
                <a:cs typeface="Times New Roman" panose="02020603050405020304" pitchFamily="18" charset="0"/>
              </a:rPr>
              <a:t>, Paris France</a:t>
            </a:r>
            <a:br>
              <a:rPr lang="fr-FR" sz="1200" dirty="0">
                <a:solidFill>
                  <a:schemeClr val="bg1">
                    <a:lumMod val="95000"/>
                  </a:schemeClr>
                </a:solidFill>
                <a:latin typeface="Times New Roman" panose="02020603050405020304" pitchFamily="18" charset="0"/>
                <a:cs typeface="Times New Roman" panose="02020603050405020304" pitchFamily="18" charset="0"/>
              </a:rPr>
            </a:br>
            <a:r>
              <a:rPr lang="fr-FR" sz="1300" dirty="0">
                <a:solidFill>
                  <a:schemeClr val="bg1">
                    <a:lumMod val="95000"/>
                  </a:schemeClr>
                </a:solidFill>
                <a:latin typeface="Times New Roman" panose="02020603050405020304" pitchFamily="18" charset="0"/>
                <a:cs typeface="Times New Roman" panose="02020603050405020304" pitchFamily="18" charset="0"/>
                <a:hlinkClick r:id="rId2"/>
              </a:rPr>
              <a:t>https://madparis.fr/elephant-vase</a:t>
            </a:r>
            <a:r>
              <a:rPr lang="fr-FR" sz="1300" dirty="0">
                <a:solidFill>
                  <a:schemeClr val="bg1">
                    <a:lumMod val="95000"/>
                  </a:schemeClr>
                </a:solidFill>
                <a:latin typeface="Times New Roman" panose="02020603050405020304" pitchFamily="18" charset="0"/>
                <a:cs typeface="Times New Roman" panose="02020603050405020304" pitchFamily="18" charset="0"/>
              </a:rPr>
              <a:t> </a:t>
            </a:r>
            <a:br>
              <a:rPr lang="en-US" sz="1300" dirty="0"/>
            </a:br>
            <a:endParaRPr lang="el-GR" sz="1300" dirty="0"/>
          </a:p>
        </p:txBody>
      </p:sp>
      <p:pic>
        <p:nvPicPr>
          <p:cNvPr id="4" name="Picture 3">
            <a:extLst>
              <a:ext uri="{FF2B5EF4-FFF2-40B4-BE49-F238E27FC236}">
                <a16:creationId xmlns:a16="http://schemas.microsoft.com/office/drawing/2014/main" id="{AA8B4EF2-D1A5-D79A-8EC4-0A1F32AF61F4}"/>
              </a:ext>
            </a:extLst>
          </p:cNvPr>
          <p:cNvPicPr>
            <a:picLocks noChangeAspect="1"/>
          </p:cNvPicPr>
          <p:nvPr/>
        </p:nvPicPr>
        <p:blipFill>
          <a:blip r:embed="rId3"/>
          <a:stretch>
            <a:fillRect/>
          </a:stretch>
        </p:blipFill>
        <p:spPr>
          <a:xfrm>
            <a:off x="838200" y="182562"/>
            <a:ext cx="4621264" cy="6492875"/>
          </a:xfrm>
          <a:prstGeom prst="rect">
            <a:avLst/>
          </a:prstGeom>
        </p:spPr>
      </p:pic>
    </p:spTree>
    <p:extLst>
      <p:ext uri="{BB962C8B-B14F-4D97-AF65-F5344CB8AC3E}">
        <p14:creationId xmlns:p14="http://schemas.microsoft.com/office/powerpoint/2010/main" val="2822581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CB1A3-CBE5-9BB2-F026-9E0AD5673C30}"/>
              </a:ext>
            </a:extLst>
          </p:cNvPr>
          <p:cNvSpPr>
            <a:spLocks noGrp="1"/>
          </p:cNvSpPr>
          <p:nvPr>
            <p:ph type="title"/>
          </p:nvPr>
        </p:nvSpPr>
        <p:spPr>
          <a:xfrm>
            <a:off x="140153" y="2471057"/>
            <a:ext cx="3811361" cy="4267200"/>
          </a:xfrm>
        </p:spPr>
        <p:txBody>
          <a:bodyPr>
            <a:normAutofit/>
          </a:bodyPr>
          <a:lstStyle/>
          <a:p>
            <a:pPr algn="ctr"/>
            <a:r>
              <a:rPr lang="fr-FR" sz="2400" b="1" dirty="0">
                <a:solidFill>
                  <a:schemeClr val="bg1">
                    <a:lumMod val="95000"/>
                  </a:schemeClr>
                </a:solidFill>
                <a:latin typeface="Times New Roman" panose="02020603050405020304" pitchFamily="18" charset="0"/>
                <a:cs typeface="Times New Roman" panose="02020603050405020304" pitchFamily="18" charset="0"/>
              </a:rPr>
              <a:t>Jardinière, </a:t>
            </a:r>
            <a:r>
              <a:rPr lang="fr-FR" sz="2400" dirty="0">
                <a:solidFill>
                  <a:schemeClr val="bg1">
                    <a:lumMod val="95000"/>
                  </a:schemeClr>
                </a:solidFill>
                <a:latin typeface="Times New Roman" panose="02020603050405020304" pitchFamily="18" charset="0"/>
                <a:cs typeface="Times New Roman" panose="02020603050405020304" pitchFamily="18" charset="0"/>
              </a:rPr>
              <a:t>1878-1880, </a:t>
            </a:r>
            <a:r>
              <a:rPr lang="en-US" sz="2400" dirty="0" err="1">
                <a:solidFill>
                  <a:schemeClr val="bg1">
                    <a:lumMod val="95000"/>
                  </a:schemeClr>
                </a:solidFill>
                <a:latin typeface="Times New Roman" panose="02020603050405020304" pitchFamily="18" charset="0"/>
                <a:cs typeface="Times New Roman" panose="02020603050405020304" pitchFamily="18" charset="0"/>
              </a:rPr>
              <a:t>Musée</a:t>
            </a:r>
            <a:r>
              <a:rPr lang="en-US" sz="2400" dirty="0">
                <a:solidFill>
                  <a:schemeClr val="bg1">
                    <a:lumMod val="95000"/>
                  </a:schemeClr>
                </a:solidFill>
                <a:latin typeface="Times New Roman" panose="02020603050405020304" pitchFamily="18" charset="0"/>
                <a:cs typeface="Times New Roman" panose="02020603050405020304" pitchFamily="18" charset="0"/>
              </a:rPr>
              <a:t> d’Orsay, Paris, France</a:t>
            </a:r>
            <a:br>
              <a:rPr lang="en-US" sz="1200" dirty="0">
                <a:solidFill>
                  <a:schemeClr val="bg1">
                    <a:lumMod val="95000"/>
                  </a:schemeClr>
                </a:solidFill>
                <a:latin typeface="Times New Roman" panose="02020603050405020304" pitchFamily="18" charset="0"/>
                <a:cs typeface="Times New Roman" panose="02020603050405020304" pitchFamily="18" charset="0"/>
              </a:rPr>
            </a:br>
            <a:r>
              <a:rPr lang="en-US" sz="1200" dirty="0">
                <a:solidFill>
                  <a:schemeClr val="bg1">
                    <a:lumMod val="95000"/>
                  </a:schemeClr>
                </a:solidFill>
                <a:latin typeface="Times New Roman" panose="02020603050405020304" pitchFamily="18" charset="0"/>
                <a:cs typeface="Times New Roman" panose="02020603050405020304" pitchFamily="18" charset="0"/>
                <a:hlinkClick r:id="rId2"/>
              </a:rPr>
              <a:t>https://www.musee-orsay.fr/fr/oeuvres/jardiniere-19278</a:t>
            </a:r>
            <a:r>
              <a:rPr lang="en-US" sz="1200" dirty="0">
                <a:solidFill>
                  <a:schemeClr val="bg1">
                    <a:lumMod val="95000"/>
                  </a:schemeClr>
                </a:solidFill>
                <a:latin typeface="Times New Roman" panose="02020603050405020304" pitchFamily="18" charset="0"/>
                <a:cs typeface="Times New Roman" panose="02020603050405020304" pitchFamily="18" charset="0"/>
              </a:rPr>
              <a:t> </a:t>
            </a:r>
            <a:endParaRPr lang="el-GR" sz="24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8194" name="Picture 2" descr="Emile Reiber - Jardinière">
            <a:extLst>
              <a:ext uri="{FF2B5EF4-FFF2-40B4-BE49-F238E27FC236}">
                <a16:creationId xmlns:a16="http://schemas.microsoft.com/office/drawing/2014/main" id="{57BD3C74-E93D-7EEA-06BB-96B1AC8E4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9892" y="144235"/>
            <a:ext cx="7991955" cy="6594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824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A41B90-F893-D854-10AB-0452EF4528B9}"/>
              </a:ext>
            </a:extLst>
          </p:cNvPr>
          <p:cNvSpPr>
            <a:spLocks noGrp="1"/>
          </p:cNvSpPr>
          <p:nvPr>
            <p:ph type="title"/>
          </p:nvPr>
        </p:nvSpPr>
        <p:spPr>
          <a:xfrm>
            <a:off x="119743" y="1883229"/>
            <a:ext cx="3899807" cy="4974771"/>
          </a:xfrm>
        </p:spPr>
        <p:txBody>
          <a:bodyPr>
            <a:normAutofit/>
          </a:bodyPr>
          <a:lstStyle/>
          <a:p>
            <a:pPr algn="ctr"/>
            <a:br>
              <a:rPr lang="el-GR" sz="2700" dirty="0">
                <a:solidFill>
                  <a:schemeClr val="bg1">
                    <a:lumMod val="95000"/>
                  </a:schemeClr>
                </a:solidFill>
                <a:latin typeface="Times New Roman" panose="02020603050405020304" pitchFamily="18" charset="0"/>
                <a:cs typeface="Times New Roman" panose="02020603050405020304" pitchFamily="18" charset="0"/>
              </a:rPr>
            </a:br>
            <a:r>
              <a:rPr lang="en-US" sz="2700" b="1" dirty="0">
                <a:solidFill>
                  <a:schemeClr val="bg1">
                    <a:lumMod val="95000"/>
                  </a:schemeClr>
                </a:solidFill>
                <a:latin typeface="Times New Roman" panose="02020603050405020304" pitchFamily="18" charset="0"/>
                <a:cs typeface="Times New Roman" panose="02020603050405020304" pitchFamily="18" charset="0"/>
              </a:rPr>
              <a:t>Tea-Pot shaped as a Hare</a:t>
            </a:r>
            <a:r>
              <a:rPr lang="en-US" sz="2700" i="1" dirty="0">
                <a:solidFill>
                  <a:schemeClr val="bg1">
                    <a:lumMod val="95000"/>
                  </a:schemeClr>
                </a:solidFill>
                <a:latin typeface="Times New Roman" panose="02020603050405020304" pitchFamily="18" charset="0"/>
                <a:cs typeface="Times New Roman" panose="02020603050405020304" pitchFamily="18" charset="0"/>
              </a:rPr>
              <a:t>, </a:t>
            </a:r>
            <a:r>
              <a:rPr lang="en-US" sz="2700" dirty="0">
                <a:solidFill>
                  <a:schemeClr val="bg1">
                    <a:lumMod val="95000"/>
                  </a:schemeClr>
                </a:solidFill>
                <a:latin typeface="Times New Roman" panose="02020603050405020304" pitchFamily="18" charset="0"/>
                <a:cs typeface="Times New Roman" panose="02020603050405020304" pitchFamily="18" charset="0"/>
              </a:rPr>
              <a:t>c. 1882, Silver and Ivory, Height: 12,8 cm, Length: 24,8 cm, Grand Palais (</a:t>
            </a:r>
            <a:r>
              <a:rPr lang="en-US" sz="2700" dirty="0" err="1">
                <a:solidFill>
                  <a:schemeClr val="bg1">
                    <a:lumMod val="95000"/>
                  </a:schemeClr>
                </a:solidFill>
                <a:latin typeface="Times New Roman" panose="02020603050405020304" pitchFamily="18" charset="0"/>
                <a:cs typeface="Times New Roman" panose="02020603050405020304" pitchFamily="18" charset="0"/>
              </a:rPr>
              <a:t>Musée</a:t>
            </a:r>
            <a:r>
              <a:rPr lang="en-US" sz="2700" dirty="0">
                <a:solidFill>
                  <a:schemeClr val="bg1">
                    <a:lumMod val="95000"/>
                  </a:schemeClr>
                </a:solidFill>
                <a:latin typeface="Times New Roman" panose="02020603050405020304" pitchFamily="18" charset="0"/>
                <a:cs typeface="Times New Roman" panose="02020603050405020304" pitchFamily="18" charset="0"/>
              </a:rPr>
              <a:t> d’Orsay), Paris, France </a:t>
            </a:r>
            <a:br>
              <a:rPr lang="el-GR" sz="2700" dirty="0">
                <a:solidFill>
                  <a:schemeClr val="bg1">
                    <a:lumMod val="95000"/>
                  </a:schemeClr>
                </a:solidFill>
                <a:latin typeface="Times New Roman" panose="02020603050405020304" pitchFamily="18" charset="0"/>
                <a:cs typeface="Times New Roman" panose="02020603050405020304" pitchFamily="18" charset="0"/>
              </a:rPr>
            </a:br>
            <a:r>
              <a:rPr lang="en-US" sz="1300" dirty="0">
                <a:solidFill>
                  <a:schemeClr val="bg1">
                    <a:lumMod val="95000"/>
                  </a:schemeClr>
                </a:solidFill>
                <a:latin typeface="Times New Roman" panose="02020603050405020304" pitchFamily="18" charset="0"/>
                <a:cs typeface="Times New Roman" panose="02020603050405020304" pitchFamily="18" charset="0"/>
                <a:hlinkClick r:id="rId2"/>
              </a:rPr>
              <a:t>https://www.musee-orsay.fr/en/artworks/theiere-19279</a:t>
            </a:r>
            <a:r>
              <a:rPr lang="en-US" sz="1300" dirty="0">
                <a:solidFill>
                  <a:schemeClr val="bg1">
                    <a:lumMod val="95000"/>
                  </a:schemeClr>
                </a:solidFill>
                <a:latin typeface="Times New Roman" panose="02020603050405020304" pitchFamily="18" charset="0"/>
                <a:cs typeface="Times New Roman" panose="02020603050405020304" pitchFamily="18" charset="0"/>
              </a:rPr>
              <a:t> </a:t>
            </a:r>
            <a:br>
              <a:rPr lang="el-GR" dirty="0"/>
            </a:br>
            <a:endParaRPr lang="el-GR" dirty="0"/>
          </a:p>
        </p:txBody>
      </p:sp>
      <p:pic>
        <p:nvPicPr>
          <p:cNvPr id="6" name="Picture 5" descr="A silver teapot with a lid&#10;&#10;AI-generated content may be incorrect.">
            <a:extLst>
              <a:ext uri="{FF2B5EF4-FFF2-40B4-BE49-F238E27FC236}">
                <a16:creationId xmlns:a16="http://schemas.microsoft.com/office/drawing/2014/main" id="{3E08CC2A-9076-4E9D-3E37-6BA5B836A0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550" y="0"/>
            <a:ext cx="8172450" cy="6858000"/>
          </a:xfrm>
          <a:prstGeom prst="rect">
            <a:avLst/>
          </a:prstGeom>
        </p:spPr>
      </p:pic>
    </p:spTree>
    <p:extLst>
      <p:ext uri="{BB962C8B-B14F-4D97-AF65-F5344CB8AC3E}">
        <p14:creationId xmlns:p14="http://schemas.microsoft.com/office/powerpoint/2010/main" val="2491401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169A2E34-3130-F7A2-DBA2-DCE96EBEBC0C}"/>
            </a:ext>
          </a:extLst>
        </p:cNvPr>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B473ACEF-DDF9-C3AA-E6AE-5A37AF3AB2E2}"/>
              </a:ext>
            </a:extLst>
          </p:cNvPr>
          <p:cNvSpPr/>
          <p:nvPr/>
        </p:nvSpPr>
        <p:spPr>
          <a:xfrm>
            <a:off x="381000" y="381001"/>
            <a:ext cx="11397343" cy="5529262"/>
          </a:xfrm>
          <a:prstGeom prst="cloudCallout">
            <a:avLst/>
          </a:prstGeom>
          <a:blipFill>
            <a:blip r:embed="rId2"/>
            <a:tile tx="0" ty="0" sx="100000" sy="100000" flip="none" algn="tl"/>
          </a:blipFill>
          <a:ln>
            <a:solidFill>
              <a:schemeClr val="accent4">
                <a:lumMod val="50000"/>
              </a:schemeClr>
            </a:solidFill>
          </a:ln>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9600" dirty="0">
                <a:solidFill>
                  <a:schemeClr val="accent4">
                    <a:lumMod val="50000"/>
                  </a:schemeClr>
                </a:solidFill>
                <a:latin typeface="Algerian" panose="04020705040A02060702" pitchFamily="82" charset="0"/>
              </a:rPr>
              <a:t>The End</a:t>
            </a:r>
          </a:p>
        </p:txBody>
      </p:sp>
    </p:spTree>
    <p:extLst>
      <p:ext uri="{BB962C8B-B14F-4D97-AF65-F5344CB8AC3E}">
        <p14:creationId xmlns:p14="http://schemas.microsoft.com/office/powerpoint/2010/main" val="3233930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TotalTime>
  <Words>329</Words>
  <Application>Microsoft Office PowerPoint</Application>
  <PresentationFormat>Widescreen</PresentationFormat>
  <Paragraphs>14</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Algerian</vt:lpstr>
      <vt:lpstr>Aptos</vt:lpstr>
      <vt:lpstr>Aptos Display</vt:lpstr>
      <vt:lpstr>Arial</vt:lpstr>
      <vt:lpstr>Times New Roman</vt:lpstr>
      <vt:lpstr>Office Theme</vt:lpstr>
      <vt:lpstr>PowerPoint Presentation</vt:lpstr>
      <vt:lpstr>Cafetière, c. 1867, Musée d’Orsay, Paris, France https://www.musee-orsay.fr/fr/oeuvres/cafetiere-98731   </vt:lpstr>
      <vt:lpstr>Vase, c. 1870, Musée d’Orsay, Paris, France https://www.musee-orsay.fr/fr/oeuvres/vase-19277  </vt:lpstr>
      <vt:lpstr>Pendule, 1873, Musée d’Orsay, Paris, France https://www.musee-orsay.fr/fr/oeuvres/pendule-100154 </vt:lpstr>
      <vt:lpstr>Candelabras, 1873, Musée d’Orsay, Paris, France https://www.musee-orsay.fr/fr/oeuvres/candelabre-100151  </vt:lpstr>
      <vt:lpstr>Two Vases, 1874, Private Collection https://www.invaluable.com/auction-lot/emile-reiber-1826-1893-christofle-orfevre-deux-va-2-c-2737b86302?srsltid=AfmBOoprokM5PJjyGSIH1nX5cq4i70pdX3098Pebd4rYoGSjP3exL1FT </vt:lpstr>
      <vt:lpstr>Torch Vase, 1874, Presented at the UCAD Exhibition in Paris in 1874, then at the Paris World’s Fairs of 1878, 1889 and 1900 and at those of Amsterdam in 1883 and Chicago in 1893Musée des Arts Décoratifs - Musée Nissim de Camondo, Paris France https://madparis.fr/Christofle-Company-Emile-Reiber-1826-1893-designer-Torch-vase-France-1874 </vt:lpstr>
      <vt:lpstr>Corner cupboard, 1874-1878, Musée des Arts Décoratifs - Musée Nissim de Camondo, Paris France https://madparis.fr/Musee-Nissim-de-Camondo-742 </vt:lpstr>
      <vt:lpstr>Elephant Vase, c. 1878, Presented at the Paris World’s Fairs of 1878 and 1889, Musée des Arts Décoratifs - Musée Nissim de Camondo, Paris France https://madparis.fr/elephant-vase  </vt:lpstr>
      <vt:lpstr>Jardinière, 1878-1880, Musée d’Orsay, Paris, France https://www.musee-orsay.fr/fr/oeuvres/jardiniere-19278 </vt:lpstr>
      <vt:lpstr> Tea-Pot shaped as a Hare, c. 1882, Silver and Ivory, Height: 12,8 cm, Length: 24,8 cm, Grand Palais (Musée d’Orsay), Paris, France  https://www.musee-orsay.fr/en/artworks/theiere-19279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Amalia Spiliakou</dc:creator>
  <cp:lastModifiedBy>Amalia Spiliakou</cp:lastModifiedBy>
  <cp:revision>3</cp:revision>
  <dcterms:created xsi:type="dcterms:W3CDTF">2025-11-22T07:59:48Z</dcterms:created>
  <dcterms:modified xsi:type="dcterms:W3CDTF">2025-11-22T09:49:18Z</dcterms:modified>
</cp:coreProperties>
</file>