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7" r:id="rId2"/>
    <p:sldId id="270" r:id="rId3"/>
    <p:sldId id="257" r:id="rId4"/>
    <p:sldId id="268" r:id="rId5"/>
    <p:sldId id="269" r:id="rId6"/>
    <p:sldId id="274" r:id="rId7"/>
    <p:sldId id="258" r:id="rId8"/>
    <p:sldId id="263" r:id="rId9"/>
    <p:sldId id="278" r:id="rId10"/>
    <p:sldId id="264" r:id="rId11"/>
    <p:sldId id="266" r:id="rId12"/>
    <p:sldId id="275" r:id="rId13"/>
    <p:sldId id="273" r:id="rId14"/>
    <p:sldId id="265" r:id="rId15"/>
    <p:sldId id="271" r:id="rId16"/>
    <p:sldId id="259" r:id="rId1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4E9C7D-FC36-420F-809B-FBB66F5676BB}" v="1" dt="2025-11-29T17:23:54.2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7A9D5DB-FA68-43A1-B042-EE3BD4885848}"/>
    <pc:docChg chg="addSld delSld modSld">
      <pc:chgData name="Amalia Spiliakou" userId="f4bd6b91a0b5818a" providerId="LiveId" clId="{A7A9D5DB-FA68-43A1-B042-EE3BD4885848}" dt="2025-11-29T17:24:18.798" v="5" actId="47"/>
      <pc:docMkLst>
        <pc:docMk/>
      </pc:docMkLst>
      <pc:sldChg chg="addSp modSp new del mod">
        <pc:chgData name="Amalia Spiliakou" userId="f4bd6b91a0b5818a" providerId="LiveId" clId="{A7A9D5DB-FA68-43A1-B042-EE3BD4885848}" dt="2025-11-29T17:24:18.798" v="5" actId="47"/>
        <pc:sldMkLst>
          <pc:docMk/>
          <pc:sldMk cId="348165705" sldId="279"/>
        </pc:sldMkLst>
        <pc:picChg chg="add mod">
          <ac:chgData name="Amalia Spiliakou" userId="f4bd6b91a0b5818a" providerId="LiveId" clId="{A7A9D5DB-FA68-43A1-B042-EE3BD4885848}" dt="2025-11-29T17:24:02.361" v="4" actId="1076"/>
          <ac:picMkLst>
            <pc:docMk/>
            <pc:sldMk cId="348165705" sldId="279"/>
            <ac:picMk id="4" creationId="{E5EBD6B7-9CCD-3BC3-4EA1-0277C742382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6688EF-5692-42B1-ADE0-9A52DC239996}" type="datetimeFigureOut">
              <a:rPr lang="el-GR" smtClean="0"/>
              <a:t>29/11/2025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5920F4-1BBE-4EE5-9ACB-1CC475F26D5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23224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5920F4-1BBE-4EE5-9ACB-1CC475F26D5A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2852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5920F4-1BBE-4EE5-9ACB-1CC475F26D5A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74385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0157E-6372-DD90-10F9-28B4767802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552CDA-18DE-4B7F-440A-017F2E6309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468B37-CCEB-D23F-4E20-490AD2D2C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5F1C7-9029-40E5-85AB-EF3EED51F78F}" type="datetimeFigureOut">
              <a:rPr lang="el-GR" smtClean="0"/>
              <a:t>29/11/2025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482DE-F4CC-D225-EC48-852D3E9F6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AB793-9700-C686-ADD1-6A9FB8978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623E2-F23F-4174-9528-93DC0B341D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0666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58D5E-A907-E959-E363-47404BEFA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C3DAD-AD95-B17C-FEAE-66FB32CB8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F8D6B-8086-EBE8-BC73-A5E2ED9DB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5F1C7-9029-40E5-85AB-EF3EED51F78F}" type="datetimeFigureOut">
              <a:rPr lang="el-GR" smtClean="0"/>
              <a:t>29/11/2025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18105-C110-5D67-82DB-90D3CE5EE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8F1B9-E70A-A28F-B506-043067480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623E2-F23F-4174-9528-93DC0B341D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05677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87C8-C6FA-C1BD-B37E-653A10043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23E12-B36D-15A5-5F71-F790A7159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2E658B-A6EC-1369-21CE-DEEFACA54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5F1C7-9029-40E5-85AB-EF3EED51F78F}" type="datetimeFigureOut">
              <a:rPr lang="el-GR" smtClean="0"/>
              <a:t>29/11/2025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6CA5E-EA58-83C5-DB6D-9FE63EB6C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AB02F-24C4-4C4A-A6CC-C1CCE5EB3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623E2-F23F-4174-9528-93DC0B341D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3395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EFFB-FEF3-18D9-C912-92F6404D9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DD7198-5BEF-9B6D-8B5A-86C157AFAE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26B6D2-7068-2DA9-1823-D6AF7566FC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0E3E48-949C-CCBF-1394-5729796CA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5F1C7-9029-40E5-85AB-EF3EED51F78F}" type="datetimeFigureOut">
              <a:rPr lang="el-GR" smtClean="0"/>
              <a:t>29/11/2025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AD3A8-B6F6-E759-C625-3BB18D2B3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6F800A-12B5-35E1-69AC-6C9BF0E97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623E2-F23F-4174-9528-93DC0B341D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75025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14D8-BEC5-DFD0-DDB8-B8A6775F1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F8D907-7A0D-193B-CC84-B389450234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46D1B7-F72B-64EE-0025-50B53A2302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F8E651-1023-F558-6275-830CCAF648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D7A958-BA90-D6CC-9BA5-404C98A7EB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529AE1-0838-A69F-8C9E-20DB4858B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5F1C7-9029-40E5-85AB-EF3EED51F78F}" type="datetimeFigureOut">
              <a:rPr lang="el-GR" smtClean="0"/>
              <a:t>29/11/2025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85B6CF-AC6C-B3C0-1AE8-01D401DE9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3314C4-F281-BDBB-DF03-71F1C9F08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623E2-F23F-4174-9528-93DC0B341D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2704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A14C6-2B95-39A2-F5FB-544AA1150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E6AC04-7CE0-8D48-44C9-B4218D84F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5F1C7-9029-40E5-85AB-EF3EED51F78F}" type="datetimeFigureOut">
              <a:rPr lang="el-GR" smtClean="0"/>
              <a:t>29/11/2025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9A16A0-AD70-0E09-A790-3623BB49A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E8FD20-AD66-91B2-A7DE-E686CA4A2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623E2-F23F-4174-9528-93DC0B341D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16131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522688-DAE1-E52E-54F1-6D4A414BC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5F1C7-9029-40E5-85AB-EF3EED51F78F}" type="datetimeFigureOut">
              <a:rPr lang="el-GR" smtClean="0"/>
              <a:t>29/11/2025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3C126E-13AE-2DAA-A72F-73DDA68D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A2B2F8-0B89-292E-5F05-8DB71261D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623E2-F23F-4174-9528-93DC0B341D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03568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05971-AC44-2851-FE85-D554EB77B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23194-8A94-4F2B-45A6-D01A6F71E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E181AF-F0BC-A37D-AAF8-24439A87A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820EE1-47B9-AE6A-92E1-3F270FBEB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5F1C7-9029-40E5-85AB-EF3EED51F78F}" type="datetimeFigureOut">
              <a:rPr lang="el-GR" smtClean="0"/>
              <a:t>29/11/2025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8DC5C6-4FC9-D731-1DA0-949BD97D9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AC096-9A5C-FBD3-CEF7-AB8C3DAB4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623E2-F23F-4174-9528-93DC0B341D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12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6CD5A-C788-71FC-DC76-9712B642A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2AC9E2-4EAA-732B-90D7-2D4B856ED2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81CFD-DC81-D54B-0451-6CA660F21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9EC23-8E41-AA30-8D87-44E2B8946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5F1C7-9029-40E5-85AB-EF3EED51F78F}" type="datetimeFigureOut">
              <a:rPr lang="el-GR" smtClean="0"/>
              <a:t>29/11/2025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5EBD2C-7EA9-3838-E70D-67E007D68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3A9091-0B40-C746-C09C-787F1F9B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623E2-F23F-4174-9528-93DC0B341D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8224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3C8DA-FC22-B0B7-312F-DEB1B815D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C9420C-79AA-2BEE-279B-ADE2872BD4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0DC03-217A-6470-2349-49A5E3D18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5F1C7-9029-40E5-85AB-EF3EED51F78F}" type="datetimeFigureOut">
              <a:rPr lang="el-GR" smtClean="0"/>
              <a:t>29/11/2025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23E35-55E0-9CBA-8685-303BAC1AD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C5E78-797F-096B-ED4A-033412735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623E2-F23F-4174-9528-93DC0B341D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833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7B01E8-87C5-1BE6-9E1B-6C837E7DC0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E3C306-3868-D7E4-2ADD-1D7DD769DD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CD8909-BC1E-3CAC-95F1-B86DB5999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5F1C7-9029-40E5-85AB-EF3EED51F78F}" type="datetimeFigureOut">
              <a:rPr lang="el-GR" smtClean="0"/>
              <a:t>29/11/2025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1CE32-BC5A-C06E-EE93-624806734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48A78-9318-4819-9DE0-90946478A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623E2-F23F-4174-9528-93DC0B341D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2550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31D7E6-9851-6715-FA57-342A2CCC7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9DE6C4-F317-9AA3-E14C-126B1F82E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144A4-68A0-C5AC-EC50-09E45C6DFE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F5F1C7-9029-40E5-85AB-EF3EED51F78F}" type="datetimeFigureOut">
              <a:rPr lang="el-GR" smtClean="0"/>
              <a:t>29/11/2025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FB18E-37C2-4B98-991E-2B2570C75C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D1F177-84EA-492A-3B74-316F007545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4623E2-F23F-4174-9528-93DC0B341D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6851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efales-ar.gr/en/ancient_site/the-house-of-menander-in-mytilene/#gallery-3190-3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odysseus.culture.gr/h/2/gh2560.jsp?obj_id=19976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efales-ar.gr/en/ancient_site/the-house-of-menander-in-mytilene/#gallery-3190-1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efales-ar.gr/en/ancient_site/the-house-of-menander-in-mytilene/#gallery-3190-4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atrum.de/285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ww.efales-ar.gr/en/ancient_site/the-house-of-menander-in-mytilene/#gallery-3190-6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audatortemporisacti.blogspot.com/2017/06/women-eating-lunch-together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hyperlink" Target="https://www.efales-ar.gr/en/ancient_site/the-house-of-menander-in-mytilene/#gallery-3190-8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brill.com/view/journals/grms/10/1/article-p114_6.xml?srsltid=AfmBOor4cJOvelDNTY6QlaoypVvUhPji1LyGKE1JLUXE1GNlc8Qv54uN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commons.wikimedia.org/wiki/File:Encheiridion_%28Dagger%29_Act_4_Mytilene_3cAD.jpg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fillide.it/mitilene-la-casa-di-menandro-segnalazione/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theatrum.de/2068.html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commons.wikimedia.org/wiki/File:Archaeological_Museum_of_Mytilene_-_House_of_Menander_02.jpg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commons.wikimedia.org/wiki/File:Archaeological_Museum_of_Mytilene_-_House_of_Menander_03.jpg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www.efales-ar.gr/en/ancient_site/the-house-of-menander-in-mytilene/#gallery-3190-7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2D18C438-49C5-D930-AD8C-E12DD84A46AA}"/>
              </a:ext>
            </a:extLst>
          </p:cNvPr>
          <p:cNvSpPr/>
          <p:nvPr/>
        </p:nvSpPr>
        <p:spPr>
          <a:xfrm>
            <a:off x="325514" y="366203"/>
            <a:ext cx="11540972" cy="6125593"/>
          </a:xfrm>
          <a:custGeom>
            <a:avLst/>
            <a:gdLst>
              <a:gd name="connsiteX0" fmla="*/ 0 w 11540972"/>
              <a:gd name="connsiteY0" fmla="*/ 382850 h 6125593"/>
              <a:gd name="connsiteX1" fmla="*/ 5617914 w 11540972"/>
              <a:gd name="connsiteY1" fmla="*/ 382850 h 6125593"/>
              <a:gd name="connsiteX2" fmla="*/ 11235829 w 11540972"/>
              <a:gd name="connsiteY2" fmla="*/ 382850 h 6125593"/>
              <a:gd name="connsiteX3" fmla="*/ 11540972 w 11540972"/>
              <a:gd name="connsiteY3" fmla="*/ 5742743 h 6125593"/>
              <a:gd name="connsiteX4" fmla="*/ 5923058 w 11540972"/>
              <a:gd name="connsiteY4" fmla="*/ 5742743 h 6125593"/>
              <a:gd name="connsiteX5" fmla="*/ 305143 w 11540972"/>
              <a:gd name="connsiteY5" fmla="*/ 5742743 h 6125593"/>
              <a:gd name="connsiteX6" fmla="*/ 0 w 11540972"/>
              <a:gd name="connsiteY6" fmla="*/ 382850 h 612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972" h="6125593" fill="none" extrusionOk="0">
                <a:moveTo>
                  <a:pt x="0" y="382850"/>
                </a:moveTo>
                <a:cubicBezTo>
                  <a:pt x="1943892" y="-826499"/>
                  <a:pt x="3496559" y="1405529"/>
                  <a:pt x="5617914" y="382850"/>
                </a:cubicBezTo>
                <a:cubicBezTo>
                  <a:pt x="7367568" y="-1014167"/>
                  <a:pt x="9605908" y="1939395"/>
                  <a:pt x="11235829" y="382850"/>
                </a:cubicBezTo>
                <a:cubicBezTo>
                  <a:pt x="11371145" y="1146577"/>
                  <a:pt x="11553978" y="4860896"/>
                  <a:pt x="11540972" y="5742743"/>
                </a:cubicBezTo>
                <a:cubicBezTo>
                  <a:pt x="9664590" y="6803422"/>
                  <a:pt x="7663688" y="4425171"/>
                  <a:pt x="5923058" y="5742743"/>
                </a:cubicBezTo>
                <a:cubicBezTo>
                  <a:pt x="3879582" y="6927558"/>
                  <a:pt x="2287044" y="4405078"/>
                  <a:pt x="305143" y="5742743"/>
                </a:cubicBezTo>
                <a:cubicBezTo>
                  <a:pt x="413806" y="4913276"/>
                  <a:pt x="21779" y="1178251"/>
                  <a:pt x="0" y="382850"/>
                </a:cubicBezTo>
                <a:close/>
              </a:path>
              <a:path w="11540972" h="6125593" stroke="0" extrusionOk="0">
                <a:moveTo>
                  <a:pt x="0" y="382850"/>
                </a:moveTo>
                <a:cubicBezTo>
                  <a:pt x="2183133" y="-856445"/>
                  <a:pt x="3610682" y="1477928"/>
                  <a:pt x="5617914" y="382850"/>
                </a:cubicBezTo>
                <a:cubicBezTo>
                  <a:pt x="7083117" y="-850458"/>
                  <a:pt x="9263109" y="2033663"/>
                  <a:pt x="11235829" y="382850"/>
                </a:cubicBezTo>
                <a:cubicBezTo>
                  <a:pt x="11363044" y="2610360"/>
                  <a:pt x="11580611" y="5075536"/>
                  <a:pt x="11540972" y="5742743"/>
                </a:cubicBezTo>
                <a:cubicBezTo>
                  <a:pt x="9602011" y="7315632"/>
                  <a:pt x="7592296" y="4500486"/>
                  <a:pt x="5923058" y="5742743"/>
                </a:cubicBezTo>
                <a:cubicBezTo>
                  <a:pt x="3958805" y="6982033"/>
                  <a:pt x="2333844" y="4502235"/>
                  <a:pt x="305143" y="5742743"/>
                </a:cubicBezTo>
                <a:cubicBezTo>
                  <a:pt x="280403" y="4578035"/>
                  <a:pt x="-71795" y="1384921"/>
                  <a:pt x="0" y="38285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28575">
            <a:solidFill>
              <a:schemeClr val="accent6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2214188587">
                  <a:prstGeom prst="doubleWave">
                    <a:avLst>
                      <a:gd name="adj1" fmla="val 6250"/>
                      <a:gd name="adj2" fmla="val 132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11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11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11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11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11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11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fr-FR" sz="11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r>
              <a:rPr lang="fr-FR" sz="72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The House of </a:t>
            </a:r>
            <a:r>
              <a:rPr lang="fr-FR" sz="7200" b="1" dirty="0" err="1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Menander</a:t>
            </a:r>
            <a:r>
              <a:rPr lang="fr-FR" sz="72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 </a:t>
            </a:r>
            <a:r>
              <a:rPr lang="en-US" sz="44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built after the 2nd century AD, on earlier remains of the Hellenistic period</a:t>
            </a:r>
          </a:p>
          <a:p>
            <a:pPr algn="ctr"/>
            <a:r>
              <a:rPr lang="en-US" sz="44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Mytilene, Greece </a:t>
            </a:r>
            <a:endParaRPr lang="fr-FR" sz="72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en-US" sz="72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480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6448E-B178-1971-9106-696B6205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69571"/>
            <a:ext cx="3048000" cy="5388429"/>
          </a:xfrm>
        </p:spPr>
        <p:txBody>
          <a:bodyPr>
            <a:normAutofit/>
          </a:bodyPr>
          <a:lstStyle/>
          <a:p>
            <a:pPr algn="ctr"/>
            <a:r>
              <a:rPr lang="en-US" sz="2800" b="1" i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The House of Menander </a:t>
            </a:r>
            <a:br>
              <a:rPr lang="en-US" sz="2800" b="1" i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28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Infokiosk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at the entrance of the archaeological site</a:t>
            </a:r>
            <a:br>
              <a:rPr lang="en-US" sz="2800" dirty="0"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1200" dirty="0">
                <a:latin typeface="Papyrus" panose="03070502060502030205" pitchFamily="66" charset="0"/>
                <a:cs typeface="Times New Roman" panose="02020603050405020304" pitchFamily="18" charset="0"/>
                <a:hlinkClick r:id="rId2"/>
              </a:rPr>
              <a:t>https://www.efales-ar.gr/en/ancient_site/the-house-of-menander-in-mytilene/#gallery-3190-3</a:t>
            </a:r>
            <a:r>
              <a:rPr lang="en-US" sz="1200" dirty="0"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endParaRPr lang="el-GR" sz="1200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0B9C1BF1-FB02-B9FE-ED12-D622EB56E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260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CF62A-BCC0-CBD8-D534-C127A424B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7086" y="365125"/>
            <a:ext cx="3646713" cy="6393543"/>
          </a:xfrm>
        </p:spPr>
        <p:txBody>
          <a:bodyPr>
            <a:normAutofit/>
          </a:bodyPr>
          <a:lstStyle/>
          <a:p>
            <a:pPr algn="ctr"/>
            <a:r>
              <a:rPr lang="en-US" sz="2700" b="1" i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The House of Menander</a:t>
            </a:r>
            <a:b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Areal View of the archaeological site</a:t>
            </a:r>
            <a:br>
              <a:rPr lang="en-US" sz="1200" b="1" dirty="0"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1200" dirty="0">
                <a:latin typeface="Papyrus" panose="03070502060502030205" pitchFamily="66" charset="0"/>
                <a:cs typeface="Times New Roman" panose="02020603050405020304" pitchFamily="18" charset="0"/>
                <a:hlinkClick r:id="rId2"/>
              </a:rPr>
              <a:t>http://odysseus.culture.gr/h/2/gh2560.jsp?obj_id=19976</a:t>
            </a:r>
            <a:r>
              <a:rPr lang="en-US" sz="1200" dirty="0"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endParaRPr lang="el-GR" dirty="0"/>
          </a:p>
        </p:txBody>
      </p:sp>
      <p:pic>
        <p:nvPicPr>
          <p:cNvPr id="1026" name="Picture 2" descr="Κλείσιμο Παραθύρου">
            <a:extLst>
              <a:ext uri="{FF2B5EF4-FFF2-40B4-BE49-F238E27FC236}">
                <a16:creationId xmlns:a16="http://schemas.microsoft.com/office/drawing/2014/main" id="{64A1E067-EC08-4871-3925-EECA73029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332"/>
            <a:ext cx="6691047" cy="665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035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BD4A4-A921-8B60-9B93-8A1F7F2F8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0885" y="365125"/>
            <a:ext cx="2141115" cy="1975304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2700" b="1" i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The House of </a:t>
            </a:r>
            <a:r>
              <a:rPr lang="en-US" sz="2700" b="1" i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Menandrer</a:t>
            </a:r>
            <a:r>
              <a:rPr lang="en-US" sz="2700" b="1" i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br>
              <a:rPr lang="en-US" sz="2700" b="1" i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in Mytilene's </a:t>
            </a:r>
            <a:r>
              <a:rPr lang="en-US" sz="27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Krinagora</a:t>
            </a:r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Street</a:t>
            </a:r>
            <a:br>
              <a:rPr lang="en-US" sz="1200" dirty="0"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1200" dirty="0">
                <a:latin typeface="Papyrus" panose="03070502060502030205" pitchFamily="66" charset="0"/>
                <a:cs typeface="Times New Roman" panose="02020603050405020304" pitchFamily="18" charset="0"/>
                <a:hlinkClick r:id="rId2"/>
              </a:rPr>
              <a:t>https://www.efales-ar.gr/en/ancient_site/the-house-of-menander-in-mytilene/#gallery-3190-1</a:t>
            </a:r>
            <a:r>
              <a:rPr lang="en-US" sz="1200" dirty="0"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endParaRPr lang="el-GR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1FB96C4E-DCF1-AB33-44E0-CEA4BF82E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8" y="110894"/>
            <a:ext cx="9942027" cy="663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800EF55E-D9B3-FFBF-0347-B3332AD7D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171" y="2990396"/>
            <a:ext cx="4669971" cy="350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362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A5394-074F-A055-9FD1-D5E3FD732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0429" y="365125"/>
            <a:ext cx="2231571" cy="6340475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Mosaic floor from the Triclinium from the </a:t>
            </a:r>
            <a:r>
              <a:rPr lang="en-US" sz="2400" b="1" i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House of Menander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as exhibited at the Archaeological Museum of Mytilene</a:t>
            </a:r>
            <a:br>
              <a:rPr lang="en-US" sz="12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  <a:hlinkClick r:id="rId2"/>
              </a:rPr>
              <a:t>https://www.efales-ar.gr/en/ancient_site/the-house-of-menander-in-mytilene/#gallery-3190-4</a:t>
            </a: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0528EE75-863C-5C41-AD99-E98F48706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6914"/>
            <a:ext cx="9808029" cy="653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791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C37D3-BA39-16D8-F596-862633F1B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171" y="365125"/>
            <a:ext cx="2002971" cy="629285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The mosaic floor of the Triclinium, depicting  scenes from Menander's comedies, a Portrait of the Poet and the muse Thalia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https://www.theatrum.de/285.html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Mytilene">
            <a:extLst>
              <a:ext uri="{FF2B5EF4-FFF2-40B4-BE49-F238E27FC236}">
                <a16:creationId xmlns:a16="http://schemas.microsoft.com/office/drawing/2014/main" id="{184F1A0D-73BC-D3A3-B6C3-0880397A6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70" y="200025"/>
            <a:ext cx="9753600" cy="645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F6FAEDE4-FB32-AB82-2061-B9FE9CED4BB0}"/>
              </a:ext>
            </a:extLst>
          </p:cNvPr>
          <p:cNvSpPr/>
          <p:nvPr/>
        </p:nvSpPr>
        <p:spPr>
          <a:xfrm>
            <a:off x="620486" y="365125"/>
            <a:ext cx="1338943" cy="9144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Papyrus" panose="03070502060502030205" pitchFamily="66" charset="0"/>
              </a:rPr>
              <a:t>Portrait of Menander</a:t>
            </a:r>
            <a:endParaRPr lang="el-GR" sz="1200" b="1" dirty="0">
              <a:solidFill>
                <a:schemeClr val="tx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05E54C1-789F-AB06-19B0-32CE31821946}"/>
              </a:ext>
            </a:extLst>
          </p:cNvPr>
          <p:cNvSpPr/>
          <p:nvPr/>
        </p:nvSpPr>
        <p:spPr>
          <a:xfrm>
            <a:off x="7881259" y="392793"/>
            <a:ext cx="957942" cy="9144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Papyrus" panose="03070502060502030205" pitchFamily="66" charset="0"/>
              </a:rPr>
              <a:t>Thalia</a:t>
            </a:r>
            <a:endParaRPr lang="el-GR" sz="1200" b="1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D923A22-3665-BD25-F267-01FC2736EF71}"/>
              </a:ext>
            </a:extLst>
          </p:cNvPr>
          <p:cNvCxnSpPr>
            <a:cxnSpLocks/>
          </p:cNvCxnSpPr>
          <p:nvPr/>
        </p:nvCxnSpPr>
        <p:spPr>
          <a:xfrm>
            <a:off x="1730829" y="695326"/>
            <a:ext cx="457201" cy="61186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4974522-067B-4B81-AC90-80FA626D15F9}"/>
              </a:ext>
            </a:extLst>
          </p:cNvPr>
          <p:cNvCxnSpPr>
            <a:cxnSpLocks/>
          </p:cNvCxnSpPr>
          <p:nvPr/>
        </p:nvCxnSpPr>
        <p:spPr>
          <a:xfrm flipH="1">
            <a:off x="7728857" y="1001259"/>
            <a:ext cx="538842" cy="30593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C72556E1-3F34-FDD0-036B-FD2873035779}"/>
              </a:ext>
            </a:extLst>
          </p:cNvPr>
          <p:cNvSpPr/>
          <p:nvPr/>
        </p:nvSpPr>
        <p:spPr>
          <a:xfrm>
            <a:off x="4501243" y="86859"/>
            <a:ext cx="1594757" cy="9144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latin typeface="Papyrus" panose="03070502060502030205" pitchFamily="66" charset="0"/>
              </a:rPr>
              <a:t>Synaristosai</a:t>
            </a:r>
            <a:endParaRPr lang="el-GR" sz="1200" b="1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BC86608-788B-9343-33FB-C5EED88284A8}"/>
              </a:ext>
            </a:extLst>
          </p:cNvPr>
          <p:cNvCxnSpPr>
            <a:cxnSpLocks/>
          </p:cNvCxnSpPr>
          <p:nvPr/>
        </p:nvCxnSpPr>
        <p:spPr>
          <a:xfrm flipH="1">
            <a:off x="4800600" y="695326"/>
            <a:ext cx="457201" cy="15797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450D8383-F7AF-C3E0-3CAA-9CAA345CCAFB}"/>
              </a:ext>
            </a:extLst>
          </p:cNvPr>
          <p:cNvSpPr/>
          <p:nvPr/>
        </p:nvSpPr>
        <p:spPr>
          <a:xfrm>
            <a:off x="310243" y="5300209"/>
            <a:ext cx="1959428" cy="9144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Theophoroumene</a:t>
            </a:r>
            <a:endParaRPr lang="el-GR" sz="1200" b="1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B99EEF3-7A38-BF05-1F72-E37A5E376C2A}"/>
              </a:ext>
            </a:extLst>
          </p:cNvPr>
          <p:cNvCxnSpPr>
            <a:cxnSpLocks/>
          </p:cNvCxnSpPr>
          <p:nvPr/>
        </p:nvCxnSpPr>
        <p:spPr>
          <a:xfrm flipV="1">
            <a:off x="990600" y="4430486"/>
            <a:ext cx="810986" cy="117565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1B6F8E74-C038-8918-B343-3BB7257C6CE7}"/>
              </a:ext>
            </a:extLst>
          </p:cNvPr>
          <p:cNvSpPr/>
          <p:nvPr/>
        </p:nvSpPr>
        <p:spPr>
          <a:xfrm>
            <a:off x="3725636" y="5442857"/>
            <a:ext cx="1532165" cy="9144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latin typeface="Papyrus" panose="03070502060502030205" pitchFamily="66" charset="0"/>
              </a:rPr>
              <a:t>Encheiridion</a:t>
            </a:r>
            <a:endParaRPr lang="el-GR" sz="1200" b="1" dirty="0">
              <a:solidFill>
                <a:schemeClr val="tx1"/>
              </a:solidFill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07A3C15-EDE0-229B-251D-F60CB41F72C0}"/>
              </a:ext>
            </a:extLst>
          </p:cNvPr>
          <p:cNvCxnSpPr>
            <a:cxnSpLocks/>
          </p:cNvCxnSpPr>
          <p:nvPr/>
        </p:nvCxnSpPr>
        <p:spPr>
          <a:xfrm flipV="1">
            <a:off x="4343399" y="4430486"/>
            <a:ext cx="457201" cy="13171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C8585191-089D-536E-6962-8751D920A74B}"/>
              </a:ext>
            </a:extLst>
          </p:cNvPr>
          <p:cNvSpPr/>
          <p:nvPr/>
        </p:nvSpPr>
        <p:spPr>
          <a:xfrm>
            <a:off x="2664278" y="183471"/>
            <a:ext cx="1039585" cy="9144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latin typeface="Papyrus" panose="03070502060502030205" pitchFamily="66" charset="0"/>
              </a:rPr>
              <a:t>Plokion</a:t>
            </a:r>
            <a:endParaRPr lang="el-GR" sz="1200" b="1" dirty="0">
              <a:solidFill>
                <a:schemeClr val="tx1"/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FD9B471-7D12-C1A4-ED55-2FA35FA6FE49}"/>
              </a:ext>
            </a:extLst>
          </p:cNvPr>
          <p:cNvCxnSpPr>
            <a:cxnSpLocks/>
          </p:cNvCxnSpPr>
          <p:nvPr/>
        </p:nvCxnSpPr>
        <p:spPr>
          <a:xfrm>
            <a:off x="2993571" y="782411"/>
            <a:ext cx="642260" cy="524782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3D728E04-873B-023A-283A-7E7403CC8F56}"/>
              </a:ext>
            </a:extLst>
          </p:cNvPr>
          <p:cNvSpPr/>
          <p:nvPr/>
        </p:nvSpPr>
        <p:spPr>
          <a:xfrm>
            <a:off x="751114" y="2405743"/>
            <a:ext cx="914400" cy="9144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Papyrus" panose="03070502060502030205" pitchFamily="66" charset="0"/>
              </a:rPr>
              <a:t>Samia</a:t>
            </a:r>
            <a:endParaRPr lang="el-GR" sz="1200" b="1" dirty="0">
              <a:solidFill>
                <a:schemeClr val="tx1"/>
              </a:solidFill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BA13F22-07D6-166A-21E3-2E65E13CF1FC}"/>
              </a:ext>
            </a:extLst>
          </p:cNvPr>
          <p:cNvCxnSpPr>
            <a:cxnSpLocks/>
          </p:cNvCxnSpPr>
          <p:nvPr/>
        </p:nvCxnSpPr>
        <p:spPr>
          <a:xfrm flipV="1">
            <a:off x="1175657" y="2645229"/>
            <a:ext cx="1208314" cy="4789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8E88BAAA-30D7-AAB0-B7DE-79BB5127A256}"/>
              </a:ext>
            </a:extLst>
          </p:cNvPr>
          <p:cNvSpPr/>
          <p:nvPr/>
        </p:nvSpPr>
        <p:spPr>
          <a:xfrm>
            <a:off x="8218713" y="1705882"/>
            <a:ext cx="1589318" cy="9144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latin typeface="Papyrus" panose="03070502060502030205" pitchFamily="66" charset="0"/>
              </a:rPr>
              <a:t>Epitrepontes</a:t>
            </a:r>
            <a:endParaRPr lang="el-GR" sz="1200" b="1" dirty="0">
              <a:solidFill>
                <a:schemeClr val="tx1"/>
              </a:solidFill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8226368-6638-5F28-EE58-54D2BAA12320}"/>
              </a:ext>
            </a:extLst>
          </p:cNvPr>
          <p:cNvCxnSpPr>
            <a:cxnSpLocks/>
          </p:cNvCxnSpPr>
          <p:nvPr/>
        </p:nvCxnSpPr>
        <p:spPr>
          <a:xfrm flipH="1">
            <a:off x="7424057" y="2405743"/>
            <a:ext cx="1415144" cy="3265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980A6A8E-73A9-726B-DAF1-FCC9FA7F23B7}"/>
              </a:ext>
            </a:extLst>
          </p:cNvPr>
          <p:cNvSpPr/>
          <p:nvPr/>
        </p:nvSpPr>
        <p:spPr>
          <a:xfrm>
            <a:off x="8218713" y="5159829"/>
            <a:ext cx="1208316" cy="9144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Papyrus" panose="03070502060502030205" pitchFamily="66" charset="0"/>
              </a:rPr>
              <a:t>Messenia</a:t>
            </a:r>
            <a:endParaRPr lang="el-GR" sz="1200" b="1" dirty="0">
              <a:solidFill>
                <a:schemeClr val="tx1"/>
              </a:solidFill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8F6704A-3A94-76AF-C0C2-AAE863700CAD}"/>
              </a:ext>
            </a:extLst>
          </p:cNvPr>
          <p:cNvCxnSpPr>
            <a:cxnSpLocks/>
          </p:cNvCxnSpPr>
          <p:nvPr/>
        </p:nvCxnSpPr>
        <p:spPr>
          <a:xfrm flipH="1" flipV="1">
            <a:off x="8371114" y="4430486"/>
            <a:ext cx="457201" cy="9144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:a16="http://schemas.microsoft.com/office/drawing/2014/main" id="{DC537B7C-0373-3597-F9DD-21B24D167260}"/>
              </a:ext>
            </a:extLst>
          </p:cNvPr>
          <p:cNvSpPr/>
          <p:nvPr/>
        </p:nvSpPr>
        <p:spPr>
          <a:xfrm>
            <a:off x="6455228" y="130402"/>
            <a:ext cx="642257" cy="70847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?</a:t>
            </a:r>
            <a:endParaRPr lang="el-GR" sz="1200" b="1" dirty="0">
              <a:solidFill>
                <a:schemeClr val="tx1"/>
              </a:solidFill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2A4D3DF7-D1BA-8203-CD11-3AFAF11E577E}"/>
              </a:ext>
            </a:extLst>
          </p:cNvPr>
          <p:cNvCxnSpPr>
            <a:cxnSpLocks/>
          </p:cNvCxnSpPr>
          <p:nvPr/>
        </p:nvCxnSpPr>
        <p:spPr>
          <a:xfrm flipH="1">
            <a:off x="6245680" y="695326"/>
            <a:ext cx="538842" cy="54224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3620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D7DAC-4C5C-08F5-44DC-B5E7EB3D6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1" y="365125"/>
            <a:ext cx="1705892" cy="639490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Details from the mosaic floor depicting the Portrait of Menander and that of  the Muse Thalia holding a comic mask and a rod</a:t>
            </a:r>
            <a:b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  <a:hlinkClick r:id="rId2"/>
              </a:rPr>
              <a:t>https://www.efales-ar.gr/en/ancient_site/the-house-of-menander-in-mytilene/#gallery-3190-6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mosaic of a person&#10;&#10;AI-generated content may be incorrect.">
            <a:extLst>
              <a:ext uri="{FF2B5EF4-FFF2-40B4-BE49-F238E27FC236}">
                <a16:creationId xmlns:a16="http://schemas.microsoft.com/office/drawing/2014/main" id="{D6B0783B-E691-F22E-F809-34700D0A1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5777" cy="6858000"/>
          </a:xfrm>
          <a:prstGeom prst="rect">
            <a:avLst/>
          </a:prstGeom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1FB6311F-0E36-178D-BF26-FFF43AB3A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093" y="97971"/>
            <a:ext cx="5351236" cy="66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72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A6B61-A7C7-0ACC-2AB0-E2FE92972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596" y="0"/>
            <a:ext cx="5950404" cy="1799693"/>
          </a:xfrm>
        </p:spPr>
        <p:txBody>
          <a:bodyPr>
            <a:normAutofit/>
          </a:bodyPr>
          <a:lstStyle/>
          <a:p>
            <a:pPr algn="ctr"/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Detail from the mosaic floor of the Triclinium, depicting a scene from Menander's comedy ‘</a:t>
            </a:r>
            <a:r>
              <a:rPr lang="en-US" sz="2700" b="1" i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Synaristosai</a:t>
            </a:r>
            <a:r>
              <a:rPr lang="en-US" sz="2700" b="1" i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’</a:t>
            </a:r>
            <a:b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1200" dirty="0">
                <a:latin typeface="Papyrus" panose="03070502060502030205" pitchFamily="66" charset="0"/>
                <a:hlinkClick r:id="rId3"/>
              </a:rPr>
              <a:t>https://laudatortemporisacti.blogspot.com/2017/06/women-eating-lunch-together.html</a:t>
            </a:r>
            <a:br>
              <a:rPr lang="en-US" sz="1200" dirty="0"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and 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4"/>
              </a:rPr>
              <a:t>https://www.efales-ar.gr/en/ancient_site/the-house-of-menander-in-mytilene/#gallery-3190-8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endParaRPr lang="el-GR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7B856318-330A-92E6-E7B2-B7F7236CB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6" y="1799694"/>
            <a:ext cx="5658077" cy="497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B5340AB7-CDA5-2BBC-9C39-F5ACCCEA3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58975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772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BE869-7E9C-0BF0-C4BA-2200C8D96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771" y="365125"/>
            <a:ext cx="4030435" cy="6656615"/>
          </a:xfrm>
        </p:spPr>
        <p:txBody>
          <a:bodyPr>
            <a:normAutofit/>
          </a:bodyPr>
          <a:lstStyle/>
          <a:p>
            <a:pPr algn="ctr"/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Detail from the mosaic floor of the Triclinium, depicting a scene from Menander's comedy ‘</a:t>
            </a:r>
            <a:r>
              <a:rPr lang="en-US" sz="2700" b="1" i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Theophoroumenē</a:t>
            </a:r>
            <a:r>
              <a:rPr lang="en-US" sz="2700" b="1" i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’</a:t>
            </a:r>
            <a:br>
              <a:rPr lang="en-US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13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  <a:hlinkClick r:id="rId2"/>
              </a:rPr>
              <a:t>https://brill.com/view/journals/grms/10/1/article-p114_6.xml?srsltid=AfmBOor4cJOvelDNTY6QlaoypVvUhPji1LyGKE1JLUXE1GNlc8Qv54uN</a:t>
            </a:r>
            <a:r>
              <a:rPr lang="en-US" sz="13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endParaRPr lang="el-GR" sz="1300" dirty="0"/>
          </a:p>
        </p:txBody>
      </p:sp>
      <p:pic>
        <p:nvPicPr>
          <p:cNvPr id="17410" name="Picture 2" descr="Menander, Theophorumenē: A Song to Kybele on the Comic Stage in: Greek and  Roman Musical Studies Volume 10 Issue 1 (2022)">
            <a:extLst>
              <a:ext uri="{FF2B5EF4-FFF2-40B4-BE49-F238E27FC236}">
                <a16:creationId xmlns:a16="http://schemas.microsoft.com/office/drawing/2014/main" id="{770B7DC7-0CDB-0188-4872-CA5FBAA96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93" y="125184"/>
            <a:ext cx="7802426" cy="665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396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05861-AFCF-D42C-5914-35E24D117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4600" y="365125"/>
            <a:ext cx="5660572" cy="6317229"/>
          </a:xfrm>
        </p:spPr>
        <p:txBody>
          <a:bodyPr>
            <a:normAutofit/>
          </a:bodyPr>
          <a:lstStyle/>
          <a:p>
            <a:pPr algn="ctr"/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Mosaic scene from Act 4 of Menander's comedy '</a:t>
            </a:r>
            <a:r>
              <a:rPr lang="en-US" sz="2700" b="1" i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Encheiridion</a:t>
            </a:r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' </a:t>
            </a:r>
            <a:br>
              <a:rPr lang="en-US" sz="1200" dirty="0"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1200" dirty="0">
                <a:latin typeface="Papyrus" panose="03070502060502030205" pitchFamily="66" charset="0"/>
                <a:cs typeface="Times New Roman" panose="02020603050405020304" pitchFamily="18" charset="0"/>
                <a:hlinkClick r:id="rId2"/>
              </a:rPr>
              <a:t>https://commons.wikimedia.org/wiki/File:Encheiridion_%28Dagger%29_Act_4_Mytilene_3cAD.jpg</a:t>
            </a:r>
            <a:r>
              <a:rPr lang="en-US" sz="1200" dirty="0"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DF7C08A-3EC3-AA49-490E-5FF4C3FBF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28" y="175645"/>
            <a:ext cx="6006193" cy="650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373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70E24-2FC9-79BB-DEF9-10A235DF6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9770" y="365125"/>
            <a:ext cx="4474029" cy="6394904"/>
          </a:xfrm>
        </p:spPr>
        <p:txBody>
          <a:bodyPr>
            <a:normAutofit/>
          </a:bodyPr>
          <a:lstStyle/>
          <a:p>
            <a:pPr algn="ctr"/>
            <a:r>
              <a:rPr lang="en-US" sz="2700" b="1" i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House of Menander</a:t>
            </a:r>
            <a:br>
              <a:rPr lang="en-US" sz="2700" b="1" i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2700" b="1" i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Mosaic panel with a representation of the comedy ‘</a:t>
            </a:r>
            <a:r>
              <a:rPr lang="en-US" sz="2700" b="1" i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Samia</a:t>
            </a:r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’ </a:t>
            </a:r>
            <a:b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13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  <a:hlinkClick r:id="rId2"/>
              </a:rPr>
              <a:t>https://fillide.it/mitilene-la-casa-di-menandro-segnalazione/</a:t>
            </a:r>
            <a:r>
              <a:rPr lang="en-US" sz="13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 </a:t>
            </a:r>
            <a:endParaRPr lang="el-GR" dirty="0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2E0C940A-8BB1-B3F3-3177-967F1BE39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16342"/>
            <a:ext cx="5873243" cy="664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684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F96CE-CED5-707C-5EBC-CC1F1BDEC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1206" y="365125"/>
            <a:ext cx="1970794" cy="612775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Detail from the mosaic floor of the Triclinium, depicting a scene from Menander's comedy</a:t>
            </a:r>
            <a:br>
              <a:rPr lang="en-US" sz="2400" b="1" dirty="0"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2400" b="1" i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‘Messenia’</a:t>
            </a:r>
            <a:br>
              <a:rPr lang="en-US" sz="2400" b="1" i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https://www.theatrum.de/2068.html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Menander">
            <a:extLst>
              <a:ext uri="{FF2B5EF4-FFF2-40B4-BE49-F238E27FC236}">
                <a16:creationId xmlns:a16="http://schemas.microsoft.com/office/drawing/2014/main" id="{B8D18169-45CD-6660-925B-36851AC35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13" y="152400"/>
            <a:ext cx="10079693" cy="657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579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AD3AB-0DF7-362F-A3BE-6656F424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3486" y="365125"/>
            <a:ext cx="2667000" cy="64928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The Archaeological Museum of Mytilene, mosaics from the </a:t>
            </a: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2400" b="1" i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House of Menander</a:t>
            </a: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lang="en-US" sz="1200" dirty="0">
                <a:latin typeface="Papyrus" panose="03070502060502030205" pitchFamily="66" charset="0"/>
                <a:hlinkClick r:id="rId2"/>
              </a:rPr>
              <a:t>https://commons.wikimedia.org/wiki/File:Archaeological_Museum_of_Mytilene_-_House_of_Menander_02.jpg</a:t>
            </a:r>
            <a:r>
              <a:rPr lang="en-US" sz="1200" dirty="0">
                <a:latin typeface="Papyrus" panose="03070502060502030205" pitchFamily="66" charset="0"/>
              </a:rPr>
              <a:t> </a:t>
            </a:r>
            <a:br>
              <a:rPr lang="en-US" sz="1200" dirty="0">
                <a:latin typeface="Papyrus" panose="03070502060502030205" pitchFamily="66" charset="0"/>
              </a:rPr>
            </a:br>
            <a:endParaRPr lang="el-GR" sz="1200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19AFFCDA-ED8B-DBCD-3A1B-CAF4590EA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1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63DEC39-7125-1548-8DF6-E802D7D9A8A5}"/>
              </a:ext>
            </a:extLst>
          </p:cNvPr>
          <p:cNvSpPr/>
          <p:nvPr/>
        </p:nvSpPr>
        <p:spPr>
          <a:xfrm>
            <a:off x="4691742" y="2405743"/>
            <a:ext cx="1556657" cy="9144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latin typeface="Papyrus" panose="03070502060502030205" pitchFamily="66" charset="0"/>
              </a:rPr>
              <a:t>Misoymenos</a:t>
            </a:r>
            <a:endParaRPr lang="el-GR" sz="1200" b="1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3A9FFBF-DAE8-B897-AD3B-98ECC8B6FC28}"/>
              </a:ext>
            </a:extLst>
          </p:cNvPr>
          <p:cNvCxnSpPr>
            <a:cxnSpLocks/>
          </p:cNvCxnSpPr>
          <p:nvPr/>
        </p:nvCxnSpPr>
        <p:spPr>
          <a:xfrm>
            <a:off x="5323114" y="3004457"/>
            <a:ext cx="1132115" cy="79465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F80B5915-6507-03C0-6CCB-CE6A40E7ED4C}"/>
              </a:ext>
            </a:extLst>
          </p:cNvPr>
          <p:cNvSpPr/>
          <p:nvPr/>
        </p:nvSpPr>
        <p:spPr>
          <a:xfrm>
            <a:off x="2732315" y="2275113"/>
            <a:ext cx="707571" cy="58782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Papyrus" panose="03070502060502030205" pitchFamily="66" charset="0"/>
              </a:rPr>
              <a:t>?</a:t>
            </a:r>
            <a:endParaRPr lang="el-GR" sz="1200" b="1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2067A6D-197A-075C-DE32-7043FDDDB1E5}"/>
              </a:ext>
            </a:extLst>
          </p:cNvPr>
          <p:cNvCxnSpPr>
            <a:cxnSpLocks/>
          </p:cNvCxnSpPr>
          <p:nvPr/>
        </p:nvCxnSpPr>
        <p:spPr>
          <a:xfrm flipH="1">
            <a:off x="2340429" y="2623457"/>
            <a:ext cx="707571" cy="6966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357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40417-D996-883D-7C41-79DA58547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0" y="365125"/>
            <a:ext cx="3048000" cy="6492875"/>
          </a:xfrm>
        </p:spPr>
        <p:txBody>
          <a:bodyPr>
            <a:normAutofit/>
          </a:bodyPr>
          <a:lstStyle/>
          <a:p>
            <a:pPr algn="ctr"/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Detail from the mosaic floor of the Triclinium, depicting a scene from Menander's comedy </a:t>
            </a:r>
            <a:r>
              <a:rPr lang="en-US" sz="2700" b="1" i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‘</a:t>
            </a:r>
            <a:r>
              <a:rPr lang="en-US" sz="2700" b="1" i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Misoumenos</a:t>
            </a:r>
            <a:r>
              <a:rPr lang="en-US" sz="2700" b="1" i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’</a:t>
            </a:r>
            <a:br>
              <a:rPr lang="en-US" sz="2700" b="1" i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https://commons.wikimedia.org/wiki/File:Archaeological_Museum_of_Mytilene_-_House_of_Menander_03.jpg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C45B6DA-EFB0-EB3F-9EBD-1F0887B0F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57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387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BCAE6-F939-DEDF-536D-65157C99C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365125"/>
            <a:ext cx="5334000" cy="6231618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mosaic floor from the so-called "hall" depicts Orpheus sitting on a rock playing his lyre, beguiling the animals and natural forces surrounding him. </a:t>
            </a: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Rectangular, triangular, and rhomboidal frames are lined up in a star-shaped configuration around the central octagon, in which animal figurines, typical samples of basic species, and plant motifs are shown.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https://www.efales-ar.gr/en/ancient_site/the-house-of-menander-in-mytilene/#gallery-3190-7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AB408D07-B88A-C087-99E2-C51D45DF4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0"/>
            <a:ext cx="6629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926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AD561-EF16-1F16-E69D-1F0C65B44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636" y="2797629"/>
            <a:ext cx="1692728" cy="4060371"/>
          </a:xfrm>
        </p:spPr>
        <p:txBody>
          <a:bodyPr>
            <a:norm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Photo credit: Amalia Spiliakou, Summer 2025</a:t>
            </a:r>
            <a:endParaRPr lang="el-GR" sz="1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display of a wall with a variety of designs&#10;&#10;AI-generated content may be incorrect.">
            <a:extLst>
              <a:ext uri="{FF2B5EF4-FFF2-40B4-BE49-F238E27FC236}">
                <a16:creationId xmlns:a16="http://schemas.microsoft.com/office/drawing/2014/main" id="{8153F032-52A0-0BD1-004A-76657F32F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51114" y="857250"/>
            <a:ext cx="6858000" cy="5143500"/>
          </a:xfrm>
          <a:prstGeom prst="rect">
            <a:avLst/>
          </a:prstGeom>
        </p:spPr>
      </p:pic>
      <p:pic>
        <p:nvPicPr>
          <p:cNvPr id="5" name="Picture 4" descr="A mosaic of animals on a floor&#10;&#10;AI-generated content may be incorrect.">
            <a:extLst>
              <a:ext uri="{FF2B5EF4-FFF2-40B4-BE49-F238E27FC236}">
                <a16:creationId xmlns:a16="http://schemas.microsoft.com/office/drawing/2014/main" id="{4ACA1C9C-98C7-6463-471F-11AA82B16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85114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798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610</Words>
  <Application>Microsoft Office PowerPoint</Application>
  <PresentationFormat>Widescreen</PresentationFormat>
  <Paragraphs>39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Papyrus</vt:lpstr>
      <vt:lpstr>Times New Roman</vt:lpstr>
      <vt:lpstr>Office Theme</vt:lpstr>
      <vt:lpstr>PowerPoint Presentation</vt:lpstr>
      <vt:lpstr>The House of Menander  Infokiosk at the entrance of the archaeological site https://www.efales-ar.gr/en/ancient_site/the-house-of-menander-in-mytilene/#gallery-3190-3 </vt:lpstr>
      <vt:lpstr>The House of Menander Areal View of the archaeological site http://odysseus.culture.gr/h/2/gh2560.jsp?obj_id=19976 </vt:lpstr>
      <vt:lpstr> The House of Menandrer  in Mytilene's Krinagora Street https://www.efales-ar.gr/en/ancient_site/the-house-of-menander-in-mytilene/#gallery-3190-1 </vt:lpstr>
      <vt:lpstr>Mosaic floor from the Triclinium from the House of Menander as exhibited at the Archaeological Museum of Mytilene https://www.efales-ar.gr/en/ancient_site/the-house-of-menander-in-mytilene/#gallery-3190-4 </vt:lpstr>
      <vt:lpstr>The mosaic floor of the Triclinium, depicting  scenes from Menander's comedies, a Portrait of the Poet and the muse Thalia https://www.theatrum.de/285.html </vt:lpstr>
      <vt:lpstr>Details from the mosaic floor depicting the Portrait of Menander and that of  the Muse Thalia holding a comic mask and a rod https://www.efales-ar.gr/en/ancient_site/the-house-of-menander-in-mytilene/#gallery-3190-6 </vt:lpstr>
      <vt:lpstr>Detail from the mosaic floor of the Triclinium, depicting a scene from Menander's comedy ‘Synaristosai’ https://laudatortemporisacti.blogspot.com/2017/06/women-eating-lunch-together.html  and  https://www.efales-ar.gr/en/ancient_site/the-house-of-menander-in-mytilene/#gallery-3190-8 </vt:lpstr>
      <vt:lpstr>Detail from the mosaic floor of the Triclinium, depicting a scene from Menander's comedy ‘Theophoroumenē’ https://brill.com/view/journals/grms/10/1/article-p114_6.xml?srsltid=AfmBOor4cJOvelDNTY6QlaoypVvUhPji1LyGKE1JLUXE1GNlc8Qv54uN </vt:lpstr>
      <vt:lpstr>Mosaic scene from Act 4 of Menander's comedy 'Encheiridion'  https://commons.wikimedia.org/wiki/File:Encheiridion_%28Dagger%29_Act_4_Mytilene_3cAD.jpg </vt:lpstr>
      <vt:lpstr>House of Menander  Mosaic panel with a representation of the comedy ‘Samia’  https://fillide.it/mitilene-la-casa-di-menandro-segnalazione/ </vt:lpstr>
      <vt:lpstr>Detail from the mosaic floor of the Triclinium, depicting a scene from Menander's comedy ‘Messenia’ https://www.theatrum.de/2068.html </vt:lpstr>
      <vt:lpstr>The Archaeological Museum of Mytilene, mosaics from the  House of Menander https://commons.wikimedia.org/wiki/File:Archaeological_Museum_of_Mytilene_-_House_of_Menander_02.jpg  </vt:lpstr>
      <vt:lpstr>Detail from the mosaic floor of the Triclinium, depicting a scene from Menander's comedy ‘Misoumenos’  https://commons.wikimedia.org/wiki/File:Archaeological_Museum_of_Mytilene_-_House_of_Menander_03.jpg </vt:lpstr>
      <vt:lpstr>The mosaic floor from the so-called "hall" depicts Orpheus sitting on a rock playing his lyre, beguiling the animals and natural forces surrounding him.  Rectangular, triangular, and rhomboidal frames are lined up in a star-shaped configuration around the central octagon, in which animal figurines, typical samples of basic species, and plant motifs are shown. https://www.efales-ar.gr/en/ancient_site/the-house-of-menander-in-mytilene/#gallery-3190-7 </vt:lpstr>
      <vt:lpstr>Photo credit: Amalia Spiliakou, Summer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2025-11-29T11:41:53Z</dcterms:created>
  <dcterms:modified xsi:type="dcterms:W3CDTF">2025-11-29T17:24:22Z</dcterms:modified>
</cp:coreProperties>
</file>