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2" r:id="rId2"/>
    <p:sldId id="263" r:id="rId3"/>
    <p:sldId id="256" r:id="rId4"/>
    <p:sldId id="269" r:id="rId5"/>
    <p:sldId id="276" r:id="rId6"/>
    <p:sldId id="273" r:id="rId7"/>
    <p:sldId id="281" r:id="rId8"/>
    <p:sldId id="279" r:id="rId9"/>
    <p:sldId id="270" r:id="rId10"/>
    <p:sldId id="275" r:id="rId11"/>
    <p:sldId id="271" r:id="rId12"/>
    <p:sldId id="272" r:id="rId13"/>
    <p:sldId id="264" r:id="rId14"/>
    <p:sldId id="280" r:id="rId15"/>
    <p:sldId id="282" r:id="rId16"/>
    <p:sldId id="267" r:id="rId17"/>
    <p:sldId id="277" r:id="rId18"/>
    <p:sldId id="278" r:id="rId19"/>
    <p:sldId id="274" r:id="rId20"/>
  </p:sldIdLst>
  <p:sldSz cx="12192000" cy="6858000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8462E"/>
    <a:srgbClr val="6C5638"/>
    <a:srgbClr val="FFEAA7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59" d="100"/>
          <a:sy n="59" d="100"/>
        </p:scale>
        <p:origin x="964" y="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malia Spiliakou" userId="f4bd6b91a0b5818a" providerId="LiveId" clId="{A7A9D5DB-FA68-43A1-B042-EE3BD4885848}"/>
    <pc:docChg chg="modSld">
      <pc:chgData name="Amalia Spiliakou" userId="f4bd6b91a0b5818a" providerId="LiveId" clId="{A7A9D5DB-FA68-43A1-B042-EE3BD4885848}" dt="2026-01-06T04:20:24.109" v="5" actId="20577"/>
      <pc:docMkLst>
        <pc:docMk/>
      </pc:docMkLst>
      <pc:sldChg chg="modSp mod">
        <pc:chgData name="Amalia Spiliakou" userId="f4bd6b91a0b5818a" providerId="LiveId" clId="{A7A9D5DB-FA68-43A1-B042-EE3BD4885848}" dt="2026-01-06T04:20:08.235" v="3" actId="20577"/>
        <pc:sldMkLst>
          <pc:docMk/>
          <pc:sldMk cId="2891025228" sldId="263"/>
        </pc:sldMkLst>
        <pc:spChg chg="mod">
          <ac:chgData name="Amalia Spiliakou" userId="f4bd6b91a0b5818a" providerId="LiveId" clId="{A7A9D5DB-FA68-43A1-B042-EE3BD4885848}" dt="2026-01-06T04:20:08.235" v="3" actId="20577"/>
          <ac:spMkLst>
            <pc:docMk/>
            <pc:sldMk cId="2891025228" sldId="263"/>
            <ac:spMk id="2" creationId="{07FBEF9B-94F3-6A54-8313-0C592D277199}"/>
          </ac:spMkLst>
        </pc:spChg>
      </pc:sldChg>
      <pc:sldChg chg="modSp mod">
        <pc:chgData name="Amalia Spiliakou" userId="f4bd6b91a0b5818a" providerId="LiveId" clId="{A7A9D5DB-FA68-43A1-B042-EE3BD4885848}" dt="2026-01-06T04:20:24.109" v="5" actId="20577"/>
        <pc:sldMkLst>
          <pc:docMk/>
          <pc:sldMk cId="2137990094" sldId="269"/>
        </pc:sldMkLst>
        <pc:spChg chg="mod">
          <ac:chgData name="Amalia Spiliakou" userId="f4bd6b91a0b5818a" providerId="LiveId" clId="{A7A9D5DB-FA68-43A1-B042-EE3BD4885848}" dt="2026-01-06T04:20:24.109" v="5" actId="20577"/>
          <ac:spMkLst>
            <pc:docMk/>
            <pc:sldMk cId="2137990094" sldId="269"/>
            <ac:spMk id="2" creationId="{267EAF11-299E-5161-E86C-FE49BB4FA72B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AA621E-DE39-8ECD-5968-9671296A63F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A80F1CB-9DDD-9C54-657D-64B628C2C84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l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CC2388-4D4C-C6A7-5313-D06B09A67C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ACBA25-DA49-43A4-AD57-11BB9B939713}" type="datetimeFigureOut">
              <a:rPr lang="el-GR" smtClean="0"/>
              <a:t>6/1/2026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5B45298-D8F6-BD2E-5DA9-B2BE6581FB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984EF2-99FE-BCB7-73D0-ACEEC004DA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7B9FDC-2B12-4016-90BA-149B143B0C5D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6894261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489066-8F04-326B-ADEA-1FB46909A1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19A316-10B7-7396-F5AF-565E2D3D2B6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A4329F-44E5-1FCD-D36E-F867141EE9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ACBA25-DA49-43A4-AD57-11BB9B939713}" type="datetimeFigureOut">
              <a:rPr lang="el-GR" smtClean="0"/>
              <a:t>6/1/2026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F6261E3-FF69-290D-D8C8-08B533F38E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E75ABC2-0278-022C-DBF4-B839735618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7B9FDC-2B12-4016-90BA-149B143B0C5D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4186161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4B3F11-4DD2-05A1-0FAE-2C34D1F3DF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5DDB202-1592-1685-CFBB-C972652CAD9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0EAC23A-1A98-3FEE-BF74-52F0A10ED9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ACBA25-DA49-43A4-AD57-11BB9B939713}" type="datetimeFigureOut">
              <a:rPr lang="el-GR" smtClean="0"/>
              <a:t>6/1/2026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E87A93-43D2-9939-1A01-5392E047B1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F9080EF-5CD7-FEAA-FA96-815FD8E92E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7B9FDC-2B12-4016-90BA-149B143B0C5D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5313356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22AAD3-8CDE-5E75-13A2-A4C77AD289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EABFE0-8B54-A2A6-B317-F664699D04E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E5B744A-53F3-A752-B518-56BF108481A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0919040-F615-72DD-888A-27E5100C04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ACBA25-DA49-43A4-AD57-11BB9B939713}" type="datetimeFigureOut">
              <a:rPr lang="el-GR" smtClean="0"/>
              <a:t>6/1/2026</a:t>
            </a:fld>
            <a:endParaRPr lang="el-G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06D379D-8202-3441-0541-C02B8B68D4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17703B8-4E9C-1864-C58C-E7C470B192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7B9FDC-2B12-4016-90BA-149B143B0C5D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2784564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EC1A3D-7547-A179-E441-35E264E3D0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650FABB-4DE7-B4AB-0D97-E40BF9C06E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DB3A7B6-E771-93EA-4DC4-90567DD7EED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EA5D2FC-DAEE-5EC9-CDCD-EAC28009062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3A8DD2A-0C64-FBCA-6229-8556B8F7BF4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6BE9C0F-0787-B60E-7707-03DA297F7E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ACBA25-DA49-43A4-AD57-11BB9B939713}" type="datetimeFigureOut">
              <a:rPr lang="el-GR" smtClean="0"/>
              <a:t>6/1/2026</a:t>
            </a:fld>
            <a:endParaRPr lang="el-GR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AE59D53-D1B3-A1F0-A95A-B25940BF42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6B427B0-38F8-8652-47B8-88415AAD09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7B9FDC-2B12-4016-90BA-149B143B0C5D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9499590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06A90E-87D7-8A72-7016-9CCDE3492F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D87BAF6-FE11-2F0C-98A1-FDC0333F18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ACBA25-DA49-43A4-AD57-11BB9B939713}" type="datetimeFigureOut">
              <a:rPr lang="el-GR" smtClean="0"/>
              <a:t>6/1/2026</a:t>
            </a:fld>
            <a:endParaRPr lang="el-G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444987B-3E5D-2279-C057-21D1A62E59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EB1ADB2-A1D3-7B5B-792C-F1ACEB8F5B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7B9FDC-2B12-4016-90BA-149B143B0C5D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6859404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259F19E-D088-52AC-FE21-F68F73BB6A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ACBA25-DA49-43A4-AD57-11BB9B939713}" type="datetimeFigureOut">
              <a:rPr lang="el-GR" smtClean="0"/>
              <a:t>6/1/2026</a:t>
            </a:fld>
            <a:endParaRPr lang="el-GR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B992FF1-FB3D-B8AA-A1E6-FE758DED6F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2C5572C-69B4-EBD9-491A-084E80878D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7B9FDC-2B12-4016-90BA-149B143B0C5D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5177663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F77833-36B1-5482-9094-FE5AA3F025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F71AAA-9B8F-2478-5B11-A7A4B9F9DC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C832C22-C99C-0569-5945-4DCC178CEDD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8717E08-A534-14FF-FADF-79E2D15ECF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ACBA25-DA49-43A4-AD57-11BB9B939713}" type="datetimeFigureOut">
              <a:rPr lang="el-GR" smtClean="0"/>
              <a:t>6/1/2026</a:t>
            </a:fld>
            <a:endParaRPr lang="el-G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E1DEE32-DB54-518C-FC65-943C23EC47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4FAC70E-D9D1-6C52-7FBE-24C5250510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7B9FDC-2B12-4016-90BA-149B143B0C5D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9727566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800028-ABB6-57AB-7506-C9DB101B67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FA0E77F-1FB9-38C3-9C31-85A5C5FA755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216E82F-1937-3671-DC1D-E318FCB7340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6CFD953-8A9E-0A1C-69E0-36E0EFAA3D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ACBA25-DA49-43A4-AD57-11BB9B939713}" type="datetimeFigureOut">
              <a:rPr lang="el-GR" smtClean="0"/>
              <a:t>6/1/2026</a:t>
            </a:fld>
            <a:endParaRPr lang="el-G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01A68C5-3973-AAD2-3248-53D2AE26B7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B4B4F09-F90A-1DDD-F794-074F308EF5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7B9FDC-2B12-4016-90BA-149B143B0C5D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2759703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C083CD-FD72-7CDE-11AE-D78234F100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4A3432D-644F-FDBB-B3AA-2191D61704E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C7A7880-FC3F-3D7D-BB12-2F34107E74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ACBA25-DA49-43A4-AD57-11BB9B939713}" type="datetimeFigureOut">
              <a:rPr lang="el-GR" smtClean="0"/>
              <a:t>6/1/2026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C721A3E-EDDB-5F26-E128-2C209DDE16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0CE3334-3F19-DE28-C211-3FCC0AC162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7B9FDC-2B12-4016-90BA-149B143B0C5D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8337789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D4AAF7A-DEF3-20A4-704E-05452007958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E6CA75A-2A9C-6C33-3F55-82A64FED6C0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0612478-B7F1-0BAE-2C41-756A6C177A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ACBA25-DA49-43A4-AD57-11BB9B939713}" type="datetimeFigureOut">
              <a:rPr lang="el-GR" smtClean="0"/>
              <a:t>6/1/2026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2DA678-4413-BFBA-99B5-8886FAA32F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71A39C-6AB3-D0CF-89D1-3E21691D98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7B9FDC-2B12-4016-90BA-149B143B0C5D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9476333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18FFACD-9F88-4C39-0E91-32A91540CD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5A4A4CE-DE42-2CE2-1802-69780279A7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4272A7-6D70-94E9-2783-F5C92BB5F6F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BACBA25-DA49-43A4-AD57-11BB9B939713}" type="datetimeFigureOut">
              <a:rPr lang="el-GR" smtClean="0"/>
              <a:t>6/1/2026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47EDB9-BCA9-C41A-AD4E-125ED4BF15E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9E58488-8786-170E-3ADD-C60BD9409CE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57B9FDC-2B12-4016-90BA-149B143B0C5D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8971192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hyperlink" Target="https://el.wikipedia.org/wiki/%CE%9D%CE%AD%CE%B1_%CE%9C%CE%BF%CE%BD%CE%AE_%CE%A7%CE%AF%CE%BF%CF%85#/media/%CE%91%CF%81%CF%87%CE%B5%CE%AF%CE%BF:NEA_MONH.jpg" TargetMode="Externa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hyperlink" Target="https://smarthistory.org/mosaics-and-microcosm/" TargetMode="Externa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hyperlink" Target="https://www.pallasweb.com/deesis/byzantine-mosaics-of-nea-moni-on-chios.html" TargetMode="Externa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hyperlink" Target="https://www.pallasweb.com/deesis/byzantine-mosaics-of-nea-moni-on-chios.html" TargetMode="Externa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hyperlink" Target="https://www.pallasweb.com/deesis/byzantine-mosaics-of-nea-moni-on-chios.html" TargetMode="Externa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8.jp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smarthistory.org/mosaics-and-microcosm/" TargetMode="External"/><Relationship Id="rId2" Type="http://schemas.openxmlformats.org/officeDocument/2006/relationships/hyperlink" Target="https://commons.wikimedia.org/wiki/File:%CE%95%CF%83%CF%89%CF%84%CE%B5%CF%81%CE%B9%CE%BA%CF%8C_-_%CE%9D%CE%AD%CE%B1_%CE%9C%CE%BF%CE%BD%CE%AE_%CE%A7%CE%AF%CE%BF%CF%85.jpg" TargetMode="Externa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0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hyperlink" Target="https://www.pallasweb.com/deesis/byzantine-mosaics-of-nea-moni-on-chios.html" TargetMode="Externa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5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hyperlink" Target="https://www.pallasweb.com/deesis/byzantine-mosaics-of-nea-moni-on-chios.html" TargetMode="Externa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7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hyperlink" Target="https://www.pallasweb.com/deesis/byzantine-mosaics-of-nea-moni-on-chios.html" TargetMode="Externa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hyperlink" Target="https://www.pallasweb.com/deesis/byzantine-mosaics-of-nea-moni-on-chios.html" TargetMode="Externa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smarthistory.org/mosaics-and-microcosm/" TargetMode="External"/><Relationship Id="rId2" Type="http://schemas.openxmlformats.org/officeDocument/2006/relationships/hyperlink" Target="https://flic.kr/p/dh1im7" TargetMode="Externa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Beveled 2">
            <a:extLst>
              <a:ext uri="{FF2B5EF4-FFF2-40B4-BE49-F238E27FC236}">
                <a16:creationId xmlns:a16="http://schemas.microsoft.com/office/drawing/2014/main" id="{53A2B643-DCE6-522A-4C87-FFD1845A08E1}"/>
              </a:ext>
            </a:extLst>
          </p:cNvPr>
          <p:cNvSpPr/>
          <p:nvPr/>
        </p:nvSpPr>
        <p:spPr>
          <a:xfrm>
            <a:off x="283029" y="259672"/>
            <a:ext cx="11625941" cy="6338656"/>
          </a:xfrm>
          <a:custGeom>
            <a:avLst/>
            <a:gdLst>
              <a:gd name="csX0" fmla="*/ 792332 w 11625941"/>
              <a:gd name="csY0" fmla="*/ 792332 h 6338656"/>
              <a:gd name="csX1" fmla="*/ 10833609 w 11625941"/>
              <a:gd name="csY1" fmla="*/ 792332 h 6338656"/>
              <a:gd name="csX2" fmla="*/ 10833609 w 11625941"/>
              <a:gd name="csY2" fmla="*/ 5546324 h 6338656"/>
              <a:gd name="csX3" fmla="*/ 792332 w 11625941"/>
              <a:gd name="csY3" fmla="*/ 5546324 h 6338656"/>
              <a:gd name="csX4" fmla="*/ 792332 w 11625941"/>
              <a:gd name="csY4" fmla="*/ 792332 h 6338656"/>
              <a:gd name="csX0" fmla="*/ 0 w 11625941"/>
              <a:gd name="csY0" fmla="*/ 0 h 6338656"/>
              <a:gd name="csX1" fmla="*/ 11625941 w 11625941"/>
              <a:gd name="csY1" fmla="*/ 0 h 6338656"/>
              <a:gd name="csX2" fmla="*/ 10833609 w 11625941"/>
              <a:gd name="csY2" fmla="*/ 792332 h 6338656"/>
              <a:gd name="csX3" fmla="*/ 792332 w 11625941"/>
              <a:gd name="csY3" fmla="*/ 792332 h 6338656"/>
              <a:gd name="csX4" fmla="*/ 0 w 11625941"/>
              <a:gd name="csY4" fmla="*/ 0 h 6338656"/>
              <a:gd name="csX0" fmla="*/ 0 w 11625941"/>
              <a:gd name="csY0" fmla="*/ 6338656 h 6338656"/>
              <a:gd name="csX1" fmla="*/ 792332 w 11625941"/>
              <a:gd name="csY1" fmla="*/ 5546324 h 6338656"/>
              <a:gd name="csX2" fmla="*/ 10833609 w 11625941"/>
              <a:gd name="csY2" fmla="*/ 5546324 h 6338656"/>
              <a:gd name="csX3" fmla="*/ 11625941 w 11625941"/>
              <a:gd name="csY3" fmla="*/ 6338656 h 6338656"/>
              <a:gd name="csX4" fmla="*/ 0 w 11625941"/>
              <a:gd name="csY4" fmla="*/ 6338656 h 6338656"/>
              <a:gd name="csX0" fmla="*/ 0 w 11625941"/>
              <a:gd name="csY0" fmla="*/ 0 h 6338656"/>
              <a:gd name="csX1" fmla="*/ 792332 w 11625941"/>
              <a:gd name="csY1" fmla="*/ 792332 h 6338656"/>
              <a:gd name="csX2" fmla="*/ 792332 w 11625941"/>
              <a:gd name="csY2" fmla="*/ 5546324 h 6338656"/>
              <a:gd name="csX3" fmla="*/ 0 w 11625941"/>
              <a:gd name="csY3" fmla="*/ 6338656 h 6338656"/>
              <a:gd name="csX4" fmla="*/ 0 w 11625941"/>
              <a:gd name="csY4" fmla="*/ 0 h 6338656"/>
              <a:gd name="csX0" fmla="*/ 11625941 w 11625941"/>
              <a:gd name="csY0" fmla="*/ 0 h 6338656"/>
              <a:gd name="csX1" fmla="*/ 11625941 w 11625941"/>
              <a:gd name="csY1" fmla="*/ 6338656 h 6338656"/>
              <a:gd name="csX2" fmla="*/ 10833609 w 11625941"/>
              <a:gd name="csY2" fmla="*/ 5546324 h 6338656"/>
              <a:gd name="csX3" fmla="*/ 10833609 w 11625941"/>
              <a:gd name="csY3" fmla="*/ 792332 h 6338656"/>
              <a:gd name="csX4" fmla="*/ 11625941 w 11625941"/>
              <a:gd name="csY4" fmla="*/ 0 h 6338656"/>
              <a:gd name="csX0" fmla="*/ 0 w 11625941"/>
              <a:gd name="csY0" fmla="*/ 0 h 6338656"/>
              <a:gd name="csX1" fmla="*/ 11625941 w 11625941"/>
              <a:gd name="csY1" fmla="*/ 0 h 6338656"/>
              <a:gd name="csX2" fmla="*/ 11625941 w 11625941"/>
              <a:gd name="csY2" fmla="*/ 6338656 h 6338656"/>
              <a:gd name="csX3" fmla="*/ 0 w 11625941"/>
              <a:gd name="csY3" fmla="*/ 6338656 h 6338656"/>
              <a:gd name="csX4" fmla="*/ 0 w 11625941"/>
              <a:gd name="csY4" fmla="*/ 0 h 6338656"/>
              <a:gd name="csX5" fmla="*/ 792332 w 11625941"/>
              <a:gd name="csY5" fmla="*/ 792332 h 6338656"/>
              <a:gd name="csX6" fmla="*/ 10833609 w 11625941"/>
              <a:gd name="csY6" fmla="*/ 792332 h 6338656"/>
              <a:gd name="csX7" fmla="*/ 10833609 w 11625941"/>
              <a:gd name="csY7" fmla="*/ 5546324 h 6338656"/>
              <a:gd name="csX8" fmla="*/ 792332 w 11625941"/>
              <a:gd name="csY8" fmla="*/ 5546324 h 6338656"/>
              <a:gd name="csX9" fmla="*/ 792332 w 11625941"/>
              <a:gd name="csY9" fmla="*/ 792332 h 6338656"/>
              <a:gd name="csX10" fmla="*/ 0 w 11625941"/>
              <a:gd name="csY10" fmla="*/ 0 h 6338656"/>
              <a:gd name="csX11" fmla="*/ 792332 w 11625941"/>
              <a:gd name="csY11" fmla="*/ 792332 h 6338656"/>
              <a:gd name="csX12" fmla="*/ 0 w 11625941"/>
              <a:gd name="csY12" fmla="*/ 6338656 h 6338656"/>
              <a:gd name="csX13" fmla="*/ 792332 w 11625941"/>
              <a:gd name="csY13" fmla="*/ 5546324 h 6338656"/>
              <a:gd name="csX14" fmla="*/ 11625941 w 11625941"/>
              <a:gd name="csY14" fmla="*/ 0 h 6338656"/>
              <a:gd name="csX15" fmla="*/ 10833609 w 11625941"/>
              <a:gd name="csY15" fmla="*/ 792332 h 6338656"/>
              <a:gd name="csX16" fmla="*/ 11625941 w 11625941"/>
              <a:gd name="csY16" fmla="*/ 6338656 h 6338656"/>
              <a:gd name="csX17" fmla="*/ 10833609 w 11625941"/>
              <a:gd name="csY17" fmla="*/ 5546324 h 633865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</a:cxnLst>
            <a:rect l="l" t="t" r="r" b="b"/>
            <a:pathLst>
              <a:path w="11625941" h="6338656" stroke="0" extrusionOk="0">
                <a:moveTo>
                  <a:pt x="792332" y="792332"/>
                </a:moveTo>
                <a:cubicBezTo>
                  <a:pt x="2899154" y="947991"/>
                  <a:pt x="8016439" y="647502"/>
                  <a:pt x="10833609" y="792332"/>
                </a:cubicBezTo>
                <a:cubicBezTo>
                  <a:pt x="10871449" y="1391042"/>
                  <a:pt x="10834848" y="3616080"/>
                  <a:pt x="10833609" y="5546324"/>
                </a:cubicBezTo>
                <a:cubicBezTo>
                  <a:pt x="6856492" y="5389981"/>
                  <a:pt x="1888746" y="5559884"/>
                  <a:pt x="792332" y="5546324"/>
                </a:cubicBezTo>
                <a:cubicBezTo>
                  <a:pt x="716477" y="3617823"/>
                  <a:pt x="859874" y="3015589"/>
                  <a:pt x="792332" y="792332"/>
                </a:cubicBezTo>
                <a:close/>
              </a:path>
              <a:path w="11625941" h="6338656" fill="lightenLess" stroke="0" extrusionOk="0">
                <a:moveTo>
                  <a:pt x="0" y="0"/>
                </a:moveTo>
                <a:cubicBezTo>
                  <a:pt x="2302928" y="12581"/>
                  <a:pt x="8922806" y="-7306"/>
                  <a:pt x="11625941" y="0"/>
                </a:cubicBezTo>
                <a:cubicBezTo>
                  <a:pt x="11439392" y="265980"/>
                  <a:pt x="11058432" y="603580"/>
                  <a:pt x="10833609" y="792332"/>
                </a:cubicBezTo>
                <a:cubicBezTo>
                  <a:pt x="7504174" y="699168"/>
                  <a:pt x="5129269" y="949527"/>
                  <a:pt x="792332" y="792332"/>
                </a:cubicBezTo>
                <a:cubicBezTo>
                  <a:pt x="553950" y="626081"/>
                  <a:pt x="211718" y="145749"/>
                  <a:pt x="0" y="0"/>
                </a:cubicBezTo>
                <a:close/>
              </a:path>
              <a:path w="11625941" h="6338656" fill="darkenLess" stroke="0" extrusionOk="0">
                <a:moveTo>
                  <a:pt x="0" y="6338656"/>
                </a:moveTo>
                <a:cubicBezTo>
                  <a:pt x="231807" y="6126281"/>
                  <a:pt x="517911" y="5827355"/>
                  <a:pt x="792332" y="5546324"/>
                </a:cubicBezTo>
                <a:cubicBezTo>
                  <a:pt x="4205586" y="5711327"/>
                  <a:pt x="6839717" y="5615014"/>
                  <a:pt x="10833609" y="5546324"/>
                </a:cubicBezTo>
                <a:cubicBezTo>
                  <a:pt x="11084814" y="5656923"/>
                  <a:pt x="11309234" y="5996965"/>
                  <a:pt x="11625941" y="6338656"/>
                </a:cubicBezTo>
                <a:cubicBezTo>
                  <a:pt x="8666467" y="6355545"/>
                  <a:pt x="5803498" y="6293532"/>
                  <a:pt x="0" y="6338656"/>
                </a:cubicBezTo>
                <a:close/>
              </a:path>
              <a:path w="11625941" h="6338656" fill="lighten" stroke="0" extrusionOk="0">
                <a:moveTo>
                  <a:pt x="0" y="0"/>
                </a:moveTo>
                <a:cubicBezTo>
                  <a:pt x="151272" y="88047"/>
                  <a:pt x="657628" y="631554"/>
                  <a:pt x="792332" y="792332"/>
                </a:cubicBezTo>
                <a:cubicBezTo>
                  <a:pt x="959562" y="2207904"/>
                  <a:pt x="656583" y="5029483"/>
                  <a:pt x="792332" y="5546324"/>
                </a:cubicBezTo>
                <a:cubicBezTo>
                  <a:pt x="402740" y="5864041"/>
                  <a:pt x="259426" y="6088842"/>
                  <a:pt x="0" y="6338656"/>
                </a:cubicBezTo>
                <a:cubicBezTo>
                  <a:pt x="130843" y="3367259"/>
                  <a:pt x="-124010" y="2801741"/>
                  <a:pt x="0" y="0"/>
                </a:cubicBezTo>
                <a:close/>
              </a:path>
              <a:path w="11625941" h="6338656" fill="darken" stroke="0" extrusionOk="0">
                <a:moveTo>
                  <a:pt x="11625941" y="0"/>
                </a:moveTo>
                <a:cubicBezTo>
                  <a:pt x="11614274" y="2868274"/>
                  <a:pt x="11506435" y="4816898"/>
                  <a:pt x="11625941" y="6338656"/>
                </a:cubicBezTo>
                <a:cubicBezTo>
                  <a:pt x="11422704" y="6146807"/>
                  <a:pt x="11005562" y="5605756"/>
                  <a:pt x="10833609" y="5546324"/>
                </a:cubicBezTo>
                <a:cubicBezTo>
                  <a:pt x="10910609" y="3499981"/>
                  <a:pt x="10956995" y="2914052"/>
                  <a:pt x="10833609" y="792332"/>
                </a:cubicBezTo>
                <a:cubicBezTo>
                  <a:pt x="11129448" y="504857"/>
                  <a:pt x="11571721" y="183162"/>
                  <a:pt x="11625941" y="0"/>
                </a:cubicBezTo>
                <a:close/>
              </a:path>
              <a:path w="11625941" h="6338656" fill="none" extrusionOk="0">
                <a:moveTo>
                  <a:pt x="0" y="0"/>
                </a:moveTo>
                <a:cubicBezTo>
                  <a:pt x="4872956" y="-119192"/>
                  <a:pt x="8414491" y="-73607"/>
                  <a:pt x="11625941" y="0"/>
                </a:cubicBezTo>
                <a:cubicBezTo>
                  <a:pt x="11730970" y="3142745"/>
                  <a:pt x="11546392" y="3284707"/>
                  <a:pt x="11625941" y="6338656"/>
                </a:cubicBezTo>
                <a:cubicBezTo>
                  <a:pt x="9775095" y="6497997"/>
                  <a:pt x="4901428" y="6368734"/>
                  <a:pt x="0" y="6338656"/>
                </a:cubicBezTo>
                <a:cubicBezTo>
                  <a:pt x="-50500" y="3556671"/>
                  <a:pt x="41719" y="2625678"/>
                  <a:pt x="0" y="0"/>
                </a:cubicBezTo>
                <a:close/>
                <a:moveTo>
                  <a:pt x="792332" y="792332"/>
                </a:moveTo>
                <a:cubicBezTo>
                  <a:pt x="2549765" y="782803"/>
                  <a:pt x="7855991" y="786753"/>
                  <a:pt x="10833609" y="792332"/>
                </a:cubicBezTo>
                <a:cubicBezTo>
                  <a:pt x="10858145" y="1560272"/>
                  <a:pt x="10996917" y="4636334"/>
                  <a:pt x="10833609" y="5546324"/>
                </a:cubicBezTo>
                <a:cubicBezTo>
                  <a:pt x="7784363" y="5518683"/>
                  <a:pt x="4105859" y="5442708"/>
                  <a:pt x="792332" y="5546324"/>
                </a:cubicBezTo>
                <a:cubicBezTo>
                  <a:pt x="810915" y="4401614"/>
                  <a:pt x="679191" y="1319240"/>
                  <a:pt x="792332" y="792332"/>
                </a:cubicBezTo>
                <a:close/>
                <a:moveTo>
                  <a:pt x="0" y="0"/>
                </a:moveTo>
                <a:cubicBezTo>
                  <a:pt x="235239" y="344642"/>
                  <a:pt x="671888" y="729453"/>
                  <a:pt x="792332" y="792332"/>
                </a:cubicBezTo>
                <a:moveTo>
                  <a:pt x="0" y="6338656"/>
                </a:moveTo>
                <a:cubicBezTo>
                  <a:pt x="315861" y="6156279"/>
                  <a:pt x="448721" y="5900022"/>
                  <a:pt x="792332" y="5546324"/>
                </a:cubicBezTo>
                <a:moveTo>
                  <a:pt x="11625941" y="0"/>
                </a:moveTo>
                <a:cubicBezTo>
                  <a:pt x="11460244" y="56127"/>
                  <a:pt x="11111897" y="623539"/>
                  <a:pt x="10833609" y="792332"/>
                </a:cubicBezTo>
                <a:moveTo>
                  <a:pt x="11625941" y="6338656"/>
                </a:moveTo>
                <a:cubicBezTo>
                  <a:pt x="11471145" y="6219868"/>
                  <a:pt x="10977942" y="5576811"/>
                  <a:pt x="10833609" y="5546324"/>
                </a:cubicBezTo>
              </a:path>
              <a:path w="11625941" h="6338656" fill="none" stroke="0" extrusionOk="0">
                <a:moveTo>
                  <a:pt x="0" y="0"/>
                </a:moveTo>
                <a:cubicBezTo>
                  <a:pt x="5550488" y="-56940"/>
                  <a:pt x="10227523" y="-79629"/>
                  <a:pt x="11625941" y="0"/>
                </a:cubicBezTo>
                <a:cubicBezTo>
                  <a:pt x="11788598" y="1051267"/>
                  <a:pt x="11713833" y="3249786"/>
                  <a:pt x="11625941" y="6338656"/>
                </a:cubicBezTo>
                <a:cubicBezTo>
                  <a:pt x="10103277" y="6248485"/>
                  <a:pt x="5111971" y="6203272"/>
                  <a:pt x="0" y="6338656"/>
                </a:cubicBezTo>
                <a:cubicBezTo>
                  <a:pt x="87402" y="3620870"/>
                  <a:pt x="-37883" y="1704538"/>
                  <a:pt x="0" y="0"/>
                </a:cubicBezTo>
                <a:close/>
                <a:moveTo>
                  <a:pt x="792332" y="792332"/>
                </a:moveTo>
                <a:cubicBezTo>
                  <a:pt x="4357517" y="678740"/>
                  <a:pt x="8698422" y="930549"/>
                  <a:pt x="10833609" y="792332"/>
                </a:cubicBezTo>
                <a:cubicBezTo>
                  <a:pt x="10722848" y="2009376"/>
                  <a:pt x="10927040" y="3231673"/>
                  <a:pt x="10833609" y="5546324"/>
                </a:cubicBezTo>
                <a:cubicBezTo>
                  <a:pt x="9524271" y="5464412"/>
                  <a:pt x="4381665" y="5482453"/>
                  <a:pt x="792332" y="5546324"/>
                </a:cubicBezTo>
                <a:cubicBezTo>
                  <a:pt x="693221" y="3378605"/>
                  <a:pt x="685886" y="2843095"/>
                  <a:pt x="792332" y="792332"/>
                </a:cubicBezTo>
                <a:close/>
                <a:moveTo>
                  <a:pt x="0" y="0"/>
                </a:moveTo>
                <a:cubicBezTo>
                  <a:pt x="310008" y="348273"/>
                  <a:pt x="459695" y="567722"/>
                  <a:pt x="792332" y="792332"/>
                </a:cubicBezTo>
                <a:moveTo>
                  <a:pt x="0" y="6338656"/>
                </a:moveTo>
                <a:cubicBezTo>
                  <a:pt x="158427" y="6210084"/>
                  <a:pt x="530502" y="5692628"/>
                  <a:pt x="792332" y="5546324"/>
                </a:cubicBezTo>
                <a:moveTo>
                  <a:pt x="11625941" y="0"/>
                </a:moveTo>
                <a:cubicBezTo>
                  <a:pt x="11335014" y="214282"/>
                  <a:pt x="10974169" y="521681"/>
                  <a:pt x="10833609" y="792332"/>
                </a:cubicBezTo>
                <a:moveTo>
                  <a:pt x="11625941" y="6338656"/>
                </a:moveTo>
                <a:cubicBezTo>
                  <a:pt x="11540158" y="6129688"/>
                  <a:pt x="11085587" y="5680101"/>
                  <a:pt x="10833609" y="5546324"/>
                </a:cubicBezTo>
              </a:path>
            </a:pathLst>
          </a:custGeom>
          <a:solidFill>
            <a:srgbClr val="FFEAA7"/>
          </a:solidFill>
          <a:ln w="38100">
            <a:solidFill>
              <a:srgbClr val="6C5638"/>
            </a:solidFill>
            <a:extLst>
              <a:ext uri="{C807C97D-BFC1-408E-A445-0C87EB9F89A2}">
                <ask:lineSketchStyleProps xmlns:ask="http://schemas.microsoft.com/office/drawing/2018/sketchyshapes" sd="3813033818">
                  <a:prstGeom prst="bevel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  <a:effectLst>
            <a:softEdge rad="31750"/>
          </a:effectLst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solidFill>
                  <a:srgbClr val="58462E"/>
                </a:solidFill>
                <a:latin typeface="Lucida Calligraphy" panose="03010101010101010101" pitchFamily="66" charset="0"/>
              </a:rPr>
              <a:t>The Monastery of Nea Moni on the island of Chios </a:t>
            </a:r>
          </a:p>
          <a:p>
            <a:pPr algn="ctr"/>
            <a:r>
              <a:rPr lang="en-US" sz="3600" dirty="0">
                <a:solidFill>
                  <a:srgbClr val="58462E"/>
                </a:solidFill>
                <a:latin typeface="Lucida Calligraphy" panose="03010101010101010101" pitchFamily="66" charset="0"/>
              </a:rPr>
              <a:t>The </a:t>
            </a:r>
            <a:r>
              <a:rPr lang="en-US" sz="3600" dirty="0" err="1">
                <a:solidFill>
                  <a:srgbClr val="58462E"/>
                </a:solidFill>
                <a:latin typeface="Lucida Calligraphy" panose="03010101010101010101" pitchFamily="66" charset="0"/>
              </a:rPr>
              <a:t>Katholikon</a:t>
            </a:r>
            <a:r>
              <a:rPr lang="en-US" sz="3600" dirty="0">
                <a:solidFill>
                  <a:srgbClr val="58462E"/>
                </a:solidFill>
                <a:latin typeface="Lucida Calligraphy" panose="03010101010101010101" pitchFamily="66" charset="0"/>
              </a:rPr>
              <a:t> was built with the patronage of Emperor Constantine IX </a:t>
            </a:r>
            <a:r>
              <a:rPr lang="en-US" sz="3600" dirty="0" err="1">
                <a:solidFill>
                  <a:srgbClr val="58462E"/>
                </a:solidFill>
                <a:latin typeface="Lucida Calligraphy" panose="03010101010101010101" pitchFamily="66" charset="0"/>
              </a:rPr>
              <a:t>Monomachos</a:t>
            </a:r>
            <a:r>
              <a:rPr lang="en-US" sz="3600" dirty="0">
                <a:solidFill>
                  <a:srgbClr val="58462E"/>
                </a:solidFill>
                <a:latin typeface="Lucida Calligraphy" panose="03010101010101010101" pitchFamily="66" charset="0"/>
              </a:rPr>
              <a:t> between 1049–55</a:t>
            </a:r>
          </a:p>
        </p:txBody>
      </p:sp>
    </p:spTree>
    <p:extLst>
      <p:ext uri="{BB962C8B-B14F-4D97-AF65-F5344CB8AC3E}">
        <p14:creationId xmlns:p14="http://schemas.microsoft.com/office/powerpoint/2010/main" val="17749527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FBEF9B-94F3-6A54-8313-0C592D2771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362200"/>
            <a:ext cx="5257800" cy="4495800"/>
          </a:xfrm>
        </p:spPr>
        <p:txBody>
          <a:bodyPr>
            <a:normAutofit/>
          </a:bodyPr>
          <a:lstStyle/>
          <a:p>
            <a:pPr algn="ctr"/>
            <a:r>
              <a:rPr lang="en-US" sz="2400" b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Nea Moni, Chios</a:t>
            </a:r>
            <a:r>
              <a:rPr lang="en-US" sz="24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11th century</a:t>
            </a:r>
            <a:br>
              <a:rPr lang="en-US" sz="24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4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Photo Credit: Amalia Spiliakou, 2025</a:t>
            </a:r>
            <a:endParaRPr lang="el-G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 descr="A rocky landscape with trees and mountains&#10;&#10;AI-generated content may be incorrect.">
            <a:extLst>
              <a:ext uri="{FF2B5EF4-FFF2-40B4-BE49-F238E27FC236}">
                <a16:creationId xmlns:a16="http://schemas.microsoft.com/office/drawing/2014/main" id="{34610E49-D515-F485-A3AB-A985FEB51F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353050" y="857250"/>
            <a:ext cx="6858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10252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85607324-0889-12C8-FAEE-5BA2DDA543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857" y="2416629"/>
            <a:ext cx="2939143" cy="4441371"/>
          </a:xfrm>
        </p:spPr>
        <p:txBody>
          <a:bodyPr>
            <a:normAutofit/>
          </a:bodyPr>
          <a:lstStyle/>
          <a:p>
            <a:pPr algn="ctr"/>
            <a:r>
              <a:rPr lang="en-US" sz="2400" b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Nea Moni, Chios,</a:t>
            </a:r>
            <a:r>
              <a:rPr lang="en-US" sz="24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11</a:t>
            </a:r>
            <a:r>
              <a:rPr lang="en-US" sz="2400" baseline="300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</a:t>
            </a:r>
            <a:r>
              <a:rPr lang="en-US" sz="24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century</a:t>
            </a:r>
            <a:br>
              <a:rPr lang="en-US" sz="12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2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https://el.wikipedia.org/wiki/%CE%9D%CE%AD%CE%B1_%CE%9C%CE%BF%CE%BD%CE%AE_%CE%A7%CE%AF%CE%BF%CF%85#/media/%CE%91%CF%81%CF%87%CE%B5%CE%AF%CE%BF:NEA_MONH.jpg</a:t>
            </a:r>
            <a:r>
              <a:rPr lang="en-US" sz="12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l-GR" sz="2400" b="1" dirty="0">
              <a:solidFill>
                <a:schemeClr val="bg1">
                  <a:lumMod val="9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icture 5" descr="An aerial view of a small town&#10;&#10;AI-generated content may be incorrect.">
            <a:extLst>
              <a:ext uri="{FF2B5EF4-FFF2-40B4-BE49-F238E27FC236}">
                <a16:creationId xmlns:a16="http://schemas.microsoft.com/office/drawing/2014/main" id="{F63DB385-BB39-5B40-13F9-4F6989E6ADE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23019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7EAF11-299E-5161-E86C-FE49BB4FA7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2400" b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Left</a:t>
            </a:r>
            <a:r>
              <a:rPr lang="en-US" sz="240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View </a:t>
            </a:r>
            <a:r>
              <a:rPr lang="en-US" sz="24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of </a:t>
            </a:r>
            <a:r>
              <a:rPr lang="en-US" sz="2400" b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Nea Moni from the west </a:t>
            </a:r>
            <a:r>
              <a:rPr lang="en-US" sz="24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(photo: FLIOUKAS, CC BY-SA 4.0)</a:t>
            </a:r>
            <a:br>
              <a:rPr lang="en-US" sz="24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400" b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Right: Plan of </a:t>
            </a:r>
            <a:r>
              <a:rPr lang="en-US" sz="2400" b="1" dirty="0" err="1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katholikon</a:t>
            </a:r>
            <a:r>
              <a:rPr lang="en-US" sz="2400" b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of Nea Moni, Chios</a:t>
            </a:r>
            <a:r>
              <a:rPr lang="en-US" sz="24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11th century (© Robert G. Ousterhout)</a:t>
            </a:r>
            <a:br>
              <a:rPr lang="en-US" sz="12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2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https://smarthistory.org/mosaics-and-microcosm/</a:t>
            </a:r>
            <a:r>
              <a:rPr lang="en-US" sz="12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l-GR" sz="2400" dirty="0">
              <a:solidFill>
                <a:schemeClr val="bg1">
                  <a:lumMod val="9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DE48CD41-1975-0668-7C1A-C31F8EC6D2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910" y="1910442"/>
            <a:ext cx="10248180" cy="48060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379900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C3EB76-B960-00D2-BAD1-3A5C6CB697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2400" b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sz="2400" b="1" dirty="0" err="1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Katholiko</a:t>
            </a:r>
            <a:r>
              <a:rPr lang="en-US" sz="2400" b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Nea Moni, Chios</a:t>
            </a:r>
            <a:br>
              <a:rPr lang="en-US" sz="12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2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https://www.pallasweb.com/deesis/byzantine-mosaics-of-nea-moni-on-chios.html</a:t>
            </a:r>
            <a:r>
              <a:rPr lang="en-US" sz="12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l-GR" sz="2400" dirty="0">
              <a:solidFill>
                <a:schemeClr val="bg1">
                  <a:lumMod val="9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098" name="Picture 2" descr="Byzantine Church of Nea Moni on Chios">
            <a:extLst>
              <a:ext uri="{FF2B5EF4-FFF2-40B4-BE49-F238E27FC236}">
                <a16:creationId xmlns:a16="http://schemas.microsoft.com/office/drawing/2014/main" id="{45E3B8E4-B4BC-E0FD-8C12-3E6E38B658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2998" y="1690688"/>
            <a:ext cx="8846004" cy="50164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02548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0E1E0A-6562-8593-ED26-E1A9552E73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0628" y="2198914"/>
            <a:ext cx="2786744" cy="4532540"/>
          </a:xfrm>
        </p:spPr>
        <p:txBody>
          <a:bodyPr>
            <a:normAutofit/>
          </a:bodyPr>
          <a:lstStyle/>
          <a:p>
            <a:pPr algn="ctr"/>
            <a:r>
              <a:rPr lang="en-US" sz="2400" b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Baptism of Christ, </a:t>
            </a:r>
            <a:r>
              <a:rPr lang="en-US" sz="24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Nea Moni, Chios, 11</a:t>
            </a:r>
            <a:r>
              <a:rPr lang="en-US" sz="2400" baseline="300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</a:t>
            </a:r>
            <a:r>
              <a:rPr lang="en-US" sz="24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century – Photo Credit: Amalia Spiliakou, 2025</a:t>
            </a:r>
            <a:endParaRPr lang="el-GR" sz="2400" dirty="0">
              <a:solidFill>
                <a:schemeClr val="bg1">
                  <a:lumMod val="9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 descr="A mosaic on the ceiling of a building&#10;&#10;AI-generated content may be incorrect.">
            <a:extLst>
              <a:ext uri="{FF2B5EF4-FFF2-40B4-BE49-F238E27FC236}">
                <a16:creationId xmlns:a16="http://schemas.microsoft.com/office/drawing/2014/main" id="{CA4CCCDA-AB22-6BD2-771F-8F311671DBD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3254830" y="126546"/>
            <a:ext cx="8806542" cy="66049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12331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EB06E1-D8FD-DB3D-6B7F-36022ECDB2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857" y="2318657"/>
            <a:ext cx="2352910" cy="4365511"/>
          </a:xfrm>
        </p:spPr>
        <p:txBody>
          <a:bodyPr>
            <a:normAutofit/>
          </a:bodyPr>
          <a:lstStyle/>
          <a:p>
            <a:pPr algn="ctr"/>
            <a:r>
              <a:rPr lang="en-US" sz="2400" b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Baptism of Christ,</a:t>
            </a:r>
            <a:r>
              <a:rPr lang="en-US" sz="24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Nea Moni, Chios, 11</a:t>
            </a:r>
            <a:r>
              <a:rPr lang="en-US" sz="2400" baseline="300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</a:t>
            </a:r>
            <a:r>
              <a:rPr lang="en-US" sz="24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century</a:t>
            </a:r>
            <a:br>
              <a:rPr lang="en-US" sz="12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2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https://www.pallasweb.com/deesis/byzantine-mosaics-of-nea-moni-on-chios.html</a:t>
            </a:r>
            <a:r>
              <a:rPr lang="en-US" sz="12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l-GR" sz="2400" dirty="0">
              <a:solidFill>
                <a:schemeClr val="bg1">
                  <a:lumMod val="9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146" name="Picture 2" descr="Baptism of Christ in the Jordan - Byzantine Art">
            <a:extLst>
              <a:ext uri="{FF2B5EF4-FFF2-40B4-BE49-F238E27FC236}">
                <a16:creationId xmlns:a16="http://schemas.microsoft.com/office/drawing/2014/main" id="{B802FE23-F473-AECF-C63A-9D4E870C1C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61767" y="173831"/>
            <a:ext cx="9577832" cy="65103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429461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A1E2CD-C28F-3616-21E4-86D0F6A149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66658" y="365125"/>
            <a:ext cx="2144052" cy="6310312"/>
          </a:xfrm>
        </p:spPr>
        <p:txBody>
          <a:bodyPr>
            <a:normAutofit/>
          </a:bodyPr>
          <a:lstStyle/>
          <a:p>
            <a:pPr algn="ctr"/>
            <a:r>
              <a:rPr lang="en-US" sz="2400" b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Baptism of Christ,</a:t>
            </a:r>
            <a:r>
              <a:rPr lang="en-US" sz="24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Nea Moni, Chios, 11</a:t>
            </a:r>
            <a:r>
              <a:rPr lang="en-US" sz="2400" baseline="300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</a:t>
            </a:r>
            <a:r>
              <a:rPr lang="en-US" sz="24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century</a:t>
            </a:r>
            <a:br>
              <a:rPr lang="en-US" sz="24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3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https://www.pallasweb.com/deesis/byzantine-mosaics-of-nea-moni-on-chios.html</a:t>
            </a:r>
            <a:r>
              <a:rPr lang="en-US" sz="13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l-GR" sz="1300" dirty="0"/>
          </a:p>
        </p:txBody>
      </p:sp>
      <p:pic>
        <p:nvPicPr>
          <p:cNvPr id="6146" name="Picture 2" descr="John the Baptist - Byzantine Art - Nea Moni">
            <a:extLst>
              <a:ext uri="{FF2B5EF4-FFF2-40B4-BE49-F238E27FC236}">
                <a16:creationId xmlns:a16="http://schemas.microsoft.com/office/drawing/2014/main" id="{63E6CC3D-7AAC-C083-84FA-71ADD1D520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193" y="182562"/>
            <a:ext cx="5108631" cy="6492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 descr="A religious painting of a person&#10;&#10;AI-generated content may be incorrect.">
            <a:extLst>
              <a:ext uri="{FF2B5EF4-FFF2-40B4-BE49-F238E27FC236}">
                <a16:creationId xmlns:a16="http://schemas.microsoft.com/office/drawing/2014/main" id="{71A512BB-AD25-5C07-FC3A-570C1BAADAC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0710" y="38100"/>
            <a:ext cx="4629276" cy="6781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7936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6D04CF-0E79-86AA-535D-73F293DAC0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9744" y="1807029"/>
            <a:ext cx="3004456" cy="4931229"/>
          </a:xfrm>
        </p:spPr>
        <p:txBody>
          <a:bodyPr>
            <a:noAutofit/>
          </a:bodyPr>
          <a:lstStyle/>
          <a:p>
            <a:pPr algn="ctr"/>
            <a:r>
              <a:rPr lang="en-US" sz="2400" b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Crucifixion of Christ, </a:t>
            </a:r>
            <a:r>
              <a:rPr lang="en-US" sz="24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Nea Moni, Chios, 11</a:t>
            </a:r>
            <a:r>
              <a:rPr lang="en-US" sz="2400" baseline="300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</a:t>
            </a:r>
            <a:r>
              <a:rPr lang="en-US" sz="24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century – Photo Credit: Amalia Spiliakou, 2025</a:t>
            </a:r>
            <a:endParaRPr lang="el-G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 descr="A ceiling with mosaics and arches&#10;&#10;AI-generated content may be incorrect.">
            <a:extLst>
              <a:ext uri="{FF2B5EF4-FFF2-40B4-BE49-F238E27FC236}">
                <a16:creationId xmlns:a16="http://schemas.microsoft.com/office/drawing/2014/main" id="{BCEF1F9B-37D7-E9C5-0CE9-74260B8E339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3247571" y="119743"/>
            <a:ext cx="8824685" cy="66185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87756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B1BBC0-CC90-1DD7-6052-9D3ED996F9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24257" y="365125"/>
            <a:ext cx="3062551" cy="6376874"/>
          </a:xfrm>
        </p:spPr>
        <p:txBody>
          <a:bodyPr>
            <a:noAutofit/>
          </a:bodyPr>
          <a:lstStyle/>
          <a:p>
            <a:pPr algn="ctr"/>
            <a:r>
              <a:rPr lang="en-US" sz="2400" b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View of the Naos and the Crucifixion Mosaic, </a:t>
            </a:r>
            <a:r>
              <a:rPr lang="en-US" sz="24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Nea Moni, Chios, 11th century (photo: </a:t>
            </a:r>
            <a:r>
              <a:rPr lang="en-US" sz="2400" dirty="0" err="1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Meltedrainbow</a:t>
            </a:r>
            <a:r>
              <a:rPr lang="en-US" sz="24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CC BY-SA 4.0)</a:t>
            </a:r>
            <a:br>
              <a:rPr lang="en-US" sz="12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2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https://smarthistory.org/mosaics-and-microcosm/</a:t>
            </a:r>
            <a:r>
              <a:rPr lang="en-US" sz="12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l-GR" sz="2400" dirty="0">
              <a:solidFill>
                <a:schemeClr val="bg1">
                  <a:lumMod val="9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74" name="Picture 2" descr="View of the naos, Nea Moni, Chios, 11th century (photo: Meltedrainbow, CC BY-SA 4.0)">
            <a:extLst>
              <a:ext uri="{FF2B5EF4-FFF2-40B4-BE49-F238E27FC236}">
                <a16:creationId xmlns:a16="http://schemas.microsoft.com/office/drawing/2014/main" id="{DDD18269-B478-F180-3E37-34CF27B471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191" y="116001"/>
            <a:ext cx="8827899" cy="66259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3788542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53AFBE-57FE-A024-F93A-A5506B3949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086" y="1785257"/>
            <a:ext cx="2971800" cy="5001987"/>
          </a:xfrm>
        </p:spPr>
        <p:txBody>
          <a:bodyPr>
            <a:noAutofit/>
          </a:bodyPr>
          <a:lstStyle/>
          <a:p>
            <a:pPr algn="ctr"/>
            <a:r>
              <a:rPr lang="en-US" sz="2400" b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Crucifixion of Christ, </a:t>
            </a:r>
            <a:r>
              <a:rPr lang="en-US" sz="24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Nea Moni, Chios, 11</a:t>
            </a:r>
            <a:r>
              <a:rPr lang="en-US" sz="2400" baseline="300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</a:t>
            </a:r>
            <a:r>
              <a:rPr lang="en-US" sz="24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century – Photo Credit: Amalia Spiliakou, 2025</a:t>
            </a:r>
            <a:endParaRPr lang="el-G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icture 5" descr="A mosaic on the ceiling of a church&#10;&#10;AI-generated content may be incorrect.">
            <a:extLst>
              <a:ext uri="{FF2B5EF4-FFF2-40B4-BE49-F238E27FC236}">
                <a16:creationId xmlns:a16="http://schemas.microsoft.com/office/drawing/2014/main" id="{172779AC-892D-3862-15FD-205376C69E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3149599" y="70757"/>
            <a:ext cx="8955315" cy="67164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786580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C412F7-9F83-1FA1-317D-BD1DE0B8EC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" y="1850571"/>
            <a:ext cx="3026229" cy="5007429"/>
          </a:xfrm>
        </p:spPr>
        <p:txBody>
          <a:bodyPr>
            <a:noAutofit/>
          </a:bodyPr>
          <a:lstStyle/>
          <a:p>
            <a:pPr algn="ctr"/>
            <a:r>
              <a:rPr lang="en-US" sz="2400" b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Crucifixion of Christ, </a:t>
            </a:r>
            <a:r>
              <a:rPr lang="en-US" sz="24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Nea Moni, Chios, 11</a:t>
            </a:r>
            <a:r>
              <a:rPr lang="en-US" sz="2400" baseline="300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</a:t>
            </a:r>
            <a:r>
              <a:rPr lang="en-US" sz="24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century – Photo Credit: Amalia Spiliakou, 2025</a:t>
            </a:r>
            <a:endParaRPr lang="el-G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 descr="A mosaic on the ceiling of a building&#10;&#10;AI-generated content may be incorrect.">
            <a:extLst>
              <a:ext uri="{FF2B5EF4-FFF2-40B4-BE49-F238E27FC236}">
                <a16:creationId xmlns:a16="http://schemas.microsoft.com/office/drawing/2014/main" id="{B1D9CC43-E20E-9770-C6CA-058703216A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3233057" y="126546"/>
            <a:ext cx="8806543" cy="66049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382672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134A64-840A-2D62-D602-699F89377E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00456" y="2449286"/>
            <a:ext cx="2993571" cy="4322990"/>
          </a:xfrm>
        </p:spPr>
        <p:txBody>
          <a:bodyPr>
            <a:noAutofit/>
          </a:bodyPr>
          <a:lstStyle/>
          <a:p>
            <a:pPr algn="ctr"/>
            <a:r>
              <a:rPr lang="en-US" sz="2400" b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 Harrowing of Hell, </a:t>
            </a:r>
            <a:r>
              <a:rPr lang="en-US" sz="24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Nea Moni, Chios, 11</a:t>
            </a:r>
            <a:r>
              <a:rPr lang="en-US" sz="2400" baseline="300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</a:t>
            </a:r>
            <a:r>
              <a:rPr lang="en-US" sz="24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century – Photo Credit: Amalia Spiliakou, 2025</a:t>
            </a:r>
            <a:endParaRPr lang="el-G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 descr="A mosaic on a wall&#10;&#10;AI-generated content may be incorrect.">
            <a:extLst>
              <a:ext uri="{FF2B5EF4-FFF2-40B4-BE49-F238E27FC236}">
                <a16:creationId xmlns:a16="http://schemas.microsoft.com/office/drawing/2014/main" id="{4CC0E4DE-01E1-A794-A7DE-4707E2E0B12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97972" y="85725"/>
            <a:ext cx="8915400" cy="6686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872064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1FF5A6-70A9-3D56-18DA-A1E60D1980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00057" y="365125"/>
            <a:ext cx="6213022" cy="1325563"/>
          </a:xfrm>
        </p:spPr>
        <p:txBody>
          <a:bodyPr>
            <a:normAutofit/>
          </a:bodyPr>
          <a:lstStyle/>
          <a:p>
            <a:pPr algn="ctr"/>
            <a:r>
              <a:rPr lang="en-US" sz="2400" b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 Harrowing of Hell, </a:t>
            </a:r>
            <a:r>
              <a:rPr lang="en-US" sz="24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Nea Moni, Chios, 11</a:t>
            </a:r>
            <a:r>
              <a:rPr lang="en-US" sz="2400" baseline="300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</a:t>
            </a:r>
            <a:r>
              <a:rPr lang="en-US" sz="24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century</a:t>
            </a:r>
            <a:br>
              <a:rPr lang="en-US" sz="12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2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https://www.pallasweb.com/deesis/byzantine-mosaics-of-nea-moni-on-chios.html</a:t>
            </a:r>
            <a:r>
              <a:rPr lang="en-US" sz="12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en-US" sz="12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l-GR" sz="2400" dirty="0">
              <a:solidFill>
                <a:schemeClr val="bg1">
                  <a:lumMod val="9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74" name="Picture 2" descr="Byzantine Art - Mosaic of the Suffering of Mary">
            <a:extLst>
              <a:ext uri="{FF2B5EF4-FFF2-40B4-BE49-F238E27FC236}">
                <a16:creationId xmlns:a16="http://schemas.microsoft.com/office/drawing/2014/main" id="{F4CBC4E1-C435-9DB6-D5C1-4A94C37BA3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79" y="101330"/>
            <a:ext cx="5570765" cy="66553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John and the soldier at the cross">
            <a:extLst>
              <a:ext uri="{FF2B5EF4-FFF2-40B4-BE49-F238E27FC236}">
                <a16:creationId xmlns:a16="http://schemas.microsoft.com/office/drawing/2014/main" id="{3DE37E04-2A89-5FFE-45F1-2C9A4D1E49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53837" y="1466212"/>
            <a:ext cx="4505461" cy="52904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2607957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E55F19-7659-63DD-87D4-D407CDAC2E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62800" y="1"/>
            <a:ext cx="4862058" cy="2590800"/>
          </a:xfrm>
        </p:spPr>
        <p:txBody>
          <a:bodyPr>
            <a:normAutofit/>
          </a:bodyPr>
          <a:lstStyle/>
          <a:p>
            <a:pPr algn="ctr"/>
            <a:r>
              <a:rPr lang="en-US" sz="2700" b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Descent from the Cross,</a:t>
            </a:r>
            <a:r>
              <a:rPr lang="en-US" sz="27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Nea Moni, Chios, 11</a:t>
            </a:r>
            <a:r>
              <a:rPr lang="en-US" sz="2700" baseline="300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</a:t>
            </a:r>
            <a:r>
              <a:rPr lang="en-US" sz="27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century</a:t>
            </a:r>
            <a:br>
              <a:rPr lang="en-US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3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https://www.pallasweb.com/deesis/byzantine-mosaics-of-nea-moni-on-chios.html</a:t>
            </a:r>
            <a:r>
              <a:rPr lang="en-US" sz="13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l-GR" sz="1300" dirty="0"/>
          </a:p>
        </p:txBody>
      </p:sp>
      <p:pic>
        <p:nvPicPr>
          <p:cNvPr id="5122" name="Picture 2" descr="Christ and the descent from the cross">
            <a:extLst>
              <a:ext uri="{FF2B5EF4-FFF2-40B4-BE49-F238E27FC236}">
                <a16:creationId xmlns:a16="http://schemas.microsoft.com/office/drawing/2014/main" id="{779DF4F2-597C-E072-AFDA-B98C895D46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142" y="163107"/>
            <a:ext cx="6897687" cy="65317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Saint John the Beloved - at the cross">
            <a:extLst>
              <a:ext uri="{FF2B5EF4-FFF2-40B4-BE49-F238E27FC236}">
                <a16:creationId xmlns:a16="http://schemas.microsoft.com/office/drawing/2014/main" id="{A1E91EA7-255F-6F5F-F244-EAB8E8D0E9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87681" y="1970672"/>
            <a:ext cx="2969042" cy="47242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684912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363C2C-CABB-9A99-7F8A-CF8E1F097E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67800" y="2231571"/>
            <a:ext cx="3015342" cy="4516212"/>
          </a:xfrm>
        </p:spPr>
        <p:txBody>
          <a:bodyPr>
            <a:noAutofit/>
          </a:bodyPr>
          <a:lstStyle/>
          <a:p>
            <a:pPr algn="ctr"/>
            <a:r>
              <a:rPr lang="en-US" sz="2400" b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Archangel Michael, </a:t>
            </a:r>
            <a:r>
              <a:rPr lang="en-US" sz="24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Nea Moni, Chios, 11</a:t>
            </a:r>
            <a:r>
              <a:rPr lang="en-US" sz="2400" baseline="300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</a:t>
            </a:r>
            <a:r>
              <a:rPr lang="en-US" sz="24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century – Photo Credit: Amalia Spiliakou, 2025</a:t>
            </a:r>
            <a:endParaRPr lang="el-G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 descr="A broken mosaic on a ceiling&#10;&#10;AI-generated content may be incorrect.">
            <a:extLst>
              <a:ext uri="{FF2B5EF4-FFF2-40B4-BE49-F238E27FC236}">
                <a16:creationId xmlns:a16="http://schemas.microsoft.com/office/drawing/2014/main" id="{9220F0F3-38AE-A3E7-B1AE-C8182295612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108857" y="110217"/>
            <a:ext cx="8850086" cy="66375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52389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C3CAF0-ECD0-EB2F-3D5A-DDC3446D0E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2700" b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Archangel Gabriel,</a:t>
            </a:r>
            <a:r>
              <a:rPr lang="en-US" sz="27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Nea Moni, Chios, 11</a:t>
            </a:r>
            <a:r>
              <a:rPr lang="en-US" sz="2700" baseline="300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</a:t>
            </a:r>
            <a:r>
              <a:rPr lang="en-US" sz="27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century</a:t>
            </a:r>
            <a:br>
              <a:rPr lang="en-US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3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https://www.pallasweb.com/deesis/byzantine-mosaics-of-nea-moni-on-chios.html</a:t>
            </a:r>
            <a:r>
              <a:rPr lang="en-US" sz="13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l-GR" sz="1300" dirty="0"/>
          </a:p>
        </p:txBody>
      </p:sp>
      <p:pic>
        <p:nvPicPr>
          <p:cNvPr id="1026" name="Picture 2" descr="Byzantine Art - Mosaic of Archangel Gabriel Chios">
            <a:extLst>
              <a:ext uri="{FF2B5EF4-FFF2-40B4-BE49-F238E27FC236}">
                <a16:creationId xmlns:a16="http://schemas.microsoft.com/office/drawing/2014/main" id="{F4AF79A3-D430-EE88-048A-9528B34553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0718" y="1469571"/>
            <a:ext cx="8350563" cy="52360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4333112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FAB024-080A-2BDF-FAD2-4A1A23C725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09657" y="2057399"/>
            <a:ext cx="5586863" cy="4713865"/>
          </a:xfrm>
        </p:spPr>
        <p:txBody>
          <a:bodyPr>
            <a:normAutofit/>
          </a:bodyPr>
          <a:lstStyle/>
          <a:p>
            <a:pPr algn="ctr"/>
            <a:r>
              <a:rPr lang="en-US" sz="2700" b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winged Seraphim,</a:t>
            </a:r>
            <a:r>
              <a:rPr lang="en-US" sz="27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Nea Moni, Chios, 11</a:t>
            </a:r>
            <a:r>
              <a:rPr lang="en-US" sz="2700" baseline="300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</a:t>
            </a:r>
            <a:r>
              <a:rPr lang="en-US" sz="27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century</a:t>
            </a:r>
            <a:br>
              <a:rPr lang="en-US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3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https://www.pallasweb.com/deesis/byzantine-mosaics-of-nea-moni-on-chios.html</a:t>
            </a:r>
            <a:r>
              <a:rPr lang="en-US" sz="13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l-GR" sz="1300" dirty="0"/>
          </a:p>
        </p:txBody>
      </p:sp>
      <p:pic>
        <p:nvPicPr>
          <p:cNvPr id="2050" name="Picture 2" descr="Seraphim - Byzantine Mosaic in Chios Church">
            <a:extLst>
              <a:ext uri="{FF2B5EF4-FFF2-40B4-BE49-F238E27FC236}">
                <a16:creationId xmlns:a16="http://schemas.microsoft.com/office/drawing/2014/main" id="{8FAB17B2-CB86-EB4C-9123-7C0884F19D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479" y="86734"/>
            <a:ext cx="6327094" cy="66845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924300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381607-1E57-C5A8-D6BC-D675E93CED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3657600" cy="6492875"/>
          </a:xfrm>
        </p:spPr>
        <p:txBody>
          <a:bodyPr>
            <a:noAutofit/>
          </a:bodyPr>
          <a:lstStyle/>
          <a:p>
            <a:pPr algn="ctr"/>
            <a:r>
              <a:rPr lang="en-US" sz="24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St. Joachim mosaic, 11th century, </a:t>
            </a:r>
            <a:r>
              <a:rPr lang="en-US" sz="2400" dirty="0" err="1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Katholikon</a:t>
            </a:r>
            <a:r>
              <a:rPr lang="en-US" sz="24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Nea Moni, Chios (photo: </a:t>
            </a:r>
            <a:r>
              <a:rPr lang="en-US" sz="24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Marmontel</a:t>
            </a:r>
            <a:r>
              <a:rPr lang="en-US" sz="24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CC BY-SA 2.0)</a:t>
            </a:r>
            <a:br>
              <a:rPr lang="en-US" sz="12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2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https://smarthistory.org/mosaics-and-microcosm/</a:t>
            </a:r>
            <a:r>
              <a:rPr lang="en-US" sz="12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l-GR" sz="2400" dirty="0">
              <a:solidFill>
                <a:schemeClr val="bg1">
                  <a:lumMod val="9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0" name="Picture 2" descr="St. Joachim, 11th century, mosaic, narthex, katholikon, Nea Moni, Chios (photo: Marmontel, CC BY-SA 2.0)">
            <a:extLst>
              <a:ext uri="{FF2B5EF4-FFF2-40B4-BE49-F238E27FC236}">
                <a16:creationId xmlns:a16="http://schemas.microsoft.com/office/drawing/2014/main" id="{AC335DA1-9F23-D964-66B6-C2CBC41757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5800" y="0"/>
            <a:ext cx="6858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8483322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121</TotalTime>
  <Words>539</Words>
  <Application>Microsoft Office PowerPoint</Application>
  <PresentationFormat>Widescreen</PresentationFormat>
  <Paragraphs>20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5" baseType="lpstr">
      <vt:lpstr>Aptos</vt:lpstr>
      <vt:lpstr>Aptos Display</vt:lpstr>
      <vt:lpstr>Arial</vt:lpstr>
      <vt:lpstr>Lucida Calligraphy</vt:lpstr>
      <vt:lpstr>Times New Roman</vt:lpstr>
      <vt:lpstr>Office Theme</vt:lpstr>
      <vt:lpstr>PowerPoint Presentation</vt:lpstr>
      <vt:lpstr>Nea Moni, Chios, 11th century Photo Credit: Amalia Spiliakou, 2025</vt:lpstr>
      <vt:lpstr>Nea Moni, Chios, 11th century https://el.wikipedia.org/wiki/%CE%9D%CE%AD%CE%B1_%CE%9C%CE%BF%CE%BD%CE%AE_%CE%A7%CE%AF%CE%BF%CF%85#/media/%CE%91%CF%81%CF%87%CE%B5%CE%AF%CE%BF:NEA_MONH.jpg </vt:lpstr>
      <vt:lpstr>Left: View of Nea Moni from the west (photo: FLIOUKAS, CC BY-SA 4.0) Right: Plan of katholikon of Nea Moni, Chios, 11th century (© Robert G. Ousterhout) https://smarthistory.org/mosaics-and-microcosm/ </vt:lpstr>
      <vt:lpstr>The Katholiko, Nea Moni, Chios https://www.pallasweb.com/deesis/byzantine-mosaics-of-nea-moni-on-chios.html </vt:lpstr>
      <vt:lpstr>The Baptism of Christ, Nea Moni, Chios, 11th century – Photo Credit: Amalia Spiliakou, 2025</vt:lpstr>
      <vt:lpstr>The Baptism of Christ, Nea Moni, Chios, 11th century https://www.pallasweb.com/deesis/byzantine-mosaics-of-nea-moni-on-chios.html </vt:lpstr>
      <vt:lpstr>The Baptism of Christ, Nea Moni, Chios, 11th century https://www.pallasweb.com/deesis/byzantine-mosaics-of-nea-moni-on-chios.html </vt:lpstr>
      <vt:lpstr>The Crucifixion of Christ, Nea Moni, Chios, 11th century – Photo Credit: Amalia Spiliakou, 2025</vt:lpstr>
      <vt:lpstr>View of the Naos and the Crucifixion Mosaic, Nea Moni, Chios, 11th century (photo: Meltedrainbow, CC BY-SA 4.0) https://smarthistory.org/mosaics-and-microcosm/ </vt:lpstr>
      <vt:lpstr>The Crucifixion of Christ, Nea Moni, Chios, 11th century – Photo Credit: Amalia Spiliakou, 2025</vt:lpstr>
      <vt:lpstr>The Crucifixion of Christ, Nea Moni, Chios, 11th century – Photo Credit: Amalia Spiliakou, 2025</vt:lpstr>
      <vt:lpstr>The  Harrowing of Hell, Nea Moni, Chios, 11th century – Photo Credit: Amalia Spiliakou, 2025</vt:lpstr>
      <vt:lpstr>The  Harrowing of Hell, Nea Moni, Chios, 11th century https://www.pallasweb.com/deesis/byzantine-mosaics-of-nea-moni-on-chios.html  </vt:lpstr>
      <vt:lpstr>The Descent from the Cross, Nea Moni, Chios, 11th century https://www.pallasweb.com/deesis/byzantine-mosaics-of-nea-moni-on-chios.html </vt:lpstr>
      <vt:lpstr>Archangel Michael, Nea Moni, Chios, 11th century – Photo Credit: Amalia Spiliakou, 2025</vt:lpstr>
      <vt:lpstr>Archangel Gabriel, Nea Moni, Chios, 11th century https://www.pallasweb.com/deesis/byzantine-mosaics-of-nea-moni-on-chios.html </vt:lpstr>
      <vt:lpstr>A winged Seraphim, Nea Moni, Chios, 11th century https://www.pallasweb.com/deesis/byzantine-mosaics-of-nea-moni-on-chios.html </vt:lpstr>
      <vt:lpstr>St. Joachim mosaic, 11th century, Katholikon, Nea Moni, Chios (photo: Marmontel, CC BY-SA 2.0) https://smarthistory.org/mosaics-and-microcosm/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Amalia Spiliakou</dc:creator>
  <cp:lastModifiedBy>Amalia Spiliakou</cp:lastModifiedBy>
  <cp:revision>5</cp:revision>
  <dcterms:created xsi:type="dcterms:W3CDTF">2025-11-18T05:13:07Z</dcterms:created>
  <dcterms:modified xsi:type="dcterms:W3CDTF">2026-01-06T04:20:26Z</dcterms:modified>
</cp:coreProperties>
</file>