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1" r:id="rId2"/>
    <p:sldId id="258" r:id="rId3"/>
    <p:sldId id="259" r:id="rId4"/>
    <p:sldId id="260" r:id="rId5"/>
    <p:sldId id="270" r:id="rId6"/>
    <p:sldId id="261" r:id="rId7"/>
    <p:sldId id="262" r:id="rId8"/>
    <p:sldId id="287" r:id="rId9"/>
    <p:sldId id="336" r:id="rId10"/>
    <p:sldId id="326" r:id="rId11"/>
    <p:sldId id="264" r:id="rId12"/>
    <p:sldId id="337" r:id="rId13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2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3B9181-DAA4-4FEF-B21D-4D3E91E9576F}" type="datetimeFigureOut">
              <a:rPr lang="el-GR" smtClean="0"/>
              <a:t>2/11/2025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7F82ED-D052-4100-9042-AA3C95AD925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341524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C46A7F-502C-415F-8C9E-38137E954FB8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290233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9DF45-0C1F-980D-D1BB-41463AD1C9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FB9FB3-CB0B-AF6B-53DE-A8DDC06753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AFDB85-C57B-9888-C429-B06C31346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1DB16-B6A2-43AC-8695-C66329A5A679}" type="datetimeFigureOut">
              <a:rPr lang="el-GR" smtClean="0"/>
              <a:t>2/11/2025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A2CF83-0D47-7033-21BE-15A7E7F47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D13852-D4AD-942F-64D8-EFE118EAF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6C214-987B-447A-9B96-995B604B260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07043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42356-0B91-DFE9-3311-BCB6F1F93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90655-8A50-66F9-BA5F-F4E47468D2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AF06D8-F332-7141-D62E-03769E5EDF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1DB16-B6A2-43AC-8695-C66329A5A679}" type="datetimeFigureOut">
              <a:rPr lang="el-GR" smtClean="0"/>
              <a:t>2/11/2025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19E080-91B7-8659-F0A5-35DA61EB1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B57FD2-B288-627D-921E-667405F82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6C214-987B-447A-9B96-995B604B260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28978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914B22-6448-CF1A-0C45-BA68D2196D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BC25EF-C415-9938-5D6C-A5FCC47982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72819C-5C0A-36FB-56E5-EA488B8EA7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1DB16-B6A2-43AC-8695-C66329A5A679}" type="datetimeFigureOut">
              <a:rPr lang="el-GR" smtClean="0"/>
              <a:t>2/11/2025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CF28E0-E125-601C-8F6E-4CCEC398D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15BBCF-DAB0-5BF1-F609-F4C870E92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6C214-987B-447A-9B96-995B604B260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68052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AB549-96EB-2C96-F532-5CE03C4C6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F856A9-4CE0-56CE-8DC5-96A22583FE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B7D32F-9BAF-DC05-147A-DDEFF970D6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4DDDF6-1EF5-5D13-2428-8C86E6D78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1DB16-B6A2-43AC-8695-C66329A5A679}" type="datetimeFigureOut">
              <a:rPr lang="el-GR" smtClean="0"/>
              <a:t>2/11/2025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C1A89D-E5B1-9358-E52C-A4D12E3E4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055C07-43E4-9F14-1DB7-0A88CE72B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6C214-987B-447A-9B96-995B604B260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96210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D33EE-8A46-C240-B776-FB13A590E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29B01D-1FF6-21D5-BEF2-77BBB41FE7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32BC19-A303-777B-4B7F-1221BC8F85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02EEF6-FDDC-6C57-BD85-49B8917406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EC2EF07-CEF7-5273-4F08-CD35016FA5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4F9C2A8-A439-ED15-837D-B1E960454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1DB16-B6A2-43AC-8695-C66329A5A679}" type="datetimeFigureOut">
              <a:rPr lang="el-GR" smtClean="0"/>
              <a:t>2/11/2025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C850D8-0495-6AD2-7DC8-6D758ACEB2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7F6EE0C-BA3C-5D4B-F748-33EA60A73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6C214-987B-447A-9B96-995B604B260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23945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113493-61CC-AB7D-7E8B-2C5871604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9CD38F-10D5-506D-7E70-2F0C8C4F7A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1DB16-B6A2-43AC-8695-C66329A5A679}" type="datetimeFigureOut">
              <a:rPr lang="el-GR" smtClean="0"/>
              <a:t>2/11/2025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81D82D-8959-19CF-7A4E-7B416CD76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82409C-53A0-26BE-B890-FE6DFD655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6C214-987B-447A-9B96-995B604B260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951218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5752EA-4E54-12AD-088D-9A5A9A24D5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1DB16-B6A2-43AC-8695-C66329A5A679}" type="datetimeFigureOut">
              <a:rPr lang="el-GR" smtClean="0"/>
              <a:t>2/11/2025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9CF1D5-9C8D-0739-6163-91FADF61B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5760A9-EFA3-5AE5-B0EA-F6663029B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6C214-987B-447A-9B96-995B604B260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02980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91AEB-0514-DAE9-0BB0-49F18FA3E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5019FB-F827-759A-768F-D4F204F0E5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F1C937-A5E3-8FE0-6D09-D2E888ECD1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F7D114-9672-4672-C07C-5A69EB52F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1DB16-B6A2-43AC-8695-C66329A5A679}" type="datetimeFigureOut">
              <a:rPr lang="el-GR" smtClean="0"/>
              <a:t>2/11/2025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06117F-A845-2C4D-F97A-507117D66B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925FF5-F4CC-0D92-F7D3-97C217FA3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6C214-987B-447A-9B96-995B604B260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29043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6A47E-F354-8DC4-442F-0401AF0F72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AEC85B7-E42D-0608-7750-0BFE82CED7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D180B3-5841-73BB-7002-BF9DC7008C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F10E4A-D87D-DBFE-3CDC-1B5C8DEFA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1DB16-B6A2-43AC-8695-C66329A5A679}" type="datetimeFigureOut">
              <a:rPr lang="el-GR" smtClean="0"/>
              <a:t>2/11/2025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471A7F-6BBB-237B-7DDE-675E5F218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87E6AC-7DAC-6694-8397-651A79FEE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6C214-987B-447A-9B96-995B604B260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1593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19489-309A-14C9-DEE0-470E1F4B4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C61FDE-D75A-ABC9-83A0-8006830E43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789A8E-C7B8-649D-C385-B154B8B3C5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1DB16-B6A2-43AC-8695-C66329A5A679}" type="datetimeFigureOut">
              <a:rPr lang="el-GR" smtClean="0"/>
              <a:t>2/11/2025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64D7CD-FB4D-BE82-07B8-5BC8E7043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7230B0-8231-3814-D42E-67995BD3C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6C214-987B-447A-9B96-995B604B260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436367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E85D93F-3C25-BFA6-CDDB-28D1BBE3F6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100E18-4F2D-1F94-A4BE-603543A645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082592-5F6D-30AF-7978-F96945E9E9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1DB16-B6A2-43AC-8695-C66329A5A679}" type="datetimeFigureOut">
              <a:rPr lang="el-GR" smtClean="0"/>
              <a:t>2/11/2025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739626-0319-A9CE-8306-54063A23A1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FA3D41-1FA0-CE1E-D32B-217F54C60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6C214-987B-447A-9B96-995B604B260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40714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F150C9-6166-8040-975A-AD4BC29A17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DB981C-7774-ABFC-F64F-544474882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CDE836-EC81-8909-9293-493E690D95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01DB16-B6A2-43AC-8695-C66329A5A679}" type="datetimeFigureOut">
              <a:rPr lang="el-GR" smtClean="0"/>
              <a:t>2/11/2025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3627BA-9EBC-634E-3AB7-A392404BDD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8464B5-92A0-F452-6981-0D063322F4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DF6C214-987B-447A-9B96-995B604B260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13314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photo?fbid=437284729731005&amp;set=a.437284779731000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EpigraphieEtrusque/posts/tomba-dei-giocolieri-tarquinia-fine-vi-sec-sulla-parete-sinistra-chiudendo-la-sc/1491272614428258/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tarquiniaturismo.com/tomb-of-the-jugglers/?lang=en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hyperlink" Target="https://archaeology.brown.edu/native-publications/tomba-delle-leonesse-and-tomba-dei-giocolieri-tarquinia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museovirtuale.unimi.it/asset/517?ids=508,509,510,511,512,513,514,515,516,517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Delay 3">
            <a:extLst>
              <a:ext uri="{FF2B5EF4-FFF2-40B4-BE49-F238E27FC236}">
                <a16:creationId xmlns:a16="http://schemas.microsoft.com/office/drawing/2014/main" id="{25A0BB21-37BC-29CC-7B8E-25AECC282EDA}"/>
              </a:ext>
            </a:extLst>
          </p:cNvPr>
          <p:cNvSpPr/>
          <p:nvPr/>
        </p:nvSpPr>
        <p:spPr>
          <a:xfrm>
            <a:off x="522514" y="538842"/>
            <a:ext cx="11146971" cy="5780315"/>
          </a:xfrm>
          <a:custGeom>
            <a:avLst/>
            <a:gdLst>
              <a:gd name="connsiteX0" fmla="*/ 0 w 11146971"/>
              <a:gd name="connsiteY0" fmla="*/ 0 h 5780315"/>
              <a:gd name="connsiteX1" fmla="*/ 5573486 w 11146971"/>
              <a:gd name="connsiteY1" fmla="*/ 0 h 5780315"/>
              <a:gd name="connsiteX2" fmla="*/ 11146972 w 11146971"/>
              <a:gd name="connsiteY2" fmla="*/ 2890158 h 5780315"/>
              <a:gd name="connsiteX3" fmla="*/ 5573486 w 11146971"/>
              <a:gd name="connsiteY3" fmla="*/ 5780316 h 5780315"/>
              <a:gd name="connsiteX4" fmla="*/ 0 w 11146971"/>
              <a:gd name="connsiteY4" fmla="*/ 5780315 h 5780315"/>
              <a:gd name="connsiteX5" fmla="*/ 0 w 11146971"/>
              <a:gd name="connsiteY5" fmla="*/ 0 h 5780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146971" h="5780315" fill="none" extrusionOk="0">
                <a:moveTo>
                  <a:pt x="0" y="0"/>
                </a:moveTo>
                <a:cubicBezTo>
                  <a:pt x="1163850" y="-33385"/>
                  <a:pt x="4323348" y="120505"/>
                  <a:pt x="5573486" y="0"/>
                </a:cubicBezTo>
                <a:cubicBezTo>
                  <a:pt x="8638773" y="-22003"/>
                  <a:pt x="11263409" y="1315094"/>
                  <a:pt x="11146972" y="2890158"/>
                </a:cubicBezTo>
                <a:cubicBezTo>
                  <a:pt x="11123568" y="4202344"/>
                  <a:pt x="8301780" y="5594324"/>
                  <a:pt x="5573486" y="5780316"/>
                </a:cubicBezTo>
                <a:cubicBezTo>
                  <a:pt x="3933879" y="5694582"/>
                  <a:pt x="711804" y="5949437"/>
                  <a:pt x="0" y="5780315"/>
                </a:cubicBezTo>
                <a:cubicBezTo>
                  <a:pt x="90821" y="4816825"/>
                  <a:pt x="136812" y="1117212"/>
                  <a:pt x="0" y="0"/>
                </a:cubicBezTo>
                <a:close/>
              </a:path>
              <a:path w="11146971" h="5780315" stroke="0" extrusionOk="0">
                <a:moveTo>
                  <a:pt x="0" y="0"/>
                </a:moveTo>
                <a:cubicBezTo>
                  <a:pt x="2068395" y="-107052"/>
                  <a:pt x="3648385" y="131244"/>
                  <a:pt x="5573486" y="0"/>
                </a:cubicBezTo>
                <a:cubicBezTo>
                  <a:pt x="8394474" y="185136"/>
                  <a:pt x="11222107" y="1346781"/>
                  <a:pt x="11146972" y="2890158"/>
                </a:cubicBezTo>
                <a:cubicBezTo>
                  <a:pt x="11080776" y="4556601"/>
                  <a:pt x="8280211" y="5813335"/>
                  <a:pt x="5573486" y="5780316"/>
                </a:cubicBezTo>
                <a:cubicBezTo>
                  <a:pt x="3076354" y="5722221"/>
                  <a:pt x="936612" y="5737281"/>
                  <a:pt x="0" y="5780315"/>
                </a:cubicBezTo>
                <a:cubicBezTo>
                  <a:pt x="-127757" y="3459305"/>
                  <a:pt x="83430" y="1051174"/>
                  <a:pt x="0" y="0"/>
                </a:cubicBezTo>
                <a:close/>
              </a:path>
            </a:pathLst>
          </a:custGeom>
          <a:blipFill>
            <a:blip r:embed="rId2"/>
            <a:tile tx="0" ty="0" sx="100000" sy="100000" flip="none" algn="tl"/>
          </a:blipFill>
          <a:ln w="38100">
            <a:solidFill>
              <a:schemeClr val="accent2">
                <a:lumMod val="50000"/>
              </a:schemeClr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1986792730">
                  <a:prstGeom prst="flowChartDelay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800" b="1" dirty="0">
              <a:ln w="22225">
                <a:solidFill>
                  <a:schemeClr val="accent2">
                    <a:lumMod val="50000"/>
                  </a:schemeClr>
                </a:solidFill>
                <a:prstDash val="sysDash"/>
              </a:ln>
              <a:solidFill>
                <a:schemeClr val="accent2">
                  <a:lumMod val="20000"/>
                  <a:lumOff val="80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800" b="1" dirty="0">
              <a:ln w="22225">
                <a:solidFill>
                  <a:schemeClr val="accent2">
                    <a:lumMod val="50000"/>
                  </a:schemeClr>
                </a:solidFill>
                <a:prstDash val="sysDash"/>
              </a:ln>
              <a:solidFill>
                <a:schemeClr val="accent2">
                  <a:lumMod val="20000"/>
                  <a:lumOff val="80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800" b="1" dirty="0">
              <a:ln w="22225">
                <a:solidFill>
                  <a:schemeClr val="accent2">
                    <a:lumMod val="50000"/>
                  </a:schemeClr>
                </a:solidFill>
                <a:prstDash val="sysDash"/>
              </a:ln>
              <a:solidFill>
                <a:schemeClr val="accent2">
                  <a:lumMod val="20000"/>
                  <a:lumOff val="80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800" b="1" dirty="0">
              <a:ln w="22225">
                <a:solidFill>
                  <a:schemeClr val="accent2">
                    <a:lumMod val="50000"/>
                  </a:schemeClr>
                </a:solidFill>
                <a:prstDash val="sysDash"/>
              </a:ln>
              <a:solidFill>
                <a:schemeClr val="accent2">
                  <a:lumMod val="20000"/>
                  <a:lumOff val="80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800" b="1" dirty="0">
              <a:ln w="22225">
                <a:solidFill>
                  <a:schemeClr val="accent2">
                    <a:lumMod val="50000"/>
                  </a:schemeClr>
                </a:solidFill>
                <a:prstDash val="sysDash"/>
              </a:ln>
              <a:solidFill>
                <a:schemeClr val="accent2">
                  <a:lumMod val="20000"/>
                  <a:lumOff val="80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800" b="1" dirty="0">
              <a:ln w="22225">
                <a:solidFill>
                  <a:schemeClr val="accent2">
                    <a:lumMod val="50000"/>
                  </a:schemeClr>
                </a:solidFill>
                <a:prstDash val="sysDash"/>
              </a:ln>
              <a:solidFill>
                <a:schemeClr val="accent2">
                  <a:lumMod val="20000"/>
                  <a:lumOff val="80000"/>
                </a:schemeClr>
              </a:solidFill>
              <a:latin typeface="Papyrus" panose="03070502060502030205" pitchFamily="66" charset="0"/>
            </a:endParaRPr>
          </a:p>
          <a:p>
            <a:pPr algn="ctr"/>
            <a:r>
              <a:rPr lang="en-US" sz="8800" b="1" dirty="0">
                <a:ln w="22225">
                  <a:solidFill>
                    <a:schemeClr val="accent2">
                      <a:lumMod val="50000"/>
                    </a:schemeClr>
                  </a:solidFill>
                  <a:prstDash val="sysDash"/>
                </a:ln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Etruscan Art</a:t>
            </a:r>
          </a:p>
          <a:p>
            <a:pPr algn="ctr"/>
            <a:r>
              <a:rPr lang="en-US" sz="4000" b="1" dirty="0">
                <a:ln w="22225">
                  <a:solidFill>
                    <a:schemeClr val="accent2">
                      <a:lumMod val="50000"/>
                    </a:schemeClr>
                  </a:solidFill>
                  <a:prstDash val="sysDash"/>
                </a:ln>
                <a:solidFill>
                  <a:schemeClr val="accent2">
                    <a:lumMod val="20000"/>
                    <a:lumOff val="80000"/>
                  </a:schemeClr>
                </a:solidFill>
              </a:rPr>
              <a:t>Etruscan Funerary Art and Practices</a:t>
            </a:r>
          </a:p>
          <a:p>
            <a:pPr algn="ctr"/>
            <a:r>
              <a:rPr lang="it-IT" sz="4000" b="1" dirty="0">
                <a:ln w="22225">
                  <a:solidFill>
                    <a:schemeClr val="accent2">
                      <a:lumMod val="50000"/>
                    </a:schemeClr>
                  </a:solidFill>
                  <a:prstDash val="sysDash"/>
                </a:ln>
                <a:solidFill>
                  <a:schemeClr val="accent2">
                    <a:lumMod val="20000"/>
                    <a:lumOff val="80000"/>
                  </a:schemeClr>
                </a:solidFill>
              </a:rPr>
              <a:t>Tomb of the Jugglers - Tomba dei Giocolieri, circa 510 BC, </a:t>
            </a:r>
          </a:p>
          <a:p>
            <a:pPr algn="ctr"/>
            <a:r>
              <a:rPr lang="it-IT" sz="4000" b="1" dirty="0">
                <a:ln w="22225">
                  <a:solidFill>
                    <a:schemeClr val="accent2">
                      <a:lumMod val="50000"/>
                    </a:schemeClr>
                  </a:solidFill>
                  <a:prstDash val="sysDash"/>
                </a:ln>
                <a:solidFill>
                  <a:schemeClr val="accent2">
                    <a:lumMod val="20000"/>
                    <a:lumOff val="80000"/>
                  </a:schemeClr>
                </a:solidFill>
              </a:rPr>
              <a:t>Necropoli dei Monterozzi, </a:t>
            </a:r>
          </a:p>
          <a:p>
            <a:pPr algn="ctr"/>
            <a:r>
              <a:rPr lang="it-IT" sz="4000" b="1" dirty="0">
                <a:ln w="22225">
                  <a:solidFill>
                    <a:schemeClr val="accent2">
                      <a:lumMod val="50000"/>
                    </a:schemeClr>
                  </a:solidFill>
                  <a:prstDash val="sysDash"/>
                </a:ln>
                <a:solidFill>
                  <a:schemeClr val="accent2">
                    <a:lumMod val="20000"/>
                    <a:lumOff val="80000"/>
                  </a:schemeClr>
                </a:solidFill>
              </a:rPr>
              <a:t>Tarquinia, Italy </a:t>
            </a:r>
          </a:p>
          <a:p>
            <a:pPr algn="ctr"/>
            <a:endParaRPr lang="en-US" sz="4000" b="1" dirty="0">
              <a:ln w="22225">
                <a:solidFill>
                  <a:schemeClr val="accent2">
                    <a:lumMod val="50000"/>
                  </a:schemeClr>
                </a:solidFill>
                <a:prstDash val="sysDash"/>
              </a:ln>
              <a:solidFill>
                <a:schemeClr val="accent2">
                  <a:lumMod val="20000"/>
                  <a:lumOff val="80000"/>
                </a:schemeClr>
              </a:solidFill>
            </a:endParaRPr>
          </a:p>
          <a:p>
            <a:pPr algn="ctr"/>
            <a:endParaRPr lang="en-US" sz="4000" b="1" dirty="0">
              <a:ln w="22225">
                <a:solidFill>
                  <a:schemeClr val="accent2">
                    <a:lumMod val="50000"/>
                  </a:schemeClr>
                </a:solidFill>
                <a:prstDash val="sysDash"/>
              </a:ln>
              <a:solidFill>
                <a:schemeClr val="accent2">
                  <a:lumMod val="20000"/>
                  <a:lumOff val="80000"/>
                </a:schemeClr>
              </a:solidFill>
            </a:endParaRPr>
          </a:p>
          <a:p>
            <a:pPr algn="ctr"/>
            <a:endParaRPr lang="el-GR" sz="4000" b="1" dirty="0">
              <a:ln w="22225">
                <a:solidFill>
                  <a:schemeClr val="accent2">
                    <a:lumMod val="50000"/>
                  </a:schemeClr>
                </a:solidFill>
                <a:prstDash val="sysDash"/>
              </a:ln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7547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1841D7C-1AB5-1830-660C-2CFCEE5A4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972" y="1447800"/>
            <a:ext cx="2732314" cy="5410200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Etruscan </a:t>
            </a:r>
            <a:r>
              <a:rPr lang="en-US" sz="2400" b="1" dirty="0" err="1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Necropoli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dei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Monterozzi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Tarquinia,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Italy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Photo Credit: Xanthippi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Glavopoulou</a:t>
            </a:r>
            <a:endParaRPr lang="el-GR" sz="2400" b="1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 descr="A stairway leading to a green field&#10;&#10;AI-generated content may be incorrect.">
            <a:extLst>
              <a:ext uri="{FF2B5EF4-FFF2-40B4-BE49-F238E27FC236}">
                <a16:creationId xmlns:a16="http://schemas.microsoft.com/office/drawing/2014/main" id="{C00051C2-EF11-7DE0-3A96-B803CD191D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0028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087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65FA40-B25A-D94F-9F74-2A4C498B9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4515" y="1502229"/>
            <a:ext cx="2013856" cy="5431971"/>
          </a:xfrm>
        </p:spPr>
        <p:txBody>
          <a:bodyPr>
            <a:noAutofit/>
          </a:bodyPr>
          <a:lstStyle/>
          <a:p>
            <a:pPr algn="ctr"/>
            <a:r>
              <a:rPr lang="en-US" sz="22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Etruscan </a:t>
            </a:r>
            <a:r>
              <a:rPr lang="en-US" sz="2200" b="1" dirty="0" err="1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Necropoli</a:t>
            </a:r>
            <a:r>
              <a:rPr lang="en-US" sz="22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dei</a:t>
            </a:r>
            <a:r>
              <a:rPr lang="en-US" sz="22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Monterozzi</a:t>
            </a:r>
            <a:br>
              <a:rPr lang="en-US" sz="22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</a:b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Tarquinia, </a:t>
            </a:r>
            <a:r>
              <a:rPr lang="en-US" sz="22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Italy</a:t>
            </a:r>
            <a:br>
              <a:rPr lang="en-US" sz="22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</a:br>
            <a:r>
              <a:rPr lang="en-US" sz="22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Photo Credit: Xanthippi </a:t>
            </a:r>
            <a:r>
              <a:rPr lang="en-US" sz="2200" dirty="0" err="1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Glavopoulou</a:t>
            </a:r>
            <a:endParaRPr lang="el-GR" sz="2200" dirty="0"/>
          </a:p>
        </p:txBody>
      </p:sp>
      <p:pic>
        <p:nvPicPr>
          <p:cNvPr id="3" name="Picture 2" descr="May be an image of 5 people and Stone Henge">
            <a:extLst>
              <a:ext uri="{FF2B5EF4-FFF2-40B4-BE49-F238E27FC236}">
                <a16:creationId xmlns:a16="http://schemas.microsoft.com/office/drawing/2014/main" id="{F8BA403D-D8F3-A4A3-A2C8-683FE4BA35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5026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May be an image of tree">
            <a:extLst>
              <a:ext uri="{FF2B5EF4-FFF2-40B4-BE49-F238E27FC236}">
                <a16:creationId xmlns:a16="http://schemas.microsoft.com/office/drawing/2014/main" id="{34AF673A-B0AC-784D-5E03-917C8A4B1D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76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79607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A4F86-545A-0267-EE76-EF9F37AA6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39943" y="1502229"/>
            <a:ext cx="2743199" cy="5355771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Etruscan </a:t>
            </a:r>
            <a:r>
              <a:rPr lang="en-US" sz="2400" b="1" dirty="0" err="1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Necropoli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dei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Monterozzi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Tarquinia,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Italy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Photo Credit: Amalia Spiliakou</a:t>
            </a:r>
            <a:endParaRPr lang="el-GR" sz="2400" dirty="0"/>
          </a:p>
        </p:txBody>
      </p:sp>
      <p:pic>
        <p:nvPicPr>
          <p:cNvPr id="4" name="Picture 3" descr="A wall with paintings on it&#10;&#10;AI-generated content may be incorrect.">
            <a:extLst>
              <a:ext uri="{FF2B5EF4-FFF2-40B4-BE49-F238E27FC236}">
                <a16:creationId xmlns:a16="http://schemas.microsoft.com/office/drawing/2014/main" id="{8AE0E515-6614-E32D-9AA6-A46CE19197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57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5384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No photo description available.">
            <a:extLst>
              <a:ext uri="{FF2B5EF4-FFF2-40B4-BE49-F238E27FC236}">
                <a16:creationId xmlns:a16="http://schemas.microsoft.com/office/drawing/2014/main" id="{FF571AC3-1361-2949-204E-19DBD5456C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72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BE8E25-3C60-E6B5-CC5F-3C7210B6B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39942" y="1600200"/>
            <a:ext cx="2754085" cy="5257800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Etruscan </a:t>
            </a:r>
            <a:r>
              <a:rPr lang="en-US" sz="2400" b="1" dirty="0" err="1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Necropoli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dei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Monterozzi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Tarquinia,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Italy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Photo Credit: Xanthippi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Glavopoulou</a:t>
            </a: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39535501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6473E-5F1A-8BFA-5218-0DD51726A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1086" y="1415143"/>
            <a:ext cx="2873828" cy="5442857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Etruscan </a:t>
            </a:r>
            <a:r>
              <a:rPr lang="en-US" sz="2400" b="1" dirty="0" err="1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Necropoli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dei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Monterozzi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Tarquinia,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Italy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Photo Credit: Amalia Spiliakou</a:t>
            </a:r>
            <a:endParaRPr lang="el-GR" sz="2400" dirty="0"/>
          </a:p>
        </p:txBody>
      </p:sp>
      <p:pic>
        <p:nvPicPr>
          <p:cNvPr id="4" name="Picture 3" descr="A wall with paintings on it&#10;&#10;AI-generated content may be incorrect.">
            <a:extLst>
              <a:ext uri="{FF2B5EF4-FFF2-40B4-BE49-F238E27FC236}">
                <a16:creationId xmlns:a16="http://schemas.microsoft.com/office/drawing/2014/main" id="{0B56C10F-6CC5-D43C-AE97-01D8133380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86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2716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ADC29-2E7A-9014-5656-FEA5744C2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972" y="1807029"/>
            <a:ext cx="2775858" cy="5050971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Etruscan </a:t>
            </a:r>
            <a:r>
              <a:rPr lang="en-US" sz="2400" b="1" dirty="0" err="1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Necropoli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dei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Monterozzi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Tarquinia,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Italy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Photo Credit: Amalia Spiliakou</a:t>
            </a:r>
            <a:endParaRPr lang="el-GR" sz="2400" dirty="0"/>
          </a:p>
        </p:txBody>
      </p:sp>
      <p:pic>
        <p:nvPicPr>
          <p:cNvPr id="4" name="Picture 3" descr="A wall with paintings on it&#10;&#10;AI-generated content may be incorrect.">
            <a:extLst>
              <a:ext uri="{FF2B5EF4-FFF2-40B4-BE49-F238E27FC236}">
                <a16:creationId xmlns:a16="http://schemas.microsoft.com/office/drawing/2014/main" id="{4049931E-1ABC-C2B9-66F7-1EAC389690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0029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7858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No photo description available.">
            <a:extLst>
              <a:ext uri="{FF2B5EF4-FFF2-40B4-BE49-F238E27FC236}">
                <a16:creationId xmlns:a16="http://schemas.microsoft.com/office/drawing/2014/main" id="{65F1BD0E-7567-5157-D547-4DD549B030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6" r="2729" b="-1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D832035C-2294-3F7D-51B8-5C6BD19B7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79571"/>
            <a:ext cx="10515600" cy="1577147"/>
          </a:xfrm>
        </p:spPr>
        <p:txBody>
          <a:bodyPr>
            <a:normAutofit/>
          </a:bodyPr>
          <a:lstStyle/>
          <a:p>
            <a:pPr algn="ctr"/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hlinkClick r:id="rId3"/>
              </a:rPr>
              <a:t>https://www.facebook.com/photo?fbid=437284729731005&amp;set=a.437284779731000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 </a:t>
            </a:r>
            <a:br>
              <a:rPr lang="en-US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</a:b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3625591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No photo description available.">
            <a:extLst>
              <a:ext uri="{FF2B5EF4-FFF2-40B4-BE49-F238E27FC236}">
                <a16:creationId xmlns:a16="http://schemas.microsoft.com/office/drawing/2014/main" id="{440DCF1F-2841-2C8E-26F8-D89C63658F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12" b="12161"/>
          <a:stretch/>
        </p:blipFill>
        <p:spPr bwMode="auto">
          <a:xfrm>
            <a:off x="20" y="12168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D4C42C7-1012-CF70-93AE-DE7D3A7B7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225143"/>
            <a:ext cx="4484914" cy="1620689"/>
          </a:xfrm>
        </p:spPr>
        <p:txBody>
          <a:bodyPr>
            <a:normAutofit/>
          </a:bodyPr>
          <a:lstStyle/>
          <a:p>
            <a:r>
              <a:rPr lang="en-US" sz="1400" dirty="0">
                <a:latin typeface="Papyrus" panose="03070502060502030205" pitchFamily="66" charset="0"/>
                <a:hlinkClick r:id="rId3"/>
              </a:rPr>
              <a:t>https://www.facebook.com/EpigraphieEtrusque/posts/tomba-dei-giocolieri-tarquinia-fine-vi-sec-sulla-parete-sinistra-chiudendo-la-sc/1491272614428258/</a:t>
            </a:r>
            <a:r>
              <a:rPr lang="en-US" sz="1400" dirty="0">
                <a:latin typeface="Papyrus" panose="03070502060502030205" pitchFamily="66" charset="0"/>
              </a:rPr>
              <a:t> </a:t>
            </a:r>
            <a:endParaRPr lang="el-GR" sz="1400" dirty="0"/>
          </a:p>
        </p:txBody>
      </p:sp>
    </p:spTree>
    <p:extLst>
      <p:ext uri="{BB962C8B-B14F-4D97-AF65-F5344CB8AC3E}">
        <p14:creationId xmlns:p14="http://schemas.microsoft.com/office/powerpoint/2010/main" val="37204385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65A17-2824-E077-4124-5FABFEECC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486032"/>
            <a:ext cx="1901825" cy="3371968"/>
          </a:xfrm>
        </p:spPr>
        <p:txBody>
          <a:bodyPr>
            <a:norm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hlinkClick r:id="rId3"/>
              </a:rPr>
              <a:t>https://tarquiniaturismo.com/tomb-of-the-jugglers/?lang=en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and 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hlinkClick r:id="rId4"/>
              </a:rPr>
              <a:t>https://archaeology.brown.edu/native-publications/tomba-delle-leonesse-and-tomba-dei-giocolieri-tarquinia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 </a:t>
            </a:r>
            <a:endParaRPr lang="el-GR" sz="1200" dirty="0"/>
          </a:p>
        </p:txBody>
      </p:sp>
      <p:pic>
        <p:nvPicPr>
          <p:cNvPr id="9218" name="Picture 2" descr="undefined">
            <a:extLst>
              <a:ext uri="{FF2B5EF4-FFF2-40B4-BE49-F238E27FC236}">
                <a16:creationId xmlns:a16="http://schemas.microsoft.com/office/drawing/2014/main" id="{B667645E-FBBF-771D-C334-5EE0A33E59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1829" y="106254"/>
            <a:ext cx="9971314" cy="6645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Figure 10 - 'dancing women', detail of the right wall of the Tomba dei Giocolieri, Tarquinia, Brown University Archive">
            <a:extLst>
              <a:ext uri="{FF2B5EF4-FFF2-40B4-BE49-F238E27FC236}">
                <a16:creationId xmlns:a16="http://schemas.microsoft.com/office/drawing/2014/main" id="{D8F1B3DE-78B2-DC07-1CF0-D2D7C950A3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57" y="415018"/>
            <a:ext cx="4286250" cy="2762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5483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C18A4-04B9-57E4-7DC4-32D7934AB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35629"/>
            <a:ext cx="10515600" cy="94161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1600" cap="all" dirty="0">
                <a:latin typeface="Papyrus" panose="03070502060502030205" pitchFamily="66" charset="0"/>
                <a:hlinkClick r:id="rId2"/>
              </a:rPr>
              <a:t>https://museovirtuale.unimi.it/asset/517?ids=508,509,510,511,512,513,514,515,516,517</a:t>
            </a:r>
            <a:r>
              <a:rPr lang="en-US" sz="1600" cap="all" dirty="0">
                <a:latin typeface="Papyrus" panose="03070502060502030205" pitchFamily="66" charset="0"/>
              </a:rPr>
              <a:t> </a:t>
            </a:r>
            <a:br>
              <a:rPr lang="en-US" cap="all" dirty="0"/>
            </a:br>
            <a:endParaRPr lang="el-GR" dirty="0"/>
          </a:p>
        </p:txBody>
      </p:sp>
      <p:pic>
        <p:nvPicPr>
          <p:cNvPr id="1028" name="Picture 4" descr="Tarquinia, Monterozzi necropolis, photographic development of the Jugglers' Tomb">
            <a:extLst>
              <a:ext uri="{FF2B5EF4-FFF2-40B4-BE49-F238E27FC236}">
                <a16:creationId xmlns:a16="http://schemas.microsoft.com/office/drawing/2014/main" id="{8CC833B3-8C12-8067-2387-FF37B6EE8C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977242"/>
            <a:ext cx="12039600" cy="3009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06809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FF894C-55A4-D0D5-D02C-BA16D33294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Delay 3">
            <a:extLst>
              <a:ext uri="{FF2B5EF4-FFF2-40B4-BE49-F238E27FC236}">
                <a16:creationId xmlns:a16="http://schemas.microsoft.com/office/drawing/2014/main" id="{D723BB58-49F0-B895-7768-EAB78D442C8E}"/>
              </a:ext>
            </a:extLst>
          </p:cNvPr>
          <p:cNvSpPr/>
          <p:nvPr/>
        </p:nvSpPr>
        <p:spPr>
          <a:xfrm>
            <a:off x="522514" y="538842"/>
            <a:ext cx="11146971" cy="5780315"/>
          </a:xfrm>
          <a:custGeom>
            <a:avLst/>
            <a:gdLst>
              <a:gd name="connsiteX0" fmla="*/ 0 w 11146971"/>
              <a:gd name="connsiteY0" fmla="*/ 0 h 5780315"/>
              <a:gd name="connsiteX1" fmla="*/ 5573486 w 11146971"/>
              <a:gd name="connsiteY1" fmla="*/ 0 h 5780315"/>
              <a:gd name="connsiteX2" fmla="*/ 11146972 w 11146971"/>
              <a:gd name="connsiteY2" fmla="*/ 2890158 h 5780315"/>
              <a:gd name="connsiteX3" fmla="*/ 5573486 w 11146971"/>
              <a:gd name="connsiteY3" fmla="*/ 5780316 h 5780315"/>
              <a:gd name="connsiteX4" fmla="*/ 0 w 11146971"/>
              <a:gd name="connsiteY4" fmla="*/ 5780315 h 5780315"/>
              <a:gd name="connsiteX5" fmla="*/ 0 w 11146971"/>
              <a:gd name="connsiteY5" fmla="*/ 0 h 5780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146971" h="5780315" fill="none" extrusionOk="0">
                <a:moveTo>
                  <a:pt x="0" y="0"/>
                </a:moveTo>
                <a:cubicBezTo>
                  <a:pt x="1163850" y="-33385"/>
                  <a:pt x="4323348" y="120505"/>
                  <a:pt x="5573486" y="0"/>
                </a:cubicBezTo>
                <a:cubicBezTo>
                  <a:pt x="8638773" y="-22003"/>
                  <a:pt x="11263409" y="1315094"/>
                  <a:pt x="11146972" y="2890158"/>
                </a:cubicBezTo>
                <a:cubicBezTo>
                  <a:pt x="11123568" y="4202344"/>
                  <a:pt x="8301780" y="5594324"/>
                  <a:pt x="5573486" y="5780316"/>
                </a:cubicBezTo>
                <a:cubicBezTo>
                  <a:pt x="3933879" y="5694582"/>
                  <a:pt x="711804" y="5949437"/>
                  <a:pt x="0" y="5780315"/>
                </a:cubicBezTo>
                <a:cubicBezTo>
                  <a:pt x="90821" y="4816825"/>
                  <a:pt x="136812" y="1117212"/>
                  <a:pt x="0" y="0"/>
                </a:cubicBezTo>
                <a:close/>
              </a:path>
              <a:path w="11146971" h="5780315" stroke="0" extrusionOk="0">
                <a:moveTo>
                  <a:pt x="0" y="0"/>
                </a:moveTo>
                <a:cubicBezTo>
                  <a:pt x="2068395" y="-107052"/>
                  <a:pt x="3648385" y="131244"/>
                  <a:pt x="5573486" y="0"/>
                </a:cubicBezTo>
                <a:cubicBezTo>
                  <a:pt x="8394474" y="185136"/>
                  <a:pt x="11222107" y="1346781"/>
                  <a:pt x="11146972" y="2890158"/>
                </a:cubicBezTo>
                <a:cubicBezTo>
                  <a:pt x="11080776" y="4556601"/>
                  <a:pt x="8280211" y="5813335"/>
                  <a:pt x="5573486" y="5780316"/>
                </a:cubicBezTo>
                <a:cubicBezTo>
                  <a:pt x="3076354" y="5722221"/>
                  <a:pt x="936612" y="5737281"/>
                  <a:pt x="0" y="5780315"/>
                </a:cubicBezTo>
                <a:cubicBezTo>
                  <a:pt x="-127757" y="3459305"/>
                  <a:pt x="83430" y="1051174"/>
                  <a:pt x="0" y="0"/>
                </a:cubicBezTo>
                <a:close/>
              </a:path>
            </a:pathLst>
          </a:custGeom>
          <a:blipFill>
            <a:blip r:embed="rId2"/>
            <a:tile tx="0" ty="0" sx="100000" sy="100000" flip="none" algn="tl"/>
          </a:blipFill>
          <a:ln w="38100">
            <a:solidFill>
              <a:schemeClr val="accent2">
                <a:lumMod val="50000"/>
              </a:schemeClr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1986792730">
                  <a:prstGeom prst="flowChartDelay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800" b="1" dirty="0">
              <a:ln w="22225">
                <a:solidFill>
                  <a:schemeClr val="accent2">
                    <a:lumMod val="50000"/>
                  </a:schemeClr>
                </a:solidFill>
                <a:prstDash val="sysDash"/>
              </a:ln>
              <a:solidFill>
                <a:schemeClr val="accent2">
                  <a:lumMod val="20000"/>
                  <a:lumOff val="80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800" b="1" dirty="0">
              <a:ln w="22225">
                <a:solidFill>
                  <a:schemeClr val="accent2">
                    <a:lumMod val="50000"/>
                  </a:schemeClr>
                </a:solidFill>
                <a:prstDash val="sysDash"/>
              </a:ln>
              <a:solidFill>
                <a:schemeClr val="accent2">
                  <a:lumMod val="20000"/>
                  <a:lumOff val="80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800" b="1" dirty="0">
              <a:ln w="22225">
                <a:solidFill>
                  <a:schemeClr val="accent2">
                    <a:lumMod val="50000"/>
                  </a:schemeClr>
                </a:solidFill>
                <a:prstDash val="sysDash"/>
              </a:ln>
              <a:solidFill>
                <a:schemeClr val="accent2">
                  <a:lumMod val="20000"/>
                  <a:lumOff val="80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800" b="1" dirty="0">
              <a:ln w="22225">
                <a:solidFill>
                  <a:schemeClr val="accent2">
                    <a:lumMod val="50000"/>
                  </a:schemeClr>
                </a:solidFill>
                <a:prstDash val="sysDash"/>
              </a:ln>
              <a:solidFill>
                <a:schemeClr val="accent2">
                  <a:lumMod val="20000"/>
                  <a:lumOff val="80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800" b="1" dirty="0">
              <a:ln w="22225">
                <a:solidFill>
                  <a:schemeClr val="accent2">
                    <a:lumMod val="50000"/>
                  </a:schemeClr>
                </a:solidFill>
                <a:prstDash val="sysDash"/>
              </a:ln>
              <a:solidFill>
                <a:schemeClr val="accent2">
                  <a:lumMod val="20000"/>
                  <a:lumOff val="80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800" b="1" dirty="0">
              <a:ln w="22225">
                <a:solidFill>
                  <a:schemeClr val="accent2">
                    <a:lumMod val="50000"/>
                  </a:schemeClr>
                </a:solidFill>
                <a:prstDash val="sysDash"/>
              </a:ln>
              <a:solidFill>
                <a:schemeClr val="accent2">
                  <a:lumMod val="20000"/>
                  <a:lumOff val="80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1600" b="1" dirty="0">
              <a:ln w="22225">
                <a:solidFill>
                  <a:schemeClr val="accent2">
                    <a:lumMod val="50000"/>
                  </a:schemeClr>
                </a:solidFill>
                <a:prstDash val="sysDash"/>
              </a:ln>
              <a:solidFill>
                <a:schemeClr val="accent2">
                  <a:lumMod val="20000"/>
                  <a:lumOff val="80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1600" b="1" dirty="0">
              <a:ln w="22225">
                <a:solidFill>
                  <a:schemeClr val="accent2">
                    <a:lumMod val="50000"/>
                  </a:schemeClr>
                </a:solidFill>
                <a:prstDash val="sysDash"/>
              </a:ln>
              <a:solidFill>
                <a:schemeClr val="accent2">
                  <a:lumMod val="20000"/>
                  <a:lumOff val="80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1600" b="1" dirty="0">
              <a:ln w="22225">
                <a:solidFill>
                  <a:schemeClr val="accent2">
                    <a:lumMod val="50000"/>
                  </a:schemeClr>
                </a:solidFill>
                <a:prstDash val="sysDash"/>
              </a:ln>
              <a:solidFill>
                <a:schemeClr val="accent2">
                  <a:lumMod val="20000"/>
                  <a:lumOff val="80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1600" b="1" dirty="0">
              <a:ln w="22225">
                <a:solidFill>
                  <a:schemeClr val="accent2">
                    <a:lumMod val="50000"/>
                  </a:schemeClr>
                </a:solidFill>
                <a:prstDash val="sysDash"/>
              </a:ln>
              <a:solidFill>
                <a:schemeClr val="accent2">
                  <a:lumMod val="20000"/>
                  <a:lumOff val="80000"/>
                </a:schemeClr>
              </a:solidFill>
              <a:latin typeface="Papyrus" panose="03070502060502030205" pitchFamily="66" charset="0"/>
            </a:endParaRPr>
          </a:p>
          <a:p>
            <a:pPr algn="ctr"/>
            <a:r>
              <a:rPr lang="en-US" sz="9600" b="1" dirty="0">
                <a:ln w="22225">
                  <a:solidFill>
                    <a:schemeClr val="accent2">
                      <a:lumMod val="50000"/>
                    </a:schemeClr>
                  </a:solidFill>
                  <a:prstDash val="sysDash"/>
                </a:ln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The End…</a:t>
            </a:r>
            <a:r>
              <a:rPr lang="it-IT" sz="9600" b="1" dirty="0">
                <a:ln w="22225">
                  <a:solidFill>
                    <a:schemeClr val="accent2">
                      <a:lumMod val="50000"/>
                    </a:schemeClr>
                  </a:solidFill>
                  <a:prstDash val="sysDash"/>
                </a:ln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</a:p>
          <a:p>
            <a:pPr algn="ctr"/>
            <a:endParaRPr lang="en-US" sz="9600" b="1" dirty="0">
              <a:ln w="22225">
                <a:solidFill>
                  <a:schemeClr val="accent2">
                    <a:lumMod val="50000"/>
                  </a:schemeClr>
                </a:solidFill>
                <a:prstDash val="sysDash"/>
              </a:ln>
              <a:solidFill>
                <a:schemeClr val="accent2">
                  <a:lumMod val="20000"/>
                  <a:lumOff val="80000"/>
                </a:schemeClr>
              </a:solidFill>
            </a:endParaRPr>
          </a:p>
          <a:p>
            <a:pPr algn="ctr"/>
            <a:endParaRPr lang="en-US" sz="4000" b="1" dirty="0">
              <a:ln w="22225">
                <a:solidFill>
                  <a:schemeClr val="accent2">
                    <a:lumMod val="50000"/>
                  </a:schemeClr>
                </a:solidFill>
                <a:prstDash val="sysDash"/>
              </a:ln>
              <a:solidFill>
                <a:schemeClr val="accent2">
                  <a:lumMod val="20000"/>
                  <a:lumOff val="80000"/>
                </a:schemeClr>
              </a:solidFill>
            </a:endParaRPr>
          </a:p>
          <a:p>
            <a:pPr algn="ctr"/>
            <a:endParaRPr lang="el-GR" sz="4000" b="1" dirty="0">
              <a:ln w="22225">
                <a:solidFill>
                  <a:schemeClr val="accent2">
                    <a:lumMod val="50000"/>
                  </a:schemeClr>
                </a:solidFill>
                <a:prstDash val="sysDash"/>
              </a:ln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80577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192</Words>
  <Application>Microsoft Office PowerPoint</Application>
  <PresentationFormat>Widescreen</PresentationFormat>
  <Paragraphs>35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Aptos</vt:lpstr>
      <vt:lpstr>Aptos Display</vt:lpstr>
      <vt:lpstr>Arial</vt:lpstr>
      <vt:lpstr>Papyrus</vt:lpstr>
      <vt:lpstr>Times New Roman</vt:lpstr>
      <vt:lpstr>Office Theme</vt:lpstr>
      <vt:lpstr>PowerPoint Presentation</vt:lpstr>
      <vt:lpstr>Etruscan Necropoli dei Monterozzi, Tarquinia, Italy Photo Credit: Xanthippi Glavopoulou</vt:lpstr>
      <vt:lpstr>Etruscan Necropoli dei Monterozzi Tarquinia, Italy Photo Credit: Xanthippi Glavopoulou</vt:lpstr>
      <vt:lpstr>Etruscan Necropoli dei Monterozzi, Tarquinia, Italy Photo Credit: Amalia Spiliakou</vt:lpstr>
      <vt:lpstr>Etruscan Necropoli dei Monterozzi, Tarquinia, Italy Photo Credit: Xanthippi Glavopoulou</vt:lpstr>
      <vt:lpstr>Etruscan Necropoli dei Monterozzi, Tarquinia, Italy Photo Credit: Amalia Spiliakou</vt:lpstr>
      <vt:lpstr>Etruscan Necropoli dei Monterozzi, Tarquinia, Italy Photo Credit: Amalia Spiliakou</vt:lpstr>
      <vt:lpstr>https://www.facebook.com/photo?fbid=437284729731005&amp;set=a.437284779731000  </vt:lpstr>
      <vt:lpstr>https://www.facebook.com/EpigraphieEtrusque/posts/tomba-dei-giocolieri-tarquinia-fine-vi-sec-sulla-parete-sinistra-chiudendo-la-sc/1491272614428258/ </vt:lpstr>
      <vt:lpstr>https://tarquiniaturismo.com/tomb-of-the-jugglers/?lang=en and  https://archaeology.brown.edu/native-publications/tomba-delle-leonesse-and-tomba-dei-giocolieri-tarquinia </vt:lpstr>
      <vt:lpstr>https://museovirtuale.unimi.it/asset/517?ids=508,509,510,511,512,513,514,515,516,517 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Amalia Spiliakou</dc:creator>
  <cp:lastModifiedBy>Amalia Spiliakou</cp:lastModifiedBy>
  <cp:revision>1</cp:revision>
  <dcterms:created xsi:type="dcterms:W3CDTF">2025-11-02T17:47:00Z</dcterms:created>
  <dcterms:modified xsi:type="dcterms:W3CDTF">2025-11-02T18:36:26Z</dcterms:modified>
</cp:coreProperties>
</file>