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3" r:id="rId2"/>
    <p:sldId id="313" r:id="rId3"/>
    <p:sldId id="305" r:id="rId4"/>
    <p:sldId id="304" r:id="rId5"/>
    <p:sldId id="308" r:id="rId6"/>
    <p:sldId id="307" r:id="rId7"/>
    <p:sldId id="306" r:id="rId8"/>
    <p:sldId id="260" r:id="rId9"/>
    <p:sldId id="311" r:id="rId10"/>
    <p:sldId id="312" r:id="rId11"/>
    <p:sldId id="257" r:id="rId12"/>
    <p:sldId id="258" r:id="rId13"/>
    <p:sldId id="259" r:id="rId14"/>
    <p:sldId id="310" r:id="rId15"/>
    <p:sldId id="309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0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F65040-27FA-4AB8-9B13-20851BFD6A39}" type="datetimeFigureOut">
              <a:rPr lang="el-GR" smtClean="0"/>
              <a:t>26/10/2025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50EDC-383A-48D1-B3F6-435F9A857FC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7583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50EDC-383A-48D1-B3F6-435F9A857FC4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7380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BFE4-0BE2-1C84-C794-086A96D28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73C0F9-0F2A-EE88-D514-6F73AD29A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02A0B-216E-2AFC-95FF-C6FC4AA3A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B2D5-AD7E-49AE-8FDA-2626EDE0FF1E}" type="datetimeFigureOut">
              <a:rPr lang="el-GR" smtClean="0"/>
              <a:t>26/10/2025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13ED5-FFDC-020E-621A-8434F8260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549E6-332E-280D-8269-85E299B6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95F3-118B-4FCF-8E09-41808FBC773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2454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9AB45-83C2-3BF2-C0D3-9AA8F3022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48101-C833-BEED-B329-AC7923F41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E2D48-22AA-7B0F-62EC-F90522176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B2D5-AD7E-49AE-8FDA-2626EDE0FF1E}" type="datetimeFigureOut">
              <a:rPr lang="el-GR" smtClean="0"/>
              <a:t>26/10/2025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75E92-EAD2-5BE1-C185-50AE7ECF4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101E6-2893-87FB-6930-F13001C7A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95F3-118B-4FCF-8E09-41808FBC773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0492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C8FEE-3399-BA45-60AF-9A64D19E1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32B8B8-A2DF-9EBC-54ED-328E60E16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5C63E-F753-6038-A079-1F518F3DD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B2D5-AD7E-49AE-8FDA-2626EDE0FF1E}" type="datetimeFigureOut">
              <a:rPr lang="el-GR" smtClean="0"/>
              <a:t>26/10/2025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22867-F65E-9A53-99AC-D6A21A25E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1DDBE-EA79-A7E1-1F44-778FCC5BB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95F3-118B-4FCF-8E09-41808FBC773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3317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C48D9-AC4C-A429-6B3D-A564DFF81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A4EC4-AD57-D888-9A9F-3140D5BC7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EC4CD9-0E99-85AB-D68A-83CE966772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557AA5-C2DD-7555-C8C2-971FDD04F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B2D5-AD7E-49AE-8FDA-2626EDE0FF1E}" type="datetimeFigureOut">
              <a:rPr lang="el-GR" smtClean="0"/>
              <a:t>26/10/2025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FAC738-7B88-0C8A-AA9B-444A8A653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C6C44-5C19-328C-1B4E-5303FD41C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95F3-118B-4FCF-8E09-41808FBC773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1596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2B017-6DD6-9497-DD82-ABFF7A5B9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619D8F-6363-0D18-80FD-E2F559DE7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15F9A-57D3-241E-28E9-F36C43E3A0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78853-E1D3-C2DC-1FD1-987F869485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E272DE-FA61-9C94-EF66-C8D4D8CDB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36FFAB-0FDA-B814-8CE1-54ECF4470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B2D5-AD7E-49AE-8FDA-2626EDE0FF1E}" type="datetimeFigureOut">
              <a:rPr lang="el-GR" smtClean="0"/>
              <a:t>26/10/2025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666CC6-073F-A3E7-6584-6A4B0CEC4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232452-AE5E-E7AD-F112-FEDC5DE91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95F3-118B-4FCF-8E09-41808FBC773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126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6B441-566B-CAC6-A178-471A50C5A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D79C50-9CF9-5567-59EA-92A069A38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B2D5-AD7E-49AE-8FDA-2626EDE0FF1E}" type="datetimeFigureOut">
              <a:rPr lang="el-GR" smtClean="0"/>
              <a:t>26/10/2025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DDD1A6-4ADA-0595-353C-DA442833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F5D263-04E6-FA58-B182-1349FE07B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95F3-118B-4FCF-8E09-41808FBC773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5556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BED469-7E34-BD95-C3AC-AC434764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B2D5-AD7E-49AE-8FDA-2626EDE0FF1E}" type="datetimeFigureOut">
              <a:rPr lang="el-GR" smtClean="0"/>
              <a:t>26/10/2025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4AE00C-D74C-724D-3C4B-FF4AE5A10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0DA00-5820-E4A9-7892-117079941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95F3-118B-4FCF-8E09-41808FBC773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186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D0A51-09E7-1207-E6C4-11C2E7D6D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06041-A879-9F9C-24CF-AD531B92E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44486-2D9C-6395-75BE-B7BCE2E1D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3AC5E-F6AF-E694-A2FC-5EAD95F67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B2D5-AD7E-49AE-8FDA-2626EDE0FF1E}" type="datetimeFigureOut">
              <a:rPr lang="el-GR" smtClean="0"/>
              <a:t>26/10/2025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DF1A96-A2DB-6539-3845-1D762F36B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48124B-B76E-4579-31FA-184EACF0F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95F3-118B-4FCF-8E09-41808FBC773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87641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71A0D-83E0-6E78-B8A5-F280C1336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DF13D7-AE0E-CA0E-A688-2EDBD739D2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F9FD3-4A14-D5B2-10BD-E4A68C7563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4F3251-788C-9B69-D22A-C90F6218F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B2D5-AD7E-49AE-8FDA-2626EDE0FF1E}" type="datetimeFigureOut">
              <a:rPr lang="el-GR" smtClean="0"/>
              <a:t>26/10/2025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E31C2-3EEF-E70E-8A37-7EFB94F32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898B58-3418-6689-4000-C0D445C47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95F3-118B-4FCF-8E09-41808FBC773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5025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44F1A-B743-54B7-2856-55C435E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25FEDE-2E3E-F217-5BB3-1F58A3185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2C864-EC03-0414-DD6B-24189901D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B2D5-AD7E-49AE-8FDA-2626EDE0FF1E}" type="datetimeFigureOut">
              <a:rPr lang="el-GR" smtClean="0"/>
              <a:t>26/10/2025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50A43-3044-DFF9-C4AD-34DB151F6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099EE-7AEE-2CD4-B4FB-D35FEDD0A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95F3-118B-4FCF-8E09-41808FBC773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3777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D1C6D4-F9CB-BBD1-8800-9A077B93A5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B0BD23-17D7-62F6-03F7-4556E8615A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F700E-28CF-BCDA-8E7C-46AB93815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B2D5-AD7E-49AE-8FDA-2626EDE0FF1E}" type="datetimeFigureOut">
              <a:rPr lang="el-GR" smtClean="0"/>
              <a:t>26/10/2025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AA642-24F6-3CD6-65A8-C107EE3B0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92928-F09E-5CAD-E222-AD1EB9B3D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95F3-118B-4FCF-8E09-41808FBC773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7817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5D913F-5FCE-E790-801B-75713F05B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512ED-B782-8688-072E-6D0D1487E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8DB82-54B5-399F-6985-41C03B06A3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4BB2D5-AD7E-49AE-8FDA-2626EDE0FF1E}" type="datetimeFigureOut">
              <a:rPr lang="el-GR" smtClean="0"/>
              <a:t>26/10/2025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8EDCB-411D-3AA5-5E8A-64E3B6F3A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4AE10-6950-0169-7FAF-5F91DEF6F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DF95F3-118B-4FCF-8E09-41808FBC773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270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wga.hu/frames-e.html?/html/r/robbia/andrea/misc/17andrea.html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wga.hu/frames-e.html?/html/r/robbia/andrea/misc/17andrea.html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wga.hu/frames-e.html?/html/r/robbia/andrea/misc/17andrea.html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wga.hu/frames-e.html?/html/r/robbia/andrea/misc/17andrea.html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wga.hu/frames-e.html?/html/r/robbia/andrea/misc/17andrea.html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wga.hu/frames-e.html?/html/r/robbia/andrea/misc/17andrea.html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wga.hu/frames-e.html?/html/r/robbia/andrea/misc/17andrea.html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wga.hu/frames-e.html?/html/r/robbia/andrea/misc/17andrea.html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smarthistory.org/andrea-della-robbia-bambini-ospedale-degli-innocenti/" TargetMode="External"/><Relationship Id="rId5" Type="http://schemas.openxmlformats.org/officeDocument/2006/relationships/hyperlink" Target="https://it.wikipedia.org/wiki/Spedale_degli_Innocenti" TargetMode="Externa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smarthistory.org/andrea-della-robbia-bambini-ospedale-degli-innocenti/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wga.hu/frames-e.html?/html/r/robbia/andrea/misc/17andrea.html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wga.hu/frames-e.html?/html/r/robbia/andrea/misc/17andrea.html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Curved and Tilted Up 2">
            <a:extLst>
              <a:ext uri="{FF2B5EF4-FFF2-40B4-BE49-F238E27FC236}">
                <a16:creationId xmlns:a16="http://schemas.microsoft.com/office/drawing/2014/main" id="{5B5CE5EC-A214-4F17-998E-E2089042847F}"/>
              </a:ext>
            </a:extLst>
          </p:cNvPr>
          <p:cNvSpPr/>
          <p:nvPr/>
        </p:nvSpPr>
        <p:spPr>
          <a:xfrm>
            <a:off x="609600" y="576262"/>
            <a:ext cx="10972800" cy="5783897"/>
          </a:xfrm>
          <a:custGeom>
            <a:avLst/>
            <a:gdLst>
              <a:gd name="connsiteX0" fmla="*/ 0 w 10972800"/>
              <a:gd name="connsiteY0" fmla="*/ 5783897 h 5783897"/>
              <a:gd name="connsiteX1" fmla="*/ 4114800 w 10972800"/>
              <a:gd name="connsiteY1" fmla="*/ 5106097 h 5783897"/>
              <a:gd name="connsiteX2" fmla="*/ 2743200 w 10972800"/>
              <a:gd name="connsiteY2" fmla="*/ 4518670 h 5783897"/>
              <a:gd name="connsiteX3" fmla="*/ 8229600 w 10972800"/>
              <a:gd name="connsiteY3" fmla="*/ 4518670 h 5783897"/>
              <a:gd name="connsiteX4" fmla="*/ 6858000 w 10972800"/>
              <a:gd name="connsiteY4" fmla="*/ 5106097 h 5783897"/>
              <a:gd name="connsiteX5" fmla="*/ 10972800 w 10972800"/>
              <a:gd name="connsiteY5" fmla="*/ 5783897 h 5783897"/>
              <a:gd name="connsiteX6" fmla="*/ 9601200 w 10972800"/>
              <a:gd name="connsiteY6" fmla="*/ 3298629 h 5783897"/>
              <a:gd name="connsiteX7" fmla="*/ 10972800 w 10972800"/>
              <a:gd name="connsiteY7" fmla="*/ 1445974 h 5783897"/>
              <a:gd name="connsiteX8" fmla="*/ 8229600 w 10972800"/>
              <a:gd name="connsiteY8" fmla="*/ 903734 h 5783897"/>
              <a:gd name="connsiteX9" fmla="*/ 8229600 w 10972800"/>
              <a:gd name="connsiteY9" fmla="*/ 180747 h 5783897"/>
              <a:gd name="connsiteX10" fmla="*/ 2743200 w 10972800"/>
              <a:gd name="connsiteY10" fmla="*/ 180747 h 5783897"/>
              <a:gd name="connsiteX11" fmla="*/ 2743200 w 10972800"/>
              <a:gd name="connsiteY11" fmla="*/ 903734 h 5783897"/>
              <a:gd name="connsiteX12" fmla="*/ 0 w 10972800"/>
              <a:gd name="connsiteY12" fmla="*/ 1445974 h 5783897"/>
              <a:gd name="connsiteX13" fmla="*/ 1371600 w 10972800"/>
              <a:gd name="connsiteY13" fmla="*/ 3298629 h 5783897"/>
              <a:gd name="connsiteX14" fmla="*/ 0 w 10972800"/>
              <a:gd name="connsiteY14" fmla="*/ 5783897 h 5783897"/>
              <a:gd name="connsiteX0" fmla="*/ 4114800 w 10972800"/>
              <a:gd name="connsiteY0" fmla="*/ 4383109 h 5783897"/>
              <a:gd name="connsiteX1" fmla="*/ 4114800 w 10972800"/>
              <a:gd name="connsiteY1" fmla="*/ 5106097 h 5783897"/>
              <a:gd name="connsiteX2" fmla="*/ 2743200 w 10972800"/>
              <a:gd name="connsiteY2" fmla="*/ 4518670 h 5783897"/>
              <a:gd name="connsiteX3" fmla="*/ 8229600 w 10972800"/>
              <a:gd name="connsiteY3" fmla="*/ 4518670 h 5783897"/>
              <a:gd name="connsiteX4" fmla="*/ 6858000 w 10972800"/>
              <a:gd name="connsiteY4" fmla="*/ 5106097 h 5783897"/>
              <a:gd name="connsiteX5" fmla="*/ 6858000 w 10972800"/>
              <a:gd name="connsiteY5" fmla="*/ 4383109 h 5783897"/>
              <a:gd name="connsiteX6" fmla="*/ 4114800 w 10972800"/>
              <a:gd name="connsiteY6" fmla="*/ 4383109 h 5783897"/>
              <a:gd name="connsiteX0" fmla="*/ 0 w 10972800"/>
              <a:gd name="connsiteY0" fmla="*/ 5783897 h 5783897"/>
              <a:gd name="connsiteX1" fmla="*/ 1371600 w 10972800"/>
              <a:gd name="connsiteY1" fmla="*/ 3298629 h 5783897"/>
              <a:gd name="connsiteX2" fmla="*/ 0 w 10972800"/>
              <a:gd name="connsiteY2" fmla="*/ 1445974 h 5783897"/>
              <a:gd name="connsiteX3" fmla="*/ 2743200 w 10972800"/>
              <a:gd name="connsiteY3" fmla="*/ 903734 h 5783897"/>
              <a:gd name="connsiteX4" fmla="*/ 2743200 w 10972800"/>
              <a:gd name="connsiteY4" fmla="*/ 180747 h 5783897"/>
              <a:gd name="connsiteX5" fmla="*/ 8229600 w 10972800"/>
              <a:gd name="connsiteY5" fmla="*/ 180747 h 5783897"/>
              <a:gd name="connsiteX6" fmla="*/ 8229600 w 10972800"/>
              <a:gd name="connsiteY6" fmla="*/ 903734 h 5783897"/>
              <a:gd name="connsiteX7" fmla="*/ 10972800 w 10972800"/>
              <a:gd name="connsiteY7" fmla="*/ 1445974 h 5783897"/>
              <a:gd name="connsiteX8" fmla="*/ 9601200 w 10972800"/>
              <a:gd name="connsiteY8" fmla="*/ 3298629 h 5783897"/>
              <a:gd name="connsiteX9" fmla="*/ 10972800 w 10972800"/>
              <a:gd name="connsiteY9" fmla="*/ 5783897 h 5783897"/>
              <a:gd name="connsiteX10" fmla="*/ 6858000 w 10972800"/>
              <a:gd name="connsiteY10" fmla="*/ 5106097 h 5783897"/>
              <a:gd name="connsiteX11" fmla="*/ 8229600 w 10972800"/>
              <a:gd name="connsiteY11" fmla="*/ 4518670 h 5783897"/>
              <a:gd name="connsiteX12" fmla="*/ 2743200 w 10972800"/>
              <a:gd name="connsiteY12" fmla="*/ 4518670 h 5783897"/>
              <a:gd name="connsiteX13" fmla="*/ 4114800 w 10972800"/>
              <a:gd name="connsiteY13" fmla="*/ 5106097 h 5783897"/>
              <a:gd name="connsiteX14" fmla="*/ 0 w 10972800"/>
              <a:gd name="connsiteY14" fmla="*/ 5783897 h 5783897"/>
              <a:gd name="connsiteX15" fmla="*/ 2743200 w 10972800"/>
              <a:gd name="connsiteY15" fmla="*/ 4518670 h 5783897"/>
              <a:gd name="connsiteX16" fmla="*/ 2743200 w 10972800"/>
              <a:gd name="connsiteY16" fmla="*/ 903734 h 5783897"/>
              <a:gd name="connsiteX17" fmla="*/ 8229600 w 10972800"/>
              <a:gd name="connsiteY17" fmla="*/ 903734 h 5783897"/>
              <a:gd name="connsiteX18" fmla="*/ 8229600 w 10972800"/>
              <a:gd name="connsiteY18" fmla="*/ 4518670 h 5783897"/>
              <a:gd name="connsiteX19" fmla="*/ 4114800 w 10972800"/>
              <a:gd name="connsiteY19" fmla="*/ 4383109 h 5783897"/>
              <a:gd name="connsiteX20" fmla="*/ 4114800 w 10972800"/>
              <a:gd name="connsiteY20" fmla="*/ 5106097 h 5783897"/>
              <a:gd name="connsiteX21" fmla="*/ 6858000 w 10972800"/>
              <a:gd name="connsiteY21" fmla="*/ 5106097 h 5783897"/>
              <a:gd name="connsiteX22" fmla="*/ 6858000 w 10972800"/>
              <a:gd name="connsiteY22" fmla="*/ 4383109 h 5783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972800" h="5783897" stroke="0" extrusionOk="0">
                <a:moveTo>
                  <a:pt x="0" y="5783897"/>
                </a:moveTo>
                <a:cubicBezTo>
                  <a:pt x="1412162" y="5505828"/>
                  <a:pt x="2808722" y="5210246"/>
                  <a:pt x="4114800" y="5106097"/>
                </a:cubicBezTo>
                <a:cubicBezTo>
                  <a:pt x="3510023" y="4950084"/>
                  <a:pt x="3099407" y="4534367"/>
                  <a:pt x="2743200" y="4518670"/>
                </a:cubicBezTo>
                <a:cubicBezTo>
                  <a:pt x="4795162" y="4128812"/>
                  <a:pt x="6361865" y="4543622"/>
                  <a:pt x="8229600" y="4518670"/>
                </a:cubicBezTo>
                <a:cubicBezTo>
                  <a:pt x="8122298" y="4667101"/>
                  <a:pt x="7131772" y="5054324"/>
                  <a:pt x="6858000" y="5106097"/>
                </a:cubicBezTo>
                <a:cubicBezTo>
                  <a:pt x="8269787" y="5274313"/>
                  <a:pt x="9434803" y="5387710"/>
                  <a:pt x="10972800" y="5783897"/>
                </a:cubicBezTo>
                <a:cubicBezTo>
                  <a:pt x="10665704" y="5199928"/>
                  <a:pt x="9877633" y="3491637"/>
                  <a:pt x="9601200" y="3298629"/>
                </a:cubicBezTo>
                <a:cubicBezTo>
                  <a:pt x="10307739" y="2529263"/>
                  <a:pt x="10806578" y="1884744"/>
                  <a:pt x="10972800" y="1445974"/>
                </a:cubicBezTo>
                <a:cubicBezTo>
                  <a:pt x="10050615" y="1251620"/>
                  <a:pt x="9136803" y="1014685"/>
                  <a:pt x="8229600" y="903734"/>
                </a:cubicBezTo>
                <a:cubicBezTo>
                  <a:pt x="8269329" y="704149"/>
                  <a:pt x="8272377" y="495968"/>
                  <a:pt x="8229600" y="180747"/>
                </a:cubicBezTo>
                <a:cubicBezTo>
                  <a:pt x="6046107" y="-148919"/>
                  <a:pt x="4490277" y="-69031"/>
                  <a:pt x="2743200" y="180747"/>
                </a:cubicBezTo>
                <a:cubicBezTo>
                  <a:pt x="2769209" y="284364"/>
                  <a:pt x="2683842" y="724175"/>
                  <a:pt x="2743200" y="903734"/>
                </a:cubicBezTo>
                <a:cubicBezTo>
                  <a:pt x="1869067" y="1147749"/>
                  <a:pt x="1053146" y="1324535"/>
                  <a:pt x="0" y="1445974"/>
                </a:cubicBezTo>
                <a:cubicBezTo>
                  <a:pt x="579554" y="1993297"/>
                  <a:pt x="1226562" y="3010640"/>
                  <a:pt x="1371600" y="3298629"/>
                </a:cubicBezTo>
                <a:cubicBezTo>
                  <a:pt x="1323719" y="3616631"/>
                  <a:pt x="705488" y="4680464"/>
                  <a:pt x="0" y="5783897"/>
                </a:cubicBezTo>
                <a:close/>
              </a:path>
              <a:path w="10972800" h="5783897" fill="darkenLess" stroke="0" extrusionOk="0">
                <a:moveTo>
                  <a:pt x="4114800" y="4383109"/>
                </a:moveTo>
                <a:cubicBezTo>
                  <a:pt x="4108078" y="4597182"/>
                  <a:pt x="4075322" y="4986545"/>
                  <a:pt x="4114800" y="5106097"/>
                </a:cubicBezTo>
                <a:cubicBezTo>
                  <a:pt x="3587909" y="5020570"/>
                  <a:pt x="3251296" y="4841977"/>
                  <a:pt x="2743200" y="4518670"/>
                </a:cubicBezTo>
                <a:cubicBezTo>
                  <a:pt x="4676754" y="4018652"/>
                  <a:pt x="6330750" y="4356215"/>
                  <a:pt x="8229600" y="4518670"/>
                </a:cubicBezTo>
                <a:cubicBezTo>
                  <a:pt x="7702574" y="4795101"/>
                  <a:pt x="7137873" y="4885485"/>
                  <a:pt x="6858000" y="5106097"/>
                </a:cubicBezTo>
                <a:cubicBezTo>
                  <a:pt x="6881592" y="4868127"/>
                  <a:pt x="6847715" y="4630835"/>
                  <a:pt x="6858000" y="4383109"/>
                </a:cubicBezTo>
                <a:cubicBezTo>
                  <a:pt x="5919608" y="4370172"/>
                  <a:pt x="5019542" y="4316467"/>
                  <a:pt x="4114800" y="4383109"/>
                </a:cubicBezTo>
                <a:close/>
              </a:path>
              <a:path w="10972800" h="5783897" fill="none" extrusionOk="0">
                <a:moveTo>
                  <a:pt x="0" y="5783897"/>
                </a:moveTo>
                <a:cubicBezTo>
                  <a:pt x="356715" y="5271079"/>
                  <a:pt x="1078563" y="3999035"/>
                  <a:pt x="1371600" y="3298629"/>
                </a:cubicBezTo>
                <a:cubicBezTo>
                  <a:pt x="866804" y="2867416"/>
                  <a:pt x="146732" y="1821328"/>
                  <a:pt x="0" y="1445974"/>
                </a:cubicBezTo>
                <a:cubicBezTo>
                  <a:pt x="861819" y="1192860"/>
                  <a:pt x="1749544" y="1028822"/>
                  <a:pt x="2743200" y="903734"/>
                </a:cubicBezTo>
                <a:cubicBezTo>
                  <a:pt x="2734261" y="645332"/>
                  <a:pt x="2724432" y="341554"/>
                  <a:pt x="2743200" y="180747"/>
                </a:cubicBezTo>
                <a:cubicBezTo>
                  <a:pt x="4550883" y="-95985"/>
                  <a:pt x="6409009" y="98483"/>
                  <a:pt x="8229600" y="180747"/>
                </a:cubicBezTo>
                <a:cubicBezTo>
                  <a:pt x="8172190" y="437818"/>
                  <a:pt x="8259784" y="761309"/>
                  <a:pt x="8229600" y="903734"/>
                </a:cubicBezTo>
                <a:cubicBezTo>
                  <a:pt x="9148350" y="1074873"/>
                  <a:pt x="10038363" y="1311252"/>
                  <a:pt x="10972800" y="1445974"/>
                </a:cubicBezTo>
                <a:cubicBezTo>
                  <a:pt x="10431561" y="2383580"/>
                  <a:pt x="9861431" y="3185683"/>
                  <a:pt x="9601200" y="3298629"/>
                </a:cubicBezTo>
                <a:cubicBezTo>
                  <a:pt x="9698425" y="3719035"/>
                  <a:pt x="10220991" y="4743026"/>
                  <a:pt x="10972800" y="5783897"/>
                </a:cubicBezTo>
                <a:cubicBezTo>
                  <a:pt x="9496538" y="5574162"/>
                  <a:pt x="8165682" y="5155221"/>
                  <a:pt x="6858000" y="5106097"/>
                </a:cubicBezTo>
                <a:cubicBezTo>
                  <a:pt x="7048441" y="4899607"/>
                  <a:pt x="7932301" y="4653978"/>
                  <a:pt x="8229600" y="4518670"/>
                </a:cubicBezTo>
                <a:cubicBezTo>
                  <a:pt x="6528096" y="4498539"/>
                  <a:pt x="4691933" y="4379587"/>
                  <a:pt x="2743200" y="4518670"/>
                </a:cubicBezTo>
                <a:cubicBezTo>
                  <a:pt x="3189047" y="4743086"/>
                  <a:pt x="3795830" y="4891325"/>
                  <a:pt x="4114800" y="5106097"/>
                </a:cubicBezTo>
                <a:cubicBezTo>
                  <a:pt x="2677335" y="5031341"/>
                  <a:pt x="1344796" y="5436681"/>
                  <a:pt x="0" y="5783897"/>
                </a:cubicBezTo>
                <a:close/>
                <a:moveTo>
                  <a:pt x="2743200" y="4518670"/>
                </a:moveTo>
                <a:cubicBezTo>
                  <a:pt x="2612816" y="3441699"/>
                  <a:pt x="2885012" y="2438253"/>
                  <a:pt x="2743200" y="903734"/>
                </a:cubicBezTo>
                <a:moveTo>
                  <a:pt x="8229600" y="903734"/>
                </a:moveTo>
                <a:cubicBezTo>
                  <a:pt x="8131684" y="1715959"/>
                  <a:pt x="8124744" y="4100283"/>
                  <a:pt x="8229600" y="4518670"/>
                </a:cubicBezTo>
                <a:moveTo>
                  <a:pt x="4114800" y="4383109"/>
                </a:moveTo>
                <a:cubicBezTo>
                  <a:pt x="4069863" y="4634667"/>
                  <a:pt x="4080651" y="5017449"/>
                  <a:pt x="4114800" y="5106097"/>
                </a:cubicBezTo>
                <a:moveTo>
                  <a:pt x="6858000" y="5106097"/>
                </a:moveTo>
                <a:cubicBezTo>
                  <a:pt x="6868222" y="4884621"/>
                  <a:pt x="6793549" y="4456914"/>
                  <a:pt x="6858000" y="4383109"/>
                </a:cubicBezTo>
              </a:path>
              <a:path w="10972800" h="5783897" fill="none" stroke="0" extrusionOk="0">
                <a:moveTo>
                  <a:pt x="0" y="5783897"/>
                </a:moveTo>
                <a:cubicBezTo>
                  <a:pt x="290373" y="5595932"/>
                  <a:pt x="1242289" y="3816762"/>
                  <a:pt x="1371600" y="3298629"/>
                </a:cubicBezTo>
                <a:cubicBezTo>
                  <a:pt x="749331" y="2499259"/>
                  <a:pt x="409966" y="1968606"/>
                  <a:pt x="0" y="1445974"/>
                </a:cubicBezTo>
                <a:cubicBezTo>
                  <a:pt x="936253" y="1263493"/>
                  <a:pt x="1957156" y="966993"/>
                  <a:pt x="2743200" y="903734"/>
                </a:cubicBezTo>
                <a:cubicBezTo>
                  <a:pt x="2754205" y="770695"/>
                  <a:pt x="2784091" y="494915"/>
                  <a:pt x="2743200" y="180747"/>
                </a:cubicBezTo>
                <a:cubicBezTo>
                  <a:pt x="4562605" y="183030"/>
                  <a:pt x="6397861" y="-5703"/>
                  <a:pt x="8229600" y="180747"/>
                </a:cubicBezTo>
                <a:cubicBezTo>
                  <a:pt x="8217510" y="295628"/>
                  <a:pt x="8291686" y="661346"/>
                  <a:pt x="8229600" y="903734"/>
                </a:cubicBezTo>
                <a:cubicBezTo>
                  <a:pt x="9157924" y="1032745"/>
                  <a:pt x="10154957" y="1162242"/>
                  <a:pt x="10972800" y="1445974"/>
                </a:cubicBezTo>
                <a:cubicBezTo>
                  <a:pt x="10563065" y="2036389"/>
                  <a:pt x="10255661" y="2352816"/>
                  <a:pt x="9601200" y="3298629"/>
                </a:cubicBezTo>
                <a:cubicBezTo>
                  <a:pt x="9925781" y="3935817"/>
                  <a:pt x="10837924" y="5437245"/>
                  <a:pt x="10972800" y="5783897"/>
                </a:cubicBezTo>
                <a:cubicBezTo>
                  <a:pt x="9564774" y="5194541"/>
                  <a:pt x="8403181" y="5271815"/>
                  <a:pt x="6858000" y="5106097"/>
                </a:cubicBezTo>
                <a:cubicBezTo>
                  <a:pt x="7138582" y="4892576"/>
                  <a:pt x="7519028" y="4747513"/>
                  <a:pt x="8229600" y="4518670"/>
                </a:cubicBezTo>
                <a:cubicBezTo>
                  <a:pt x="6101002" y="4215540"/>
                  <a:pt x="4698177" y="4318535"/>
                  <a:pt x="2743200" y="4518670"/>
                </a:cubicBezTo>
                <a:cubicBezTo>
                  <a:pt x="3087973" y="4806077"/>
                  <a:pt x="3592686" y="4919301"/>
                  <a:pt x="4114800" y="5106097"/>
                </a:cubicBezTo>
                <a:cubicBezTo>
                  <a:pt x="2697182" y="5415600"/>
                  <a:pt x="1624360" y="5321099"/>
                  <a:pt x="0" y="5783897"/>
                </a:cubicBezTo>
                <a:close/>
                <a:moveTo>
                  <a:pt x="2743200" y="4518670"/>
                </a:moveTo>
                <a:cubicBezTo>
                  <a:pt x="2781833" y="3481290"/>
                  <a:pt x="2912501" y="2550665"/>
                  <a:pt x="2743200" y="903734"/>
                </a:cubicBezTo>
                <a:moveTo>
                  <a:pt x="8229600" y="903734"/>
                </a:moveTo>
                <a:cubicBezTo>
                  <a:pt x="8389120" y="1793862"/>
                  <a:pt x="8094487" y="3651550"/>
                  <a:pt x="8229600" y="4518670"/>
                </a:cubicBezTo>
                <a:moveTo>
                  <a:pt x="4114800" y="4383109"/>
                </a:moveTo>
                <a:cubicBezTo>
                  <a:pt x="4074106" y="4610663"/>
                  <a:pt x="4132466" y="4798941"/>
                  <a:pt x="4114800" y="5106097"/>
                </a:cubicBezTo>
                <a:moveTo>
                  <a:pt x="6858000" y="5106097"/>
                </a:moveTo>
                <a:cubicBezTo>
                  <a:pt x="6838626" y="4905504"/>
                  <a:pt x="6857162" y="4646302"/>
                  <a:pt x="6858000" y="4383109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474907875">
                  <a:prstGeom prst="ellipseRibbon2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1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1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1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10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endParaRPr lang="it-IT" sz="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en-US" sz="4800" b="1" dirty="0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Lucida Calligraphy" panose="03010101010101010101" pitchFamily="66" charset="0"/>
              </a:rPr>
              <a:t>Andrea </a:t>
            </a:r>
            <a:r>
              <a:rPr lang="en-US" sz="4800" b="1" dirty="0" err="1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Lucida Calligraphy" panose="03010101010101010101" pitchFamily="66" charset="0"/>
              </a:rPr>
              <a:t>della</a:t>
            </a:r>
            <a:r>
              <a:rPr lang="en-US" sz="4800" b="1" dirty="0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Lucida Calligraphy" panose="03010101010101010101" pitchFamily="66" charset="0"/>
              </a:rPr>
              <a:t> Robbia</a:t>
            </a:r>
            <a:endParaRPr lang="it-IT" sz="4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it-IT" sz="4800" b="1" dirty="0">
                <a:ln w="2222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Lucida Calligraphy" panose="03010101010101010101" pitchFamily="66" charset="0"/>
              </a:rPr>
              <a:t>1435-1525</a:t>
            </a:r>
          </a:p>
          <a:p>
            <a:pPr algn="ctr"/>
            <a:endParaRPr lang="en-US" sz="4800" b="1" dirty="0">
              <a:ln w="22225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03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BED66-1CCF-D2E0-6639-7A8433892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2428" y="1796143"/>
            <a:ext cx="4441371" cy="5138057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Andrea Della Robbia,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1435-1525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Madonna and Child between </a:t>
            </a:r>
            <a:r>
              <a:rPr lang="en-US" sz="22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Sts</a:t>
            </a: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Cosmas and Damian,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1466, Glazed Terracotta, 217 x 180 cm, </a:t>
            </a:r>
            <a:r>
              <a:rPr lang="en-US" sz="22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Arciconfraternità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Misericordia, Florence, Italy</a:t>
            </a:r>
            <a:br>
              <a:rPr lang="it-IT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https://www.wga.hu/frames-e.html?/html/r/robbia/andrea/misc/17andrea.html</a:t>
            </a:r>
            <a:r>
              <a:rPr lang="it-IT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30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EB1C557-06DF-899D-1E76-3962F1AA8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575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961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7C776-726E-AB06-BC58-F9D8875F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1713"/>
            <a:ext cx="5780314" cy="4933723"/>
          </a:xfrm>
        </p:spPr>
        <p:txBody>
          <a:bodyPr>
            <a:normAutofit/>
          </a:bodyPr>
          <a:lstStyle/>
          <a:p>
            <a:pPr algn="ctr"/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Andrea Della Robbia,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1435-1525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Madonna of the Stonemasons,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1475, Glazed Terracotta, 134 x 96 cm, Museo Nazionale del Bargello, Florence, Italy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https://www.wga.hu/frames-e.html?/html/r/robbia/andrea/misc/17andrea.html</a:t>
            </a: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F7679A5-E196-E529-752F-11D4E1C48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135" y="182562"/>
            <a:ext cx="4621665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775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F8C3A-3A31-061B-52A7-ED82C77C5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0114" y="365125"/>
            <a:ext cx="3363686" cy="6395697"/>
          </a:xfrm>
        </p:spPr>
        <p:txBody>
          <a:bodyPr>
            <a:noAutofit/>
          </a:bodyPr>
          <a:lstStyle/>
          <a:p>
            <a:pPr algn="ctr"/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Andrea Della Robbia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1435-1525</a:t>
            </a:r>
            <a:br>
              <a:rPr lang="it-IT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Annunciation, </a:t>
            </a:r>
            <a:r>
              <a:rPr lang="it-IT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1475</a:t>
            </a:r>
            <a:br>
              <a:rPr lang="it-IT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Glazed Terracotta, 210 x 210 cm, Chiesa Maggiore, La Verna, Italy</a:t>
            </a:r>
            <a:br>
              <a:rPr lang="it-IT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https://www.wga.hu/frames-e.html?/html/r/robbia/andrea/misc/17andrea.html</a:t>
            </a: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DE3B9CE-6F21-8433-E738-B9533A72C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7178"/>
            <a:ext cx="6858000" cy="666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074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0CDC2-6500-ED38-617A-BB3DE7CAA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7771"/>
            <a:ext cx="3974630" cy="4367666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Andrea Della Robbia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1435-1525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Prudence,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1475, Glazed Terracotta, Diameter: 165 cm, 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Metropolitan Museum of Art, New York, USA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https://www.wga.hu/frames-e.html?/html/r/robbia/andrea/misc/17andrea.html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E554BFD8-A70A-11F1-8835-C98425528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830" y="182562"/>
            <a:ext cx="6540970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124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30ABE-AC89-165A-68CD-C1B3FE764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3999"/>
            <a:ext cx="3846528" cy="5214257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Andrea Della Robbia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1435-1525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Relief Bust of a Young Man,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1470s, Glazed Terracotta, Diameter: 70 cm, Liechtenstein Museum, Vienna, Austria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https://www.wga.hu/frames-e.html?/html/r/robbia/andrea/misc/17andrea.html</a:t>
            </a: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264EBEFD-5A76-73AA-B468-B5081E91D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728" y="119743"/>
            <a:ext cx="6669072" cy="661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258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0E3E3-B6FD-1A39-51B2-08DEAFC1E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7913"/>
            <a:ext cx="5257800" cy="4868931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Andrea Della Robbia,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1435-1525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Nativity, </a:t>
            </a:r>
            <a:r>
              <a:rPr lang="it-IT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1479, Glazed Terracotta, 240 x 180 cm, Chiesa Maggiore, La Verna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Italy</a:t>
            </a:r>
            <a:br>
              <a:rPr lang="it-IT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https://www.wga.hu/frames-e.html?/html/r/robbia/andrea/misc/17andrea.html</a:t>
            </a:r>
            <a:r>
              <a:rPr lang="it-IT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3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7672F28-F49A-428B-78E2-5C53EB536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71155"/>
            <a:ext cx="5257800" cy="6515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438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E08A8-4195-C494-A7A6-204DEE012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8022" y="2471057"/>
            <a:ext cx="5145777" cy="4386943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Andrea Della Robbia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1435-1525 </a:t>
            </a:r>
            <a:br>
              <a:rPr lang="el-GR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 of a Child,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 1475 - ca 1480, Glazed Terracotta, Height: 34 cm, National Museum of Bargello, Florence, Italy – Photo Credit: </a:t>
            </a:r>
            <a:r>
              <a:rPr lang="en-US" sz="22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Amal;ia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Spiliakou, April 2025</a:t>
            </a:r>
            <a:br>
              <a:rPr lang="el-GR" sz="2200" dirty="0"/>
            </a:br>
            <a:r>
              <a:rPr lang="el-GR" dirty="0"/>
              <a:t> </a:t>
            </a:r>
          </a:p>
        </p:txBody>
      </p:sp>
      <p:pic>
        <p:nvPicPr>
          <p:cNvPr id="4" name="Picture 3" descr="A bust of a child&#10;&#10;AI-generated content may be incorrect.">
            <a:extLst>
              <a:ext uri="{FF2B5EF4-FFF2-40B4-BE49-F238E27FC236}">
                <a16:creationId xmlns:a16="http://schemas.microsoft.com/office/drawing/2014/main" id="{30285AF0-DDB5-C13F-CE9E-BE9394236F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5145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87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89E2-A843-1A59-23E7-CEA1F8A40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5256" y="1926771"/>
            <a:ext cx="5758543" cy="485502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Andrea Della Robbia,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1435-1525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Alessandri Crucifixion</a:t>
            </a:r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1480-81, Glazed Terracotta, 600 x 420 cm, Chiesa Maggiore, La Verna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Italy</a:t>
            </a: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https://www.wga.hu/frames-e.html?/html/r/robbia/andrea/misc/17andrea.html</a:t>
            </a:r>
            <a:r>
              <a:rPr lang="it-IT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300" dirty="0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B2C477A7-9CF3-A0C1-6CBE-0BC6B1EAA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"/>
            <a:ext cx="4644209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469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E6BFA-F8A5-4561-1CC3-5FA0B620A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114" y="1861457"/>
            <a:ext cx="5870727" cy="4724400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Andrea Della Robbia,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1435-1525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Madonna della Cintola, </a:t>
            </a:r>
            <a:r>
              <a:rPr lang="it-IT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1486, Glazed Terracotta, 388 x 236 cm, Chiesa Maggiore, La Verna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Italy</a:t>
            </a:r>
            <a:br>
              <a:rPr lang="it-IT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https://www.wga.hu/frames-e.html?/html/r/robbia/andrea/misc/17andrea.html</a:t>
            </a: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B73C528-DFC7-FC0E-F2B8-E4423EED5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59" y="0"/>
            <a:ext cx="4134455" cy="658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699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a fountain in front of it&#10;&#10;Description automatically generated">
            <a:extLst>
              <a:ext uri="{FF2B5EF4-FFF2-40B4-BE49-F238E27FC236}">
                <a16:creationId xmlns:a16="http://schemas.microsoft.com/office/drawing/2014/main" id="{B85FCC33-FA79-6D37-3606-ED5DF4065D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520" y="283029"/>
            <a:ext cx="10190480" cy="6346371"/>
          </a:xfrm>
          <a:prstGeom prst="rect">
            <a:avLst/>
          </a:prstGeom>
        </p:spPr>
      </p:pic>
      <p:pic>
        <p:nvPicPr>
          <p:cNvPr id="1026" name="Picture 2" descr="Andrea della Robbia, Infant in Swaddling Clothes, 1487, glazed terracotta, diameter about 100 cm. Ospedale degli Innocenti, Florence (photo: Rachel Boyd)">
            <a:extLst>
              <a:ext uri="{FF2B5EF4-FFF2-40B4-BE49-F238E27FC236}">
                <a16:creationId xmlns:a16="http://schemas.microsoft.com/office/drawing/2014/main" id="{92270362-9169-2DA5-6B0B-52EE7BA04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93" y="141514"/>
            <a:ext cx="4275253" cy="657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6DBFFB2-52D5-E3A4-A21A-48F199F34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3545" y="97971"/>
            <a:ext cx="7680161" cy="363582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Designed by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Filippo Brunelleschi,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1377-1446</a:t>
            </a:r>
            <a:b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Spedale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Innocenti,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Construction: 1417-1436, Piazza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Santissima Annunziata, Florence, Italy </a:t>
            </a:r>
            <a:r>
              <a:rPr lang="en-US" sz="13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https://it.wikipedia.org/wiki/Spedale_degli_Innocenti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Andrea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Robbia,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1435-1525</a:t>
            </a:r>
            <a:b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Infant in Swaddling Clothes,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1487, Glazed Terracotta, Diameter about 100 cm, Ospedale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Innocenti, Piazza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Santissima Annunziata, Florence, Italy 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https://smarthistory.org/andrea-della-robbia-bambini-ospedale-degli-innocenti/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1200" dirty="0"/>
            </a:br>
            <a:br>
              <a:rPr lang="el-GR" sz="1200" dirty="0"/>
            </a:br>
            <a:br>
              <a:rPr lang="el-GR" sz="1200" dirty="0"/>
            </a:br>
            <a:br>
              <a:rPr lang="el-GR" sz="1200" dirty="0"/>
            </a:br>
            <a:br>
              <a:rPr lang="el-GR" sz="1200" dirty="0"/>
            </a:br>
            <a:br>
              <a:rPr lang="el-GR" sz="1200" dirty="0"/>
            </a:br>
            <a:br>
              <a:rPr lang="el-GR" sz="1200" dirty="0"/>
            </a:br>
            <a:br>
              <a:rPr lang="el-GR" sz="1200" dirty="0"/>
            </a:b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132218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Andrea della Robbia, Infant in Swaddling Clothes, 1487, glazed terracotta, diameter about 100 cm. Ospedale degli Innocenti, Florence. Image: author.">
            <a:extLst>
              <a:ext uri="{FF2B5EF4-FFF2-40B4-BE49-F238E27FC236}">
                <a16:creationId xmlns:a16="http://schemas.microsoft.com/office/drawing/2014/main" id="{E608B314-A630-8553-0F39-439EB38DF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2"/>
          <a:stretch>
            <a:fillRect/>
          </a:stretch>
        </p:blipFill>
        <p:spPr bwMode="auto">
          <a:xfrm>
            <a:off x="150541" y="141056"/>
            <a:ext cx="11890917" cy="657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6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456A2-0403-61AE-C9C0-53E580AED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30286"/>
            <a:ext cx="4095750" cy="4027714"/>
          </a:xfrm>
        </p:spPr>
        <p:txBody>
          <a:bodyPr>
            <a:norm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https://smarthistory.org/andrea-della-robbia-bambini-ospedale-degli-innocenti/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Picture 3" descr="A close-up of a sculpture&#10;&#10;AI-generated content may be incorrect.">
            <a:extLst>
              <a:ext uri="{FF2B5EF4-FFF2-40B4-BE49-F238E27FC236}">
                <a16:creationId xmlns:a16="http://schemas.microsoft.com/office/drawing/2014/main" id="{AC8DEABC-BBC5-4DE7-CBE8-300FDAEBA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50" y="0"/>
            <a:ext cx="8096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165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21528-0088-02F1-427D-0F4CE5155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Andrea Della Robbia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1435-1525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Nativity with Pilasters,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1490s, Partially gilt Glazed Terracotta, 41 x 63 cm (central scene), 41 x 19 cm (each pilaster), Private collection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https://www.wga.hu/frames-e.html?/html/r/robbia/andrea/misc/17andrea.html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5F58DD49-A77E-821D-7100-7AEB69D25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64" y="2111830"/>
            <a:ext cx="11229071" cy="456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380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3133B-F86F-52E1-9E72-C69731E94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96143"/>
            <a:ext cx="4719637" cy="5061857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Andrea Della Robbia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1435-1525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Madonna and Child,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1505-10, Glazed Terracotta, Height: 128 cm, 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Hermitage, St. Petersburg, Russia</a:t>
            </a:r>
            <a:br>
              <a:rPr lang="en-US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https://www.wga.hu/frames-e.html?/html/r/robbia/andrea/misc/17andrea.html</a:t>
            </a:r>
            <a:r>
              <a:rPr lang="en-US" sz="13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300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A6F7A6E0-9FD2-F6EA-B240-809324D8E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837" y="0"/>
            <a:ext cx="5795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703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704</Words>
  <Application>Microsoft Office PowerPoint</Application>
  <PresentationFormat>Widescreen</PresentationFormat>
  <Paragraphs>22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Lucida Calligraphy</vt:lpstr>
      <vt:lpstr>Times New Roman</vt:lpstr>
      <vt:lpstr>Office Theme</vt:lpstr>
      <vt:lpstr>PowerPoint Presentation</vt:lpstr>
      <vt:lpstr>Andrea Della Robbia, 1435-1525 Madonna and Child between Sts Cosmas and Damian, c. 1466, Glazed Terracotta, 217 x 180 cm, Arciconfraternità della Misericordia, Florence, Italy https://www.wga.hu/frames-e.html?/html/r/robbia/andrea/misc/17andrea.html </vt:lpstr>
      <vt:lpstr> Andrea Della Robbia, 1435-1525 Madonna of the Stonemasons, 1475, Glazed Terracotta, 134 x 96 cm, Museo Nazionale del Bargello, Florence, Italy https://www.wga.hu/frames-e.html?/html/r/robbia/andrea/misc/17andrea.html  </vt:lpstr>
      <vt:lpstr>Andrea Della Robbia, 1435-1525 Annunciation, c. 1475 Glazed Terracotta, 210 x 210 cm, Chiesa Maggiore, La Verna, Italy https://www.wga.hu/frames-e.html?/html/r/robbia/andrea/misc/17andrea.html </vt:lpstr>
      <vt:lpstr>Andrea Della Robbia,  1435-1525 Prudence, c. 1475, Glazed Terracotta, Diameter: 165 cm,  Metropolitan Museum of Art, New York, USA https://www.wga.hu/frames-e.html?/html/r/robbia/andrea/misc/17andrea.html  </vt:lpstr>
      <vt:lpstr>Andrea Della Robbia, 1435-1525 Relief Bust of a Young Man, 1470s, Glazed Terracotta, Diameter: 70 cm, Liechtenstein Museum, Vienna, Austria https://www.wga.hu/frames-e.html?/html/r/robbia/andrea/misc/17andrea.html  </vt:lpstr>
      <vt:lpstr>Andrea Della Robbia, 1435-1525 Nativity, 1479, Glazed Terracotta, 240 x 180 cm, Chiesa Maggiore, La Verna, Italy https://www.wga.hu/frames-e.html?/html/r/robbia/andrea/misc/17andrea.html </vt:lpstr>
      <vt:lpstr>Andrea Della Robbia, 1435-1525  Portrait of a Child, ca 1475 - ca 1480, Glazed Terracotta, Height: 34 cm, National Museum of Bargello, Florence, Italy – Photo Credit: Amal;ia Spiliakou, April 2025  </vt:lpstr>
      <vt:lpstr>Andrea Della Robbia, 1435-1525 Alessandri Crucifixion, 1480-81, Glazed Terracotta, 600 x 420 cm, Chiesa Maggiore, La Verna, Italy https://www.wga.hu/frames-e.html?/html/r/robbia/andrea/misc/17andrea.html </vt:lpstr>
      <vt:lpstr>Andrea Della Robbia, 1435-1525 Madonna della Cintola, c. 1486, Glazed Terracotta, 388 x 236 cm, Chiesa Maggiore, La Verna, Italy https://www.wga.hu/frames-e.html?/html/r/robbia/andrea/misc/17andrea.html </vt:lpstr>
      <vt:lpstr>Designed by Filippo Brunelleschi, 1377-1446 Spedale degli Innocenti, Construction: 1417-1436, Piazza della Santissima Annunziata, Florence, Italy https://it.wikipedia.org/wiki/Spedale_degli_Innocenti  Andrea della Robbia, 1435-1525 Infant in Swaddling Clothes, 1487, Glazed Terracotta, Diameter about 100 cm, Ospedale degli Innocenti, Piazza della Santissima Annunziata, Florence, Italy https://smarthistory.org/andrea-della-robbia-bambini-ospedale-degli-innocenti/         </vt:lpstr>
      <vt:lpstr>PowerPoint Presentation</vt:lpstr>
      <vt:lpstr>https://smarthistory.org/andrea-della-robbia-bambini-ospedale-degli-innocenti/ </vt:lpstr>
      <vt:lpstr>Andrea Della Robbia, 1435-1525 Nativity with Pilasters, 1490s, Partially gilt Glazed Terracotta, 41 x 63 cm (central scene), 41 x 19 cm (each pilaster), Private collection https://www.wga.hu/frames-e.html?/html/r/robbia/andrea/misc/17andrea.html </vt:lpstr>
      <vt:lpstr>Andrea Della Robbia, 1435-1525 Madonna and Child, 1505-10, Glazed Terracotta, Height: 128 cm,  The Hermitage, St. Petersburg, Russia https://www.wga.hu/frames-e.html?/html/r/robbia/andrea/misc/17andrea.html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2025-10-26T08:51:40Z</dcterms:created>
  <dcterms:modified xsi:type="dcterms:W3CDTF">2025-10-26T09:51:44Z</dcterms:modified>
</cp:coreProperties>
</file>