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77" r:id="rId3"/>
    <p:sldId id="266" r:id="rId4"/>
    <p:sldId id="280" r:id="rId5"/>
    <p:sldId id="281" r:id="rId6"/>
    <p:sldId id="282" r:id="rId7"/>
    <p:sldId id="284" r:id="rId8"/>
    <p:sldId id="263" r:id="rId9"/>
    <p:sldId id="283" r:id="rId10"/>
    <p:sldId id="285" r:id="rId11"/>
    <p:sldId id="286" r:id="rId12"/>
    <p:sldId id="288" r:id="rId13"/>
    <p:sldId id="267" r:id="rId14"/>
    <p:sldId id="289" r:id="rId15"/>
    <p:sldId id="291" r:id="rId16"/>
    <p:sldId id="294" r:id="rId17"/>
    <p:sldId id="275" r:id="rId18"/>
    <p:sldId id="295" r:id="rId19"/>
    <p:sldId id="296" r:id="rId20"/>
    <p:sldId id="293" r:id="rId21"/>
    <p:sldId id="268" r:id="rId22"/>
    <p:sldId id="278" r:id="rId23"/>
    <p:sldId id="269" r:id="rId24"/>
    <p:sldId id="271" r:id="rId25"/>
    <p:sldId id="261" r:id="rId2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80A197-F2E3-4F1A-A1D7-E18229BDDBFF}" type="datetimeFigureOut">
              <a:rPr lang="el-GR" smtClean="0"/>
              <a:t>30/8/2025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1C6CF5-7E9A-49B5-A5B9-A3FD2380D318}" type="slidenum">
              <a:rPr lang="el-GR" smtClean="0"/>
              <a:t>‹#›</a:t>
            </a:fld>
            <a:endParaRPr lang="el-GR"/>
          </a:p>
        </p:txBody>
      </p:sp>
    </p:spTree>
    <p:extLst>
      <p:ext uri="{BB962C8B-B14F-4D97-AF65-F5344CB8AC3E}">
        <p14:creationId xmlns:p14="http://schemas.microsoft.com/office/powerpoint/2010/main" val="3751295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E91C6CF5-7E9A-49B5-A5B9-A3FD2380D318}" type="slidenum">
              <a:rPr lang="el-GR" smtClean="0"/>
              <a:t>23</a:t>
            </a:fld>
            <a:endParaRPr lang="el-GR"/>
          </a:p>
        </p:txBody>
      </p:sp>
    </p:spTree>
    <p:extLst>
      <p:ext uri="{BB962C8B-B14F-4D97-AF65-F5344CB8AC3E}">
        <p14:creationId xmlns:p14="http://schemas.microsoft.com/office/powerpoint/2010/main" val="1109912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1BF4E-C598-14E9-42F1-5651965943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30DAB409-20A1-6066-0EFB-854E0D809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47C2C6D2-ED6A-4C39-3220-E53690C13F52}"/>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5" name="Footer Placeholder 4">
            <a:extLst>
              <a:ext uri="{FF2B5EF4-FFF2-40B4-BE49-F238E27FC236}">
                <a16:creationId xmlns:a16="http://schemas.microsoft.com/office/drawing/2014/main" id="{328F7BE7-65DA-3B63-0DA4-5737AC595B3A}"/>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C420345-5A1D-C30E-02DD-486F7647960E}"/>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3423188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FFEDF-1161-7692-20E4-25C032448B82}"/>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F3524B22-95BC-E08E-9ECD-35950685ED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0D949BD-7312-A784-7399-CB61D2845EF1}"/>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5" name="Footer Placeholder 4">
            <a:extLst>
              <a:ext uri="{FF2B5EF4-FFF2-40B4-BE49-F238E27FC236}">
                <a16:creationId xmlns:a16="http://schemas.microsoft.com/office/drawing/2014/main" id="{0561AE71-1C9E-800F-0904-F93F3094BC8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5FB482A9-9C5C-798C-81AB-ABE9DD318C18}"/>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2693657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1764D-276D-BD01-E240-40034A51E9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942E6E40-0C22-3CBF-99E0-CC686BAFD9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CAF562-7842-7EB2-77CA-108837F560B4}"/>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5" name="Footer Placeholder 4">
            <a:extLst>
              <a:ext uri="{FF2B5EF4-FFF2-40B4-BE49-F238E27FC236}">
                <a16:creationId xmlns:a16="http://schemas.microsoft.com/office/drawing/2014/main" id="{98942C75-9D3E-2DE9-CACC-5CABF5E13AEB}"/>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5223FA9-0455-D93F-FC34-EFF7FBA92CC4}"/>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38268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C1BF-7D5F-F10A-0775-8C76D7A2DAF8}"/>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D17008B2-1F93-C67B-95CB-AC4DD447AB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106B34E-D1EB-7E64-3F4F-FBB51BFA01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7A2AFE72-E044-DE08-2136-205661B4027D}"/>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6" name="Footer Placeholder 5">
            <a:extLst>
              <a:ext uri="{FF2B5EF4-FFF2-40B4-BE49-F238E27FC236}">
                <a16:creationId xmlns:a16="http://schemas.microsoft.com/office/drawing/2014/main" id="{18426D27-45F3-A43A-1194-328DBE2EC629}"/>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C9D6EA6-A325-9AB3-C947-9022DCBC134D}"/>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4224874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B3D55-348B-7590-E70B-FD75AE5378B4}"/>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719E6E05-D484-2DD9-EBDF-9FAD4713CE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AD132D-F411-BB81-BC5C-D9B788E0DC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433F1CC4-CA34-343D-342B-6E1FE63DB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48C70E-1B78-A940-88AA-0F3E1F9E7B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D5E689B1-2F0F-0007-4AD9-D29B0FEB32DD}"/>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8" name="Footer Placeholder 7">
            <a:extLst>
              <a:ext uri="{FF2B5EF4-FFF2-40B4-BE49-F238E27FC236}">
                <a16:creationId xmlns:a16="http://schemas.microsoft.com/office/drawing/2014/main" id="{441F98B9-8B74-CF17-EDC7-0C78C4A4E369}"/>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AC3962BC-F053-9AA5-C39B-8FB0851D7940}"/>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1478482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787DE-010A-3133-8A78-70B0C7EC5105}"/>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6A69B09D-732C-E36C-CB69-3D535D8CD1A2}"/>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4" name="Footer Placeholder 3">
            <a:extLst>
              <a:ext uri="{FF2B5EF4-FFF2-40B4-BE49-F238E27FC236}">
                <a16:creationId xmlns:a16="http://schemas.microsoft.com/office/drawing/2014/main" id="{8787D2C2-C723-964E-8341-E22024CCDD28}"/>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F8403D04-F139-817B-C59A-6A2E5EC44A2C}"/>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2983170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32D2A6-BC27-21C7-141A-34A19DE0673A}"/>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3" name="Footer Placeholder 2">
            <a:extLst>
              <a:ext uri="{FF2B5EF4-FFF2-40B4-BE49-F238E27FC236}">
                <a16:creationId xmlns:a16="http://schemas.microsoft.com/office/drawing/2014/main" id="{2BFF57E1-88AB-8456-B2D5-7DC0ADB5223C}"/>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9334C5D6-16D5-ADCC-01E5-35D90B57F6F2}"/>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2074259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9F752-66F4-E3EC-4293-89153F3AEE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CED16BCF-C78D-31E7-32A2-66867160D7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DB97CA72-ED5E-8BA2-16E8-1087ADC008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DFC1FC-68A3-AD7B-F1A7-60A33C9F826B}"/>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6" name="Footer Placeholder 5">
            <a:extLst>
              <a:ext uri="{FF2B5EF4-FFF2-40B4-BE49-F238E27FC236}">
                <a16:creationId xmlns:a16="http://schemas.microsoft.com/office/drawing/2014/main" id="{D585431E-CAF4-B570-0511-1B6AB2BD94B0}"/>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0D2240EA-1AC7-C71C-D69C-C93F2F7A1621}"/>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329165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56412-0B09-3463-142D-62C8533DA5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555702F0-3B9A-82AA-8792-92B006F302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CEC0084B-BD27-9878-A3F4-860BF6087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167064-40CB-8461-54F7-106D8F2779D1}"/>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6" name="Footer Placeholder 5">
            <a:extLst>
              <a:ext uri="{FF2B5EF4-FFF2-40B4-BE49-F238E27FC236}">
                <a16:creationId xmlns:a16="http://schemas.microsoft.com/office/drawing/2014/main" id="{1776E2AE-2E49-8676-6D52-AFA4C1063696}"/>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EC422C53-60AA-81F9-36D7-9E4857DBA919}"/>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1581176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25CE0-CFAC-C813-067F-AB489907B1FD}"/>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508F3385-5B32-017D-800F-D3FA99EFF7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D0DAF8EA-E13C-87E4-E3A5-4F3156A23875}"/>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5" name="Footer Placeholder 4">
            <a:extLst>
              <a:ext uri="{FF2B5EF4-FFF2-40B4-BE49-F238E27FC236}">
                <a16:creationId xmlns:a16="http://schemas.microsoft.com/office/drawing/2014/main" id="{EFB16E88-3983-A07C-A70F-F6525B3C611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FB5E201C-FB14-4015-CEE8-90EEE1E1C6A1}"/>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1205838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4EAEF2-3BAE-D036-7DEE-B474E1025E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822C7765-FC9F-CE1D-B549-29A64FEAD9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4DC3D39-139C-AFD8-53D2-A182FDDD6DDF}"/>
              </a:ext>
            </a:extLst>
          </p:cNvPr>
          <p:cNvSpPr>
            <a:spLocks noGrp="1"/>
          </p:cNvSpPr>
          <p:nvPr>
            <p:ph type="dt" sz="half" idx="10"/>
          </p:nvPr>
        </p:nvSpPr>
        <p:spPr/>
        <p:txBody>
          <a:bodyPr/>
          <a:lstStyle/>
          <a:p>
            <a:fld id="{C862FCC3-FFFC-4994-B80C-BEA320DC140C}" type="datetimeFigureOut">
              <a:rPr lang="el-GR" smtClean="0"/>
              <a:t>30/8/2025</a:t>
            </a:fld>
            <a:endParaRPr lang="el-GR"/>
          </a:p>
        </p:txBody>
      </p:sp>
      <p:sp>
        <p:nvSpPr>
          <p:cNvPr id="5" name="Footer Placeholder 4">
            <a:extLst>
              <a:ext uri="{FF2B5EF4-FFF2-40B4-BE49-F238E27FC236}">
                <a16:creationId xmlns:a16="http://schemas.microsoft.com/office/drawing/2014/main" id="{12C979CF-88FC-EF1F-649D-02400F95B805}"/>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2833694E-5243-B1A4-EFC4-6F765A4FBF09}"/>
              </a:ext>
            </a:extLst>
          </p:cNvPr>
          <p:cNvSpPr>
            <a:spLocks noGrp="1"/>
          </p:cNvSpPr>
          <p:nvPr>
            <p:ph type="sldNum" sz="quarter" idx="12"/>
          </p:nvPr>
        </p:nvSpPr>
        <p:spPr/>
        <p:txBody>
          <a:bodyPr/>
          <a:lstStyle/>
          <a:p>
            <a:fld id="{3ECAB11D-63ED-45AD-85DC-8DC8F711179C}" type="slidenum">
              <a:rPr lang="el-GR" smtClean="0"/>
              <a:t>‹#›</a:t>
            </a:fld>
            <a:endParaRPr lang="el-GR"/>
          </a:p>
        </p:txBody>
      </p:sp>
    </p:spTree>
    <p:extLst>
      <p:ext uri="{BB962C8B-B14F-4D97-AF65-F5344CB8AC3E}">
        <p14:creationId xmlns:p14="http://schemas.microsoft.com/office/powerpoint/2010/main" val="252006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AAE762-40F5-CF52-A07C-D562E3BC1F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DBA5A48C-1565-6C4C-1682-695C64C7B0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BAF07B7-3E23-4050-5F07-692AB40358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62FCC3-FFFC-4994-B80C-BEA320DC140C}" type="datetimeFigureOut">
              <a:rPr lang="el-GR" smtClean="0"/>
              <a:t>30/8/2025</a:t>
            </a:fld>
            <a:endParaRPr lang="el-GR"/>
          </a:p>
        </p:txBody>
      </p:sp>
      <p:sp>
        <p:nvSpPr>
          <p:cNvPr id="5" name="Footer Placeholder 4">
            <a:extLst>
              <a:ext uri="{FF2B5EF4-FFF2-40B4-BE49-F238E27FC236}">
                <a16:creationId xmlns:a16="http://schemas.microsoft.com/office/drawing/2014/main" id="{847A29AC-9E99-505B-044B-979B0557A8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04E311D8-FE03-A050-CDCD-B80D86F344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CAB11D-63ED-45AD-85DC-8DC8F711179C}" type="slidenum">
              <a:rPr lang="el-GR" smtClean="0"/>
              <a:t>‹#›</a:t>
            </a:fld>
            <a:endParaRPr lang="el-GR"/>
          </a:p>
        </p:txBody>
      </p:sp>
    </p:spTree>
    <p:extLst>
      <p:ext uri="{BB962C8B-B14F-4D97-AF65-F5344CB8AC3E}">
        <p14:creationId xmlns:p14="http://schemas.microsoft.com/office/powerpoint/2010/main" val="2124813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hyperlink" Target="https://www.poliochne.gr/topography/?lang=e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poliochne.gr/?lang=en" TargetMode="External"/><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poliochne.gr/topography/?lang=en"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poliochne.gr/topography/?lang=en"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poliochne.gr/houses/?lang=en" TargetMode="External"/><Relationship Id="rId2" Type="http://schemas.openxmlformats.org/officeDocument/2006/relationships/hyperlink" Target="https://www.poliochne.gr/topography/?lang=en" TargetMode="External"/><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poliochne.gr/central_gate/?lang=en"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poliochne.gr/central_gate/?lang=en" TargetMode="External"/><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poliochne.gr/megaro_605/?lang=en" TargetMode="External"/><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hyperlink" Target="https://www.poliochne.gr/megaro_605/?lang=e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thearchaeologist.org/blog/poliochni-of-lemnos-the-oldest-city-in-europe-and-a-cradle-of-democracy"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tripadvisor.it/LocationPhotoDirectLink-g189478-d4889101-i127949411-Archaeological_Site_Poliochni-Lemnos_Northeast_Aegean_Islands.html" TargetMode="External"/><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facebook.com/photo/?fbid=478677561949127&amp;set=pcb.1658416574882060"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oeaw.ac.at/en/news/gold-aus-troia-poliochni-und-ur-hatte-denselben-ursprung-1-1"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 name="Frame 3">
            <a:extLst>
              <a:ext uri="{FF2B5EF4-FFF2-40B4-BE49-F238E27FC236}">
                <a16:creationId xmlns:a16="http://schemas.microsoft.com/office/drawing/2014/main" id="{91A4A6AA-07B3-0763-E655-AEFDE9983F9E}"/>
              </a:ext>
            </a:extLst>
          </p:cNvPr>
          <p:cNvSpPr/>
          <p:nvPr/>
        </p:nvSpPr>
        <p:spPr>
          <a:xfrm>
            <a:off x="446314" y="440871"/>
            <a:ext cx="11299371" cy="5976257"/>
          </a:xfrm>
          <a:custGeom>
            <a:avLst/>
            <a:gdLst>
              <a:gd name="connsiteX0" fmla="*/ 0 w 11299371"/>
              <a:gd name="connsiteY0" fmla="*/ 0 h 5976257"/>
              <a:gd name="connsiteX1" fmla="*/ 551675 w 11299371"/>
              <a:gd name="connsiteY1" fmla="*/ 0 h 5976257"/>
              <a:gd name="connsiteX2" fmla="*/ 1103350 w 11299371"/>
              <a:gd name="connsiteY2" fmla="*/ 0 h 5976257"/>
              <a:gd name="connsiteX3" fmla="*/ 1881013 w 11299371"/>
              <a:gd name="connsiteY3" fmla="*/ 0 h 5976257"/>
              <a:gd name="connsiteX4" fmla="*/ 2545682 w 11299371"/>
              <a:gd name="connsiteY4" fmla="*/ 0 h 5976257"/>
              <a:gd name="connsiteX5" fmla="*/ 3097357 w 11299371"/>
              <a:gd name="connsiteY5" fmla="*/ 0 h 5976257"/>
              <a:gd name="connsiteX6" fmla="*/ 3875020 w 11299371"/>
              <a:gd name="connsiteY6" fmla="*/ 0 h 5976257"/>
              <a:gd name="connsiteX7" fmla="*/ 4652682 w 11299371"/>
              <a:gd name="connsiteY7" fmla="*/ 0 h 5976257"/>
              <a:gd name="connsiteX8" fmla="*/ 5204357 w 11299371"/>
              <a:gd name="connsiteY8" fmla="*/ 0 h 5976257"/>
              <a:gd name="connsiteX9" fmla="*/ 5869026 w 11299371"/>
              <a:gd name="connsiteY9" fmla="*/ 0 h 5976257"/>
              <a:gd name="connsiteX10" fmla="*/ 6420701 w 11299371"/>
              <a:gd name="connsiteY10" fmla="*/ 0 h 5976257"/>
              <a:gd name="connsiteX11" fmla="*/ 7085370 w 11299371"/>
              <a:gd name="connsiteY11" fmla="*/ 0 h 5976257"/>
              <a:gd name="connsiteX12" fmla="*/ 7411058 w 11299371"/>
              <a:gd name="connsiteY12" fmla="*/ 0 h 5976257"/>
              <a:gd name="connsiteX13" fmla="*/ 7962733 w 11299371"/>
              <a:gd name="connsiteY13" fmla="*/ 0 h 5976257"/>
              <a:gd name="connsiteX14" fmla="*/ 8627402 w 11299371"/>
              <a:gd name="connsiteY14" fmla="*/ 0 h 5976257"/>
              <a:gd name="connsiteX15" fmla="*/ 9405065 w 11299371"/>
              <a:gd name="connsiteY15" fmla="*/ 0 h 5976257"/>
              <a:gd name="connsiteX16" fmla="*/ 9843746 w 11299371"/>
              <a:gd name="connsiteY16" fmla="*/ 0 h 5976257"/>
              <a:gd name="connsiteX17" fmla="*/ 10508415 w 11299371"/>
              <a:gd name="connsiteY17" fmla="*/ 0 h 5976257"/>
              <a:gd name="connsiteX18" fmla="*/ 11299371 w 11299371"/>
              <a:gd name="connsiteY18" fmla="*/ 0 h 5976257"/>
              <a:gd name="connsiteX19" fmla="*/ 11299371 w 11299371"/>
              <a:gd name="connsiteY19" fmla="*/ 484741 h 5976257"/>
              <a:gd name="connsiteX20" fmla="*/ 11299371 w 11299371"/>
              <a:gd name="connsiteY20" fmla="*/ 1148769 h 5976257"/>
              <a:gd name="connsiteX21" fmla="*/ 11299371 w 11299371"/>
              <a:gd name="connsiteY21" fmla="*/ 1693273 h 5976257"/>
              <a:gd name="connsiteX22" fmla="*/ 11299371 w 11299371"/>
              <a:gd name="connsiteY22" fmla="*/ 2237776 h 5976257"/>
              <a:gd name="connsiteX23" fmla="*/ 11299371 w 11299371"/>
              <a:gd name="connsiteY23" fmla="*/ 2842042 h 5976257"/>
              <a:gd name="connsiteX24" fmla="*/ 11299371 w 11299371"/>
              <a:gd name="connsiteY24" fmla="*/ 3446308 h 5976257"/>
              <a:gd name="connsiteX25" fmla="*/ 11299371 w 11299371"/>
              <a:gd name="connsiteY25" fmla="*/ 3990812 h 5976257"/>
              <a:gd name="connsiteX26" fmla="*/ 11299371 w 11299371"/>
              <a:gd name="connsiteY26" fmla="*/ 4714603 h 5976257"/>
              <a:gd name="connsiteX27" fmla="*/ 11299371 w 11299371"/>
              <a:gd name="connsiteY27" fmla="*/ 5259106 h 5976257"/>
              <a:gd name="connsiteX28" fmla="*/ 11299371 w 11299371"/>
              <a:gd name="connsiteY28" fmla="*/ 5976257 h 5976257"/>
              <a:gd name="connsiteX29" fmla="*/ 10860690 w 11299371"/>
              <a:gd name="connsiteY29" fmla="*/ 5976257 h 5976257"/>
              <a:gd name="connsiteX30" fmla="*/ 9970033 w 11299371"/>
              <a:gd name="connsiteY30" fmla="*/ 5976257 h 5976257"/>
              <a:gd name="connsiteX31" fmla="*/ 9531352 w 11299371"/>
              <a:gd name="connsiteY31" fmla="*/ 5976257 h 5976257"/>
              <a:gd name="connsiteX32" fmla="*/ 8640695 w 11299371"/>
              <a:gd name="connsiteY32" fmla="*/ 5976257 h 5976257"/>
              <a:gd name="connsiteX33" fmla="*/ 8202014 w 11299371"/>
              <a:gd name="connsiteY33" fmla="*/ 5976257 h 5976257"/>
              <a:gd name="connsiteX34" fmla="*/ 7537345 w 11299371"/>
              <a:gd name="connsiteY34" fmla="*/ 5976257 h 5976257"/>
              <a:gd name="connsiteX35" fmla="*/ 7211657 w 11299371"/>
              <a:gd name="connsiteY35" fmla="*/ 5976257 h 5976257"/>
              <a:gd name="connsiteX36" fmla="*/ 6659982 w 11299371"/>
              <a:gd name="connsiteY36" fmla="*/ 5976257 h 5976257"/>
              <a:gd name="connsiteX37" fmla="*/ 6221301 w 11299371"/>
              <a:gd name="connsiteY37" fmla="*/ 5976257 h 5976257"/>
              <a:gd name="connsiteX38" fmla="*/ 5782619 w 11299371"/>
              <a:gd name="connsiteY38" fmla="*/ 5976257 h 5976257"/>
              <a:gd name="connsiteX39" fmla="*/ 5117950 w 11299371"/>
              <a:gd name="connsiteY39" fmla="*/ 5976257 h 5976257"/>
              <a:gd name="connsiteX40" fmla="*/ 4566275 w 11299371"/>
              <a:gd name="connsiteY40" fmla="*/ 5976257 h 5976257"/>
              <a:gd name="connsiteX41" fmla="*/ 4127594 w 11299371"/>
              <a:gd name="connsiteY41" fmla="*/ 5976257 h 5976257"/>
              <a:gd name="connsiteX42" fmla="*/ 3462925 w 11299371"/>
              <a:gd name="connsiteY42" fmla="*/ 5976257 h 5976257"/>
              <a:gd name="connsiteX43" fmla="*/ 2911250 w 11299371"/>
              <a:gd name="connsiteY43" fmla="*/ 5976257 h 5976257"/>
              <a:gd name="connsiteX44" fmla="*/ 2133587 w 11299371"/>
              <a:gd name="connsiteY44" fmla="*/ 5976257 h 5976257"/>
              <a:gd name="connsiteX45" fmla="*/ 1694906 w 11299371"/>
              <a:gd name="connsiteY45" fmla="*/ 5976257 h 5976257"/>
              <a:gd name="connsiteX46" fmla="*/ 917243 w 11299371"/>
              <a:gd name="connsiteY46" fmla="*/ 5976257 h 5976257"/>
              <a:gd name="connsiteX47" fmla="*/ 591555 w 11299371"/>
              <a:gd name="connsiteY47" fmla="*/ 5976257 h 5976257"/>
              <a:gd name="connsiteX48" fmla="*/ 0 w 11299371"/>
              <a:gd name="connsiteY48" fmla="*/ 5976257 h 5976257"/>
              <a:gd name="connsiteX49" fmla="*/ 0 w 11299371"/>
              <a:gd name="connsiteY49" fmla="*/ 5252466 h 5976257"/>
              <a:gd name="connsiteX50" fmla="*/ 0 w 11299371"/>
              <a:gd name="connsiteY50" fmla="*/ 4767725 h 5976257"/>
              <a:gd name="connsiteX51" fmla="*/ 0 w 11299371"/>
              <a:gd name="connsiteY51" fmla="*/ 4282984 h 5976257"/>
              <a:gd name="connsiteX52" fmla="*/ 0 w 11299371"/>
              <a:gd name="connsiteY52" fmla="*/ 3618956 h 5976257"/>
              <a:gd name="connsiteX53" fmla="*/ 0 w 11299371"/>
              <a:gd name="connsiteY53" fmla="*/ 3134215 h 5976257"/>
              <a:gd name="connsiteX54" fmla="*/ 0 w 11299371"/>
              <a:gd name="connsiteY54" fmla="*/ 2410424 h 5976257"/>
              <a:gd name="connsiteX55" fmla="*/ 0 w 11299371"/>
              <a:gd name="connsiteY55" fmla="*/ 1626870 h 5976257"/>
              <a:gd name="connsiteX56" fmla="*/ 0 w 11299371"/>
              <a:gd name="connsiteY56" fmla="*/ 903079 h 5976257"/>
              <a:gd name="connsiteX57" fmla="*/ 0 w 11299371"/>
              <a:gd name="connsiteY57" fmla="*/ 0 h 5976257"/>
              <a:gd name="connsiteX58" fmla="*/ 747032 w 11299371"/>
              <a:gd name="connsiteY58" fmla="*/ 747032 h 5976257"/>
              <a:gd name="connsiteX59" fmla="*/ 747032 w 11299371"/>
              <a:gd name="connsiteY59" fmla="*/ 1476989 h 5976257"/>
              <a:gd name="connsiteX60" fmla="*/ 747032 w 11299371"/>
              <a:gd name="connsiteY60" fmla="*/ 2027659 h 5976257"/>
              <a:gd name="connsiteX61" fmla="*/ 747032 w 11299371"/>
              <a:gd name="connsiteY61" fmla="*/ 2667972 h 5976257"/>
              <a:gd name="connsiteX62" fmla="*/ 747032 w 11299371"/>
              <a:gd name="connsiteY62" fmla="*/ 3308285 h 5976257"/>
              <a:gd name="connsiteX63" fmla="*/ 747032 w 11299371"/>
              <a:gd name="connsiteY63" fmla="*/ 3948598 h 5976257"/>
              <a:gd name="connsiteX64" fmla="*/ 747032 w 11299371"/>
              <a:gd name="connsiteY64" fmla="*/ 4588912 h 5976257"/>
              <a:gd name="connsiteX65" fmla="*/ 747032 w 11299371"/>
              <a:gd name="connsiteY65" fmla="*/ 5229225 h 5976257"/>
              <a:gd name="connsiteX66" fmla="*/ 1204613 w 11299371"/>
              <a:gd name="connsiteY66" fmla="*/ 5229225 h 5976257"/>
              <a:gd name="connsiteX67" fmla="*/ 1956353 w 11299371"/>
              <a:gd name="connsiteY67" fmla="*/ 5229225 h 5976257"/>
              <a:gd name="connsiteX68" fmla="*/ 2511987 w 11299371"/>
              <a:gd name="connsiteY68" fmla="*/ 5229225 h 5976257"/>
              <a:gd name="connsiteX69" fmla="*/ 3067621 w 11299371"/>
              <a:gd name="connsiteY69" fmla="*/ 5229225 h 5976257"/>
              <a:gd name="connsiteX70" fmla="*/ 3427149 w 11299371"/>
              <a:gd name="connsiteY70" fmla="*/ 5229225 h 5976257"/>
              <a:gd name="connsiteX71" fmla="*/ 4276943 w 11299371"/>
              <a:gd name="connsiteY71" fmla="*/ 5229225 h 5976257"/>
              <a:gd name="connsiteX72" fmla="*/ 5126736 w 11299371"/>
              <a:gd name="connsiteY72" fmla="*/ 5229225 h 5976257"/>
              <a:gd name="connsiteX73" fmla="*/ 5780423 w 11299371"/>
              <a:gd name="connsiteY73" fmla="*/ 5229225 h 5976257"/>
              <a:gd name="connsiteX74" fmla="*/ 6336057 w 11299371"/>
              <a:gd name="connsiteY74" fmla="*/ 5229225 h 5976257"/>
              <a:gd name="connsiteX75" fmla="*/ 6989744 w 11299371"/>
              <a:gd name="connsiteY75" fmla="*/ 5229225 h 5976257"/>
              <a:gd name="connsiteX76" fmla="*/ 7447325 w 11299371"/>
              <a:gd name="connsiteY76" fmla="*/ 5229225 h 5976257"/>
              <a:gd name="connsiteX77" fmla="*/ 7806853 w 11299371"/>
              <a:gd name="connsiteY77" fmla="*/ 5229225 h 5976257"/>
              <a:gd name="connsiteX78" fmla="*/ 8558593 w 11299371"/>
              <a:gd name="connsiteY78" fmla="*/ 5229225 h 5976257"/>
              <a:gd name="connsiteX79" fmla="*/ 9016174 w 11299371"/>
              <a:gd name="connsiteY79" fmla="*/ 5229225 h 5976257"/>
              <a:gd name="connsiteX80" fmla="*/ 9375702 w 11299371"/>
              <a:gd name="connsiteY80" fmla="*/ 5229225 h 5976257"/>
              <a:gd name="connsiteX81" fmla="*/ 10552339 w 11299371"/>
              <a:gd name="connsiteY81" fmla="*/ 5229225 h 5976257"/>
              <a:gd name="connsiteX82" fmla="*/ 10552339 w 11299371"/>
              <a:gd name="connsiteY82" fmla="*/ 4633734 h 5976257"/>
              <a:gd name="connsiteX83" fmla="*/ 10552339 w 11299371"/>
              <a:gd name="connsiteY83" fmla="*/ 3993420 h 5976257"/>
              <a:gd name="connsiteX84" fmla="*/ 10552339 w 11299371"/>
              <a:gd name="connsiteY84" fmla="*/ 3263463 h 5976257"/>
              <a:gd name="connsiteX85" fmla="*/ 10552339 w 11299371"/>
              <a:gd name="connsiteY85" fmla="*/ 2623150 h 5976257"/>
              <a:gd name="connsiteX86" fmla="*/ 10552339 w 11299371"/>
              <a:gd name="connsiteY86" fmla="*/ 1982837 h 5976257"/>
              <a:gd name="connsiteX87" fmla="*/ 10552339 w 11299371"/>
              <a:gd name="connsiteY87" fmla="*/ 1476989 h 5976257"/>
              <a:gd name="connsiteX88" fmla="*/ 10552339 w 11299371"/>
              <a:gd name="connsiteY88" fmla="*/ 747032 h 5976257"/>
              <a:gd name="connsiteX89" fmla="*/ 9702546 w 11299371"/>
              <a:gd name="connsiteY89" fmla="*/ 747032 h 5976257"/>
              <a:gd name="connsiteX90" fmla="*/ 9244965 w 11299371"/>
              <a:gd name="connsiteY90" fmla="*/ 747032 h 5976257"/>
              <a:gd name="connsiteX91" fmla="*/ 8787384 w 11299371"/>
              <a:gd name="connsiteY91" fmla="*/ 747032 h 5976257"/>
              <a:gd name="connsiteX92" fmla="*/ 8035644 w 11299371"/>
              <a:gd name="connsiteY92" fmla="*/ 747032 h 5976257"/>
              <a:gd name="connsiteX93" fmla="*/ 7480009 w 11299371"/>
              <a:gd name="connsiteY93" fmla="*/ 747032 h 5976257"/>
              <a:gd name="connsiteX94" fmla="*/ 6728269 w 11299371"/>
              <a:gd name="connsiteY94" fmla="*/ 747032 h 5976257"/>
              <a:gd name="connsiteX95" fmla="*/ 5976529 w 11299371"/>
              <a:gd name="connsiteY95" fmla="*/ 747032 h 5976257"/>
              <a:gd name="connsiteX96" fmla="*/ 5322842 w 11299371"/>
              <a:gd name="connsiteY96" fmla="*/ 747032 h 5976257"/>
              <a:gd name="connsiteX97" fmla="*/ 4865261 w 11299371"/>
              <a:gd name="connsiteY97" fmla="*/ 747032 h 5976257"/>
              <a:gd name="connsiteX98" fmla="*/ 4113521 w 11299371"/>
              <a:gd name="connsiteY98" fmla="*/ 747032 h 5976257"/>
              <a:gd name="connsiteX99" fmla="*/ 3263727 w 11299371"/>
              <a:gd name="connsiteY99" fmla="*/ 747032 h 5976257"/>
              <a:gd name="connsiteX100" fmla="*/ 2413934 w 11299371"/>
              <a:gd name="connsiteY100" fmla="*/ 747032 h 5976257"/>
              <a:gd name="connsiteX101" fmla="*/ 1662194 w 11299371"/>
              <a:gd name="connsiteY101" fmla="*/ 747032 h 5976257"/>
              <a:gd name="connsiteX102" fmla="*/ 1302666 w 11299371"/>
              <a:gd name="connsiteY102" fmla="*/ 747032 h 5976257"/>
              <a:gd name="connsiteX103" fmla="*/ 747032 w 11299371"/>
              <a:gd name="connsiteY103" fmla="*/ 747032 h 597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1299371" h="5976257" fill="none" extrusionOk="0">
                <a:moveTo>
                  <a:pt x="0" y="0"/>
                </a:moveTo>
                <a:cubicBezTo>
                  <a:pt x="246798" y="-13174"/>
                  <a:pt x="366088" y="-10051"/>
                  <a:pt x="551675" y="0"/>
                </a:cubicBezTo>
                <a:cubicBezTo>
                  <a:pt x="737262" y="10051"/>
                  <a:pt x="923646" y="-15298"/>
                  <a:pt x="1103350" y="0"/>
                </a:cubicBezTo>
                <a:cubicBezTo>
                  <a:pt x="1283054" y="15298"/>
                  <a:pt x="1660812" y="8280"/>
                  <a:pt x="1881013" y="0"/>
                </a:cubicBezTo>
                <a:cubicBezTo>
                  <a:pt x="2101214" y="-8280"/>
                  <a:pt x="2281427" y="-32390"/>
                  <a:pt x="2545682" y="0"/>
                </a:cubicBezTo>
                <a:cubicBezTo>
                  <a:pt x="2809937" y="32390"/>
                  <a:pt x="2952911" y="25504"/>
                  <a:pt x="3097357" y="0"/>
                </a:cubicBezTo>
                <a:cubicBezTo>
                  <a:pt x="3241803" y="-25504"/>
                  <a:pt x="3542883" y="-5770"/>
                  <a:pt x="3875020" y="0"/>
                </a:cubicBezTo>
                <a:cubicBezTo>
                  <a:pt x="4207157" y="5770"/>
                  <a:pt x="4416429" y="-3906"/>
                  <a:pt x="4652682" y="0"/>
                </a:cubicBezTo>
                <a:cubicBezTo>
                  <a:pt x="4888935" y="3906"/>
                  <a:pt x="5091411" y="-8649"/>
                  <a:pt x="5204357" y="0"/>
                </a:cubicBezTo>
                <a:cubicBezTo>
                  <a:pt x="5317303" y="8649"/>
                  <a:pt x="5578073" y="-16026"/>
                  <a:pt x="5869026" y="0"/>
                </a:cubicBezTo>
                <a:cubicBezTo>
                  <a:pt x="6159979" y="16026"/>
                  <a:pt x="6152790" y="-1419"/>
                  <a:pt x="6420701" y="0"/>
                </a:cubicBezTo>
                <a:cubicBezTo>
                  <a:pt x="6688613" y="1419"/>
                  <a:pt x="6798887" y="-19546"/>
                  <a:pt x="7085370" y="0"/>
                </a:cubicBezTo>
                <a:cubicBezTo>
                  <a:pt x="7371853" y="19546"/>
                  <a:pt x="7296678" y="12941"/>
                  <a:pt x="7411058" y="0"/>
                </a:cubicBezTo>
                <a:cubicBezTo>
                  <a:pt x="7525438" y="-12941"/>
                  <a:pt x="7713398" y="-19327"/>
                  <a:pt x="7962733" y="0"/>
                </a:cubicBezTo>
                <a:cubicBezTo>
                  <a:pt x="8212068" y="19327"/>
                  <a:pt x="8398499" y="24231"/>
                  <a:pt x="8627402" y="0"/>
                </a:cubicBezTo>
                <a:cubicBezTo>
                  <a:pt x="8856305" y="-24231"/>
                  <a:pt x="9167435" y="-17458"/>
                  <a:pt x="9405065" y="0"/>
                </a:cubicBezTo>
                <a:cubicBezTo>
                  <a:pt x="9642695" y="17458"/>
                  <a:pt x="9691750" y="14504"/>
                  <a:pt x="9843746" y="0"/>
                </a:cubicBezTo>
                <a:cubicBezTo>
                  <a:pt x="9995742" y="-14504"/>
                  <a:pt x="10298946" y="18394"/>
                  <a:pt x="10508415" y="0"/>
                </a:cubicBezTo>
                <a:cubicBezTo>
                  <a:pt x="10717884" y="-18394"/>
                  <a:pt x="10989779" y="8241"/>
                  <a:pt x="11299371" y="0"/>
                </a:cubicBezTo>
                <a:cubicBezTo>
                  <a:pt x="11299788" y="115274"/>
                  <a:pt x="11289038" y="337887"/>
                  <a:pt x="11299371" y="484741"/>
                </a:cubicBezTo>
                <a:cubicBezTo>
                  <a:pt x="11309704" y="631595"/>
                  <a:pt x="11304269" y="848245"/>
                  <a:pt x="11299371" y="1148769"/>
                </a:cubicBezTo>
                <a:cubicBezTo>
                  <a:pt x="11294473" y="1449293"/>
                  <a:pt x="11314951" y="1459744"/>
                  <a:pt x="11299371" y="1693273"/>
                </a:cubicBezTo>
                <a:cubicBezTo>
                  <a:pt x="11283791" y="1926802"/>
                  <a:pt x="11322475" y="2059418"/>
                  <a:pt x="11299371" y="2237776"/>
                </a:cubicBezTo>
                <a:cubicBezTo>
                  <a:pt x="11276267" y="2416134"/>
                  <a:pt x="11288479" y="2629451"/>
                  <a:pt x="11299371" y="2842042"/>
                </a:cubicBezTo>
                <a:cubicBezTo>
                  <a:pt x="11310263" y="3054633"/>
                  <a:pt x="11321849" y="3288278"/>
                  <a:pt x="11299371" y="3446308"/>
                </a:cubicBezTo>
                <a:cubicBezTo>
                  <a:pt x="11276893" y="3604338"/>
                  <a:pt x="11289160" y="3759360"/>
                  <a:pt x="11299371" y="3990812"/>
                </a:cubicBezTo>
                <a:cubicBezTo>
                  <a:pt x="11309582" y="4222264"/>
                  <a:pt x="11297607" y="4397476"/>
                  <a:pt x="11299371" y="4714603"/>
                </a:cubicBezTo>
                <a:cubicBezTo>
                  <a:pt x="11301135" y="5031730"/>
                  <a:pt x="11305221" y="5008574"/>
                  <a:pt x="11299371" y="5259106"/>
                </a:cubicBezTo>
                <a:cubicBezTo>
                  <a:pt x="11293521" y="5509638"/>
                  <a:pt x="11310380" y="5677964"/>
                  <a:pt x="11299371" y="5976257"/>
                </a:cubicBezTo>
                <a:cubicBezTo>
                  <a:pt x="11104285" y="5968758"/>
                  <a:pt x="10995459" y="5967409"/>
                  <a:pt x="10860690" y="5976257"/>
                </a:cubicBezTo>
                <a:cubicBezTo>
                  <a:pt x="10725921" y="5985105"/>
                  <a:pt x="10413870" y="5999980"/>
                  <a:pt x="9970033" y="5976257"/>
                </a:cubicBezTo>
                <a:cubicBezTo>
                  <a:pt x="9526196" y="5952534"/>
                  <a:pt x="9672489" y="5975992"/>
                  <a:pt x="9531352" y="5976257"/>
                </a:cubicBezTo>
                <a:cubicBezTo>
                  <a:pt x="9390215" y="5976522"/>
                  <a:pt x="9077629" y="6018020"/>
                  <a:pt x="8640695" y="5976257"/>
                </a:cubicBezTo>
                <a:cubicBezTo>
                  <a:pt x="8203761" y="5934494"/>
                  <a:pt x="8408547" y="5979095"/>
                  <a:pt x="8202014" y="5976257"/>
                </a:cubicBezTo>
                <a:cubicBezTo>
                  <a:pt x="7995481" y="5973419"/>
                  <a:pt x="7723324" y="6003465"/>
                  <a:pt x="7537345" y="5976257"/>
                </a:cubicBezTo>
                <a:cubicBezTo>
                  <a:pt x="7351366" y="5949049"/>
                  <a:pt x="7299674" y="5991953"/>
                  <a:pt x="7211657" y="5976257"/>
                </a:cubicBezTo>
                <a:cubicBezTo>
                  <a:pt x="7123640" y="5960561"/>
                  <a:pt x="6841999" y="5979605"/>
                  <a:pt x="6659982" y="5976257"/>
                </a:cubicBezTo>
                <a:cubicBezTo>
                  <a:pt x="6477965" y="5972909"/>
                  <a:pt x="6322300" y="5966399"/>
                  <a:pt x="6221301" y="5976257"/>
                </a:cubicBezTo>
                <a:cubicBezTo>
                  <a:pt x="6120302" y="5986115"/>
                  <a:pt x="5932377" y="5954396"/>
                  <a:pt x="5782619" y="5976257"/>
                </a:cubicBezTo>
                <a:cubicBezTo>
                  <a:pt x="5632861" y="5998118"/>
                  <a:pt x="5360049" y="6001590"/>
                  <a:pt x="5117950" y="5976257"/>
                </a:cubicBezTo>
                <a:cubicBezTo>
                  <a:pt x="4875851" y="5950924"/>
                  <a:pt x="4804257" y="5998900"/>
                  <a:pt x="4566275" y="5976257"/>
                </a:cubicBezTo>
                <a:cubicBezTo>
                  <a:pt x="4328294" y="5953614"/>
                  <a:pt x="4330925" y="5988621"/>
                  <a:pt x="4127594" y="5976257"/>
                </a:cubicBezTo>
                <a:cubicBezTo>
                  <a:pt x="3924263" y="5963893"/>
                  <a:pt x="3676651" y="6004831"/>
                  <a:pt x="3462925" y="5976257"/>
                </a:cubicBezTo>
                <a:cubicBezTo>
                  <a:pt x="3249199" y="5947683"/>
                  <a:pt x="3093315" y="5956613"/>
                  <a:pt x="2911250" y="5976257"/>
                </a:cubicBezTo>
                <a:cubicBezTo>
                  <a:pt x="2729185" y="5995901"/>
                  <a:pt x="2367580" y="5942840"/>
                  <a:pt x="2133587" y="5976257"/>
                </a:cubicBezTo>
                <a:cubicBezTo>
                  <a:pt x="1899594" y="6009674"/>
                  <a:pt x="1784641" y="5989797"/>
                  <a:pt x="1694906" y="5976257"/>
                </a:cubicBezTo>
                <a:cubicBezTo>
                  <a:pt x="1605171" y="5962717"/>
                  <a:pt x="1112274" y="6006870"/>
                  <a:pt x="917243" y="5976257"/>
                </a:cubicBezTo>
                <a:cubicBezTo>
                  <a:pt x="722212" y="5945644"/>
                  <a:pt x="681472" y="5986442"/>
                  <a:pt x="591555" y="5976257"/>
                </a:cubicBezTo>
                <a:cubicBezTo>
                  <a:pt x="501638" y="5966072"/>
                  <a:pt x="157027" y="5997162"/>
                  <a:pt x="0" y="5976257"/>
                </a:cubicBezTo>
                <a:cubicBezTo>
                  <a:pt x="-23155" y="5804524"/>
                  <a:pt x="-35442" y="5596238"/>
                  <a:pt x="0" y="5252466"/>
                </a:cubicBezTo>
                <a:cubicBezTo>
                  <a:pt x="35442" y="4908694"/>
                  <a:pt x="-2775" y="4902602"/>
                  <a:pt x="0" y="4767725"/>
                </a:cubicBezTo>
                <a:cubicBezTo>
                  <a:pt x="2775" y="4632848"/>
                  <a:pt x="-1136" y="4499763"/>
                  <a:pt x="0" y="4282984"/>
                </a:cubicBezTo>
                <a:cubicBezTo>
                  <a:pt x="1136" y="4066205"/>
                  <a:pt x="12691" y="3889924"/>
                  <a:pt x="0" y="3618956"/>
                </a:cubicBezTo>
                <a:cubicBezTo>
                  <a:pt x="-12691" y="3347988"/>
                  <a:pt x="-14787" y="3374191"/>
                  <a:pt x="0" y="3134215"/>
                </a:cubicBezTo>
                <a:cubicBezTo>
                  <a:pt x="14787" y="2894239"/>
                  <a:pt x="-4332" y="2713397"/>
                  <a:pt x="0" y="2410424"/>
                </a:cubicBezTo>
                <a:cubicBezTo>
                  <a:pt x="4332" y="2107451"/>
                  <a:pt x="23125" y="1929174"/>
                  <a:pt x="0" y="1626870"/>
                </a:cubicBezTo>
                <a:cubicBezTo>
                  <a:pt x="-23125" y="1324566"/>
                  <a:pt x="-34802" y="1252243"/>
                  <a:pt x="0" y="903079"/>
                </a:cubicBezTo>
                <a:cubicBezTo>
                  <a:pt x="34802" y="553915"/>
                  <a:pt x="10424" y="292892"/>
                  <a:pt x="0" y="0"/>
                </a:cubicBezTo>
                <a:close/>
                <a:moveTo>
                  <a:pt x="747032" y="747032"/>
                </a:moveTo>
                <a:cubicBezTo>
                  <a:pt x="740203" y="921320"/>
                  <a:pt x="757555" y="1217317"/>
                  <a:pt x="747032" y="1476989"/>
                </a:cubicBezTo>
                <a:cubicBezTo>
                  <a:pt x="736509" y="1736661"/>
                  <a:pt x="729830" y="1815072"/>
                  <a:pt x="747032" y="2027659"/>
                </a:cubicBezTo>
                <a:cubicBezTo>
                  <a:pt x="764235" y="2240246"/>
                  <a:pt x="719762" y="2521504"/>
                  <a:pt x="747032" y="2667972"/>
                </a:cubicBezTo>
                <a:cubicBezTo>
                  <a:pt x="774302" y="2814440"/>
                  <a:pt x="749836" y="3141274"/>
                  <a:pt x="747032" y="3308285"/>
                </a:cubicBezTo>
                <a:cubicBezTo>
                  <a:pt x="744228" y="3475296"/>
                  <a:pt x="744467" y="3744971"/>
                  <a:pt x="747032" y="3948598"/>
                </a:cubicBezTo>
                <a:cubicBezTo>
                  <a:pt x="749597" y="4152225"/>
                  <a:pt x="747965" y="4410086"/>
                  <a:pt x="747032" y="4588912"/>
                </a:cubicBezTo>
                <a:cubicBezTo>
                  <a:pt x="746099" y="4767738"/>
                  <a:pt x="748387" y="4971552"/>
                  <a:pt x="747032" y="5229225"/>
                </a:cubicBezTo>
                <a:cubicBezTo>
                  <a:pt x="909568" y="5213144"/>
                  <a:pt x="1032279" y="5235010"/>
                  <a:pt x="1204613" y="5229225"/>
                </a:cubicBezTo>
                <a:cubicBezTo>
                  <a:pt x="1376947" y="5223440"/>
                  <a:pt x="1595696" y="5205426"/>
                  <a:pt x="1956353" y="5229225"/>
                </a:cubicBezTo>
                <a:cubicBezTo>
                  <a:pt x="2317010" y="5253024"/>
                  <a:pt x="2292754" y="5213980"/>
                  <a:pt x="2511987" y="5229225"/>
                </a:cubicBezTo>
                <a:cubicBezTo>
                  <a:pt x="2731220" y="5244470"/>
                  <a:pt x="2815015" y="5254064"/>
                  <a:pt x="3067621" y="5229225"/>
                </a:cubicBezTo>
                <a:cubicBezTo>
                  <a:pt x="3320227" y="5204386"/>
                  <a:pt x="3342505" y="5212079"/>
                  <a:pt x="3427149" y="5229225"/>
                </a:cubicBezTo>
                <a:cubicBezTo>
                  <a:pt x="3511793" y="5246371"/>
                  <a:pt x="3861161" y="5192802"/>
                  <a:pt x="4276943" y="5229225"/>
                </a:cubicBezTo>
                <a:cubicBezTo>
                  <a:pt x="4692725" y="5265648"/>
                  <a:pt x="4734736" y="5202981"/>
                  <a:pt x="5126736" y="5229225"/>
                </a:cubicBezTo>
                <a:cubicBezTo>
                  <a:pt x="5518736" y="5255469"/>
                  <a:pt x="5645134" y="5243833"/>
                  <a:pt x="5780423" y="5229225"/>
                </a:cubicBezTo>
                <a:cubicBezTo>
                  <a:pt x="5915712" y="5214617"/>
                  <a:pt x="6101511" y="5246279"/>
                  <a:pt x="6336057" y="5229225"/>
                </a:cubicBezTo>
                <a:cubicBezTo>
                  <a:pt x="6570603" y="5212171"/>
                  <a:pt x="6858937" y="5227662"/>
                  <a:pt x="6989744" y="5229225"/>
                </a:cubicBezTo>
                <a:cubicBezTo>
                  <a:pt x="7120551" y="5230788"/>
                  <a:pt x="7248881" y="5243329"/>
                  <a:pt x="7447325" y="5229225"/>
                </a:cubicBezTo>
                <a:cubicBezTo>
                  <a:pt x="7645769" y="5215121"/>
                  <a:pt x="7665140" y="5236349"/>
                  <a:pt x="7806853" y="5229225"/>
                </a:cubicBezTo>
                <a:cubicBezTo>
                  <a:pt x="7948566" y="5222101"/>
                  <a:pt x="8354028" y="5212726"/>
                  <a:pt x="8558593" y="5229225"/>
                </a:cubicBezTo>
                <a:cubicBezTo>
                  <a:pt x="8763158" y="5245724"/>
                  <a:pt x="8848674" y="5215504"/>
                  <a:pt x="9016174" y="5229225"/>
                </a:cubicBezTo>
                <a:cubicBezTo>
                  <a:pt x="9183674" y="5242946"/>
                  <a:pt x="9214762" y="5217056"/>
                  <a:pt x="9375702" y="5229225"/>
                </a:cubicBezTo>
                <a:cubicBezTo>
                  <a:pt x="9536642" y="5241394"/>
                  <a:pt x="10203042" y="5188150"/>
                  <a:pt x="10552339" y="5229225"/>
                </a:cubicBezTo>
                <a:cubicBezTo>
                  <a:pt x="10581006" y="4985688"/>
                  <a:pt x="10550305" y="4782036"/>
                  <a:pt x="10552339" y="4633734"/>
                </a:cubicBezTo>
                <a:cubicBezTo>
                  <a:pt x="10554373" y="4485432"/>
                  <a:pt x="10551018" y="4313214"/>
                  <a:pt x="10552339" y="3993420"/>
                </a:cubicBezTo>
                <a:cubicBezTo>
                  <a:pt x="10553660" y="3673626"/>
                  <a:pt x="10562392" y="3411276"/>
                  <a:pt x="10552339" y="3263463"/>
                </a:cubicBezTo>
                <a:cubicBezTo>
                  <a:pt x="10542286" y="3115650"/>
                  <a:pt x="10583432" y="2802250"/>
                  <a:pt x="10552339" y="2623150"/>
                </a:cubicBezTo>
                <a:cubicBezTo>
                  <a:pt x="10521246" y="2444050"/>
                  <a:pt x="10545199" y="2224129"/>
                  <a:pt x="10552339" y="1982837"/>
                </a:cubicBezTo>
                <a:cubicBezTo>
                  <a:pt x="10559479" y="1741545"/>
                  <a:pt x="10531161" y="1698745"/>
                  <a:pt x="10552339" y="1476989"/>
                </a:cubicBezTo>
                <a:cubicBezTo>
                  <a:pt x="10573517" y="1255233"/>
                  <a:pt x="10527331" y="953945"/>
                  <a:pt x="10552339" y="747032"/>
                </a:cubicBezTo>
                <a:cubicBezTo>
                  <a:pt x="10248409" y="718641"/>
                  <a:pt x="9876369" y="710235"/>
                  <a:pt x="9702546" y="747032"/>
                </a:cubicBezTo>
                <a:cubicBezTo>
                  <a:pt x="9528723" y="783829"/>
                  <a:pt x="9361577" y="738887"/>
                  <a:pt x="9244965" y="747032"/>
                </a:cubicBezTo>
                <a:cubicBezTo>
                  <a:pt x="9128353" y="755177"/>
                  <a:pt x="8925046" y="764057"/>
                  <a:pt x="8787384" y="747032"/>
                </a:cubicBezTo>
                <a:cubicBezTo>
                  <a:pt x="8649722" y="730007"/>
                  <a:pt x="8195538" y="713128"/>
                  <a:pt x="8035644" y="747032"/>
                </a:cubicBezTo>
                <a:cubicBezTo>
                  <a:pt x="7875750" y="780936"/>
                  <a:pt x="7662708" y="739124"/>
                  <a:pt x="7480009" y="747032"/>
                </a:cubicBezTo>
                <a:cubicBezTo>
                  <a:pt x="7297310" y="754940"/>
                  <a:pt x="7079252" y="725386"/>
                  <a:pt x="6728269" y="747032"/>
                </a:cubicBezTo>
                <a:cubicBezTo>
                  <a:pt x="6377286" y="768678"/>
                  <a:pt x="6203332" y="748871"/>
                  <a:pt x="5976529" y="747032"/>
                </a:cubicBezTo>
                <a:cubicBezTo>
                  <a:pt x="5749726" y="745193"/>
                  <a:pt x="5610614" y="714718"/>
                  <a:pt x="5322842" y="747032"/>
                </a:cubicBezTo>
                <a:cubicBezTo>
                  <a:pt x="5035070" y="779346"/>
                  <a:pt x="4963234" y="764398"/>
                  <a:pt x="4865261" y="747032"/>
                </a:cubicBezTo>
                <a:cubicBezTo>
                  <a:pt x="4767288" y="729666"/>
                  <a:pt x="4435337" y="759063"/>
                  <a:pt x="4113521" y="747032"/>
                </a:cubicBezTo>
                <a:cubicBezTo>
                  <a:pt x="3791705" y="735001"/>
                  <a:pt x="3442945" y="731929"/>
                  <a:pt x="3263727" y="747032"/>
                </a:cubicBezTo>
                <a:cubicBezTo>
                  <a:pt x="3084509" y="762135"/>
                  <a:pt x="2708325" y="732012"/>
                  <a:pt x="2413934" y="747032"/>
                </a:cubicBezTo>
                <a:cubicBezTo>
                  <a:pt x="2119543" y="762052"/>
                  <a:pt x="1941905" y="764224"/>
                  <a:pt x="1662194" y="747032"/>
                </a:cubicBezTo>
                <a:cubicBezTo>
                  <a:pt x="1382483" y="729840"/>
                  <a:pt x="1387383" y="736050"/>
                  <a:pt x="1302666" y="747032"/>
                </a:cubicBezTo>
                <a:cubicBezTo>
                  <a:pt x="1217949" y="758014"/>
                  <a:pt x="883375" y="765093"/>
                  <a:pt x="747032" y="747032"/>
                </a:cubicBezTo>
                <a:close/>
              </a:path>
              <a:path w="11299371" h="5976257" stroke="0" extrusionOk="0">
                <a:moveTo>
                  <a:pt x="0" y="0"/>
                </a:moveTo>
                <a:cubicBezTo>
                  <a:pt x="159824" y="-8311"/>
                  <a:pt x="243181" y="7150"/>
                  <a:pt x="325688" y="0"/>
                </a:cubicBezTo>
                <a:cubicBezTo>
                  <a:pt x="408195" y="-7150"/>
                  <a:pt x="675397" y="-16045"/>
                  <a:pt x="877363" y="0"/>
                </a:cubicBezTo>
                <a:cubicBezTo>
                  <a:pt x="1079330" y="16045"/>
                  <a:pt x="1295570" y="-22668"/>
                  <a:pt x="1542032" y="0"/>
                </a:cubicBezTo>
                <a:cubicBezTo>
                  <a:pt x="1788494" y="22668"/>
                  <a:pt x="2059086" y="-373"/>
                  <a:pt x="2432688" y="0"/>
                </a:cubicBezTo>
                <a:cubicBezTo>
                  <a:pt x="2806290" y="373"/>
                  <a:pt x="2685425" y="-8165"/>
                  <a:pt x="2758376" y="0"/>
                </a:cubicBezTo>
                <a:cubicBezTo>
                  <a:pt x="2831327" y="8165"/>
                  <a:pt x="3338320" y="711"/>
                  <a:pt x="3536038" y="0"/>
                </a:cubicBezTo>
                <a:cubicBezTo>
                  <a:pt x="3733756" y="-711"/>
                  <a:pt x="3816173" y="19846"/>
                  <a:pt x="3974720" y="0"/>
                </a:cubicBezTo>
                <a:cubicBezTo>
                  <a:pt x="4133267" y="-19846"/>
                  <a:pt x="4672003" y="1253"/>
                  <a:pt x="4865376" y="0"/>
                </a:cubicBezTo>
                <a:cubicBezTo>
                  <a:pt x="5058749" y="-1253"/>
                  <a:pt x="5559128" y="28614"/>
                  <a:pt x="5756033" y="0"/>
                </a:cubicBezTo>
                <a:cubicBezTo>
                  <a:pt x="5952938" y="-28614"/>
                  <a:pt x="6343744" y="4230"/>
                  <a:pt x="6533695" y="0"/>
                </a:cubicBezTo>
                <a:cubicBezTo>
                  <a:pt x="6723646" y="-4230"/>
                  <a:pt x="6955958" y="15915"/>
                  <a:pt x="7311358" y="0"/>
                </a:cubicBezTo>
                <a:cubicBezTo>
                  <a:pt x="7666758" y="-15915"/>
                  <a:pt x="7557734" y="-4190"/>
                  <a:pt x="7750039" y="0"/>
                </a:cubicBezTo>
                <a:cubicBezTo>
                  <a:pt x="7942344" y="4190"/>
                  <a:pt x="7952140" y="-14591"/>
                  <a:pt x="8075727" y="0"/>
                </a:cubicBezTo>
                <a:cubicBezTo>
                  <a:pt x="8199314" y="14591"/>
                  <a:pt x="8624779" y="8698"/>
                  <a:pt x="8966383" y="0"/>
                </a:cubicBezTo>
                <a:cubicBezTo>
                  <a:pt x="9307987" y="-8698"/>
                  <a:pt x="9389711" y="-5868"/>
                  <a:pt x="9518058" y="0"/>
                </a:cubicBezTo>
                <a:cubicBezTo>
                  <a:pt x="9646405" y="5868"/>
                  <a:pt x="9761985" y="14081"/>
                  <a:pt x="9843746" y="0"/>
                </a:cubicBezTo>
                <a:cubicBezTo>
                  <a:pt x="9925507" y="-14081"/>
                  <a:pt x="10243054" y="11021"/>
                  <a:pt x="10395421" y="0"/>
                </a:cubicBezTo>
                <a:cubicBezTo>
                  <a:pt x="10547788" y="-11021"/>
                  <a:pt x="10877466" y="-3064"/>
                  <a:pt x="11299371" y="0"/>
                </a:cubicBezTo>
                <a:cubicBezTo>
                  <a:pt x="11326444" y="242432"/>
                  <a:pt x="11262689" y="393598"/>
                  <a:pt x="11299371" y="783554"/>
                </a:cubicBezTo>
                <a:cubicBezTo>
                  <a:pt x="11336053" y="1173510"/>
                  <a:pt x="11262545" y="1299584"/>
                  <a:pt x="11299371" y="1567107"/>
                </a:cubicBezTo>
                <a:cubicBezTo>
                  <a:pt x="11336197" y="1834630"/>
                  <a:pt x="11275540" y="1963228"/>
                  <a:pt x="11299371" y="2290899"/>
                </a:cubicBezTo>
                <a:cubicBezTo>
                  <a:pt x="11323202" y="2618570"/>
                  <a:pt x="11334577" y="2780052"/>
                  <a:pt x="11299371" y="3014690"/>
                </a:cubicBezTo>
                <a:cubicBezTo>
                  <a:pt x="11264165" y="3249328"/>
                  <a:pt x="11273411" y="3307726"/>
                  <a:pt x="11299371" y="3559193"/>
                </a:cubicBezTo>
                <a:cubicBezTo>
                  <a:pt x="11325331" y="3810660"/>
                  <a:pt x="11304355" y="3905785"/>
                  <a:pt x="11299371" y="4043934"/>
                </a:cubicBezTo>
                <a:cubicBezTo>
                  <a:pt x="11294387" y="4182083"/>
                  <a:pt x="11307399" y="4520022"/>
                  <a:pt x="11299371" y="4707962"/>
                </a:cubicBezTo>
                <a:cubicBezTo>
                  <a:pt x="11291343" y="4895902"/>
                  <a:pt x="11285763" y="5062648"/>
                  <a:pt x="11299371" y="5312228"/>
                </a:cubicBezTo>
                <a:cubicBezTo>
                  <a:pt x="11312979" y="5561808"/>
                  <a:pt x="11272767" y="5753040"/>
                  <a:pt x="11299371" y="5976257"/>
                </a:cubicBezTo>
                <a:cubicBezTo>
                  <a:pt x="11055327" y="5990707"/>
                  <a:pt x="11001519" y="6001379"/>
                  <a:pt x="10747696" y="5976257"/>
                </a:cubicBezTo>
                <a:cubicBezTo>
                  <a:pt x="10493874" y="5951135"/>
                  <a:pt x="10166511" y="5993421"/>
                  <a:pt x="9857040" y="5976257"/>
                </a:cubicBezTo>
                <a:cubicBezTo>
                  <a:pt x="9547569" y="5959093"/>
                  <a:pt x="9245323" y="5959851"/>
                  <a:pt x="8966383" y="5976257"/>
                </a:cubicBezTo>
                <a:cubicBezTo>
                  <a:pt x="8687443" y="5992663"/>
                  <a:pt x="8656950" y="5948804"/>
                  <a:pt x="8414708" y="5976257"/>
                </a:cubicBezTo>
                <a:cubicBezTo>
                  <a:pt x="8172466" y="6003710"/>
                  <a:pt x="7873905" y="5974977"/>
                  <a:pt x="7637045" y="5976257"/>
                </a:cubicBezTo>
                <a:cubicBezTo>
                  <a:pt x="7400185" y="5977537"/>
                  <a:pt x="7373638" y="5981241"/>
                  <a:pt x="7198364" y="5976257"/>
                </a:cubicBezTo>
                <a:cubicBezTo>
                  <a:pt x="7023090" y="5971273"/>
                  <a:pt x="6554369" y="6015190"/>
                  <a:pt x="6307708" y="5976257"/>
                </a:cubicBezTo>
                <a:cubicBezTo>
                  <a:pt x="6061047" y="5937324"/>
                  <a:pt x="5914343" y="6008543"/>
                  <a:pt x="5643039" y="5976257"/>
                </a:cubicBezTo>
                <a:cubicBezTo>
                  <a:pt x="5371735" y="5943971"/>
                  <a:pt x="5306315" y="5973326"/>
                  <a:pt x="5204357" y="5976257"/>
                </a:cubicBezTo>
                <a:cubicBezTo>
                  <a:pt x="5102399" y="5979188"/>
                  <a:pt x="5018267" y="5961927"/>
                  <a:pt x="4878670" y="5976257"/>
                </a:cubicBezTo>
                <a:cubicBezTo>
                  <a:pt x="4739073" y="5990587"/>
                  <a:pt x="4363050" y="6012677"/>
                  <a:pt x="4101007" y="5976257"/>
                </a:cubicBezTo>
                <a:cubicBezTo>
                  <a:pt x="3838964" y="5939837"/>
                  <a:pt x="3785987" y="5949208"/>
                  <a:pt x="3549332" y="5976257"/>
                </a:cubicBezTo>
                <a:cubicBezTo>
                  <a:pt x="3312677" y="6003306"/>
                  <a:pt x="3355401" y="5969528"/>
                  <a:pt x="3223644" y="5976257"/>
                </a:cubicBezTo>
                <a:cubicBezTo>
                  <a:pt x="3091887" y="5982986"/>
                  <a:pt x="2870960" y="5960648"/>
                  <a:pt x="2558975" y="5976257"/>
                </a:cubicBezTo>
                <a:cubicBezTo>
                  <a:pt x="2246990" y="5991866"/>
                  <a:pt x="2236853" y="5981835"/>
                  <a:pt x="2007300" y="5976257"/>
                </a:cubicBezTo>
                <a:cubicBezTo>
                  <a:pt x="1777747" y="5970679"/>
                  <a:pt x="1614498" y="6001576"/>
                  <a:pt x="1455625" y="5976257"/>
                </a:cubicBezTo>
                <a:cubicBezTo>
                  <a:pt x="1296753" y="5950938"/>
                  <a:pt x="1196590" y="5980117"/>
                  <a:pt x="1129937" y="5976257"/>
                </a:cubicBezTo>
                <a:cubicBezTo>
                  <a:pt x="1063284" y="5972397"/>
                  <a:pt x="823445" y="5987761"/>
                  <a:pt x="691256" y="5976257"/>
                </a:cubicBezTo>
                <a:cubicBezTo>
                  <a:pt x="559067" y="5964753"/>
                  <a:pt x="231778" y="5990022"/>
                  <a:pt x="0" y="5976257"/>
                </a:cubicBezTo>
                <a:cubicBezTo>
                  <a:pt x="11948" y="5702892"/>
                  <a:pt x="10566" y="5351121"/>
                  <a:pt x="0" y="5192703"/>
                </a:cubicBezTo>
                <a:cubicBezTo>
                  <a:pt x="-10566" y="5034285"/>
                  <a:pt x="-32230" y="4741419"/>
                  <a:pt x="0" y="4409150"/>
                </a:cubicBezTo>
                <a:cubicBezTo>
                  <a:pt x="32230" y="4076881"/>
                  <a:pt x="-15545" y="4075674"/>
                  <a:pt x="0" y="3804884"/>
                </a:cubicBezTo>
                <a:cubicBezTo>
                  <a:pt x="15545" y="3534094"/>
                  <a:pt x="28427" y="3285202"/>
                  <a:pt x="0" y="3081092"/>
                </a:cubicBezTo>
                <a:cubicBezTo>
                  <a:pt x="-28427" y="2876982"/>
                  <a:pt x="-5078" y="2705831"/>
                  <a:pt x="0" y="2536589"/>
                </a:cubicBezTo>
                <a:cubicBezTo>
                  <a:pt x="5078" y="2367347"/>
                  <a:pt x="-9617" y="2193840"/>
                  <a:pt x="0" y="1992086"/>
                </a:cubicBezTo>
                <a:cubicBezTo>
                  <a:pt x="9617" y="1790332"/>
                  <a:pt x="-21852" y="1468026"/>
                  <a:pt x="0" y="1208532"/>
                </a:cubicBezTo>
                <a:cubicBezTo>
                  <a:pt x="21852" y="949038"/>
                  <a:pt x="-56574" y="484122"/>
                  <a:pt x="0" y="0"/>
                </a:cubicBezTo>
                <a:close/>
                <a:moveTo>
                  <a:pt x="747032" y="747032"/>
                </a:moveTo>
                <a:cubicBezTo>
                  <a:pt x="782453" y="967200"/>
                  <a:pt x="750316" y="1326710"/>
                  <a:pt x="747032" y="1476989"/>
                </a:cubicBezTo>
                <a:cubicBezTo>
                  <a:pt x="743748" y="1627268"/>
                  <a:pt x="765512" y="1803938"/>
                  <a:pt x="747032" y="1982837"/>
                </a:cubicBezTo>
                <a:cubicBezTo>
                  <a:pt x="728552" y="2161736"/>
                  <a:pt x="743739" y="2280696"/>
                  <a:pt x="747032" y="2533506"/>
                </a:cubicBezTo>
                <a:cubicBezTo>
                  <a:pt x="750325" y="2786316"/>
                  <a:pt x="770931" y="2793793"/>
                  <a:pt x="747032" y="3039354"/>
                </a:cubicBezTo>
                <a:cubicBezTo>
                  <a:pt x="723133" y="3284915"/>
                  <a:pt x="778356" y="3448631"/>
                  <a:pt x="747032" y="3769311"/>
                </a:cubicBezTo>
                <a:cubicBezTo>
                  <a:pt x="715708" y="4089991"/>
                  <a:pt x="728625" y="4228859"/>
                  <a:pt x="747032" y="4499268"/>
                </a:cubicBezTo>
                <a:cubicBezTo>
                  <a:pt x="765439" y="4769677"/>
                  <a:pt x="759227" y="5076361"/>
                  <a:pt x="747032" y="5229225"/>
                </a:cubicBezTo>
                <a:cubicBezTo>
                  <a:pt x="825614" y="5220306"/>
                  <a:pt x="1018854" y="5247194"/>
                  <a:pt x="1106560" y="5229225"/>
                </a:cubicBezTo>
                <a:cubicBezTo>
                  <a:pt x="1194266" y="5211256"/>
                  <a:pt x="1669308" y="5243610"/>
                  <a:pt x="1858300" y="5229225"/>
                </a:cubicBezTo>
                <a:cubicBezTo>
                  <a:pt x="2047292" y="5214840"/>
                  <a:pt x="2337000" y="5228215"/>
                  <a:pt x="2511987" y="5229225"/>
                </a:cubicBezTo>
                <a:cubicBezTo>
                  <a:pt x="2686974" y="5230235"/>
                  <a:pt x="3160313" y="5271158"/>
                  <a:pt x="3361781" y="5229225"/>
                </a:cubicBezTo>
                <a:cubicBezTo>
                  <a:pt x="3563249" y="5187292"/>
                  <a:pt x="3795715" y="5230603"/>
                  <a:pt x="4211574" y="5229225"/>
                </a:cubicBezTo>
                <a:cubicBezTo>
                  <a:pt x="4627433" y="5227847"/>
                  <a:pt x="4697833" y="5214419"/>
                  <a:pt x="4865261" y="5229225"/>
                </a:cubicBezTo>
                <a:cubicBezTo>
                  <a:pt x="5032689" y="5244031"/>
                  <a:pt x="5312495" y="5239604"/>
                  <a:pt x="5617001" y="5229225"/>
                </a:cubicBezTo>
                <a:cubicBezTo>
                  <a:pt x="5921507" y="5218846"/>
                  <a:pt x="5856190" y="5218002"/>
                  <a:pt x="6074582" y="5229225"/>
                </a:cubicBezTo>
                <a:cubicBezTo>
                  <a:pt x="6292974" y="5240448"/>
                  <a:pt x="6308518" y="5235611"/>
                  <a:pt x="6434110" y="5229225"/>
                </a:cubicBezTo>
                <a:cubicBezTo>
                  <a:pt x="6559702" y="5222839"/>
                  <a:pt x="6747304" y="5222263"/>
                  <a:pt x="6891691" y="5229225"/>
                </a:cubicBezTo>
                <a:cubicBezTo>
                  <a:pt x="7036078" y="5236187"/>
                  <a:pt x="7293519" y="5226047"/>
                  <a:pt x="7447325" y="5229225"/>
                </a:cubicBezTo>
                <a:cubicBezTo>
                  <a:pt x="7601131" y="5232403"/>
                  <a:pt x="8065838" y="5237167"/>
                  <a:pt x="8297118" y="5229225"/>
                </a:cubicBezTo>
                <a:cubicBezTo>
                  <a:pt x="8528398" y="5221283"/>
                  <a:pt x="8659190" y="5232927"/>
                  <a:pt x="8754699" y="5229225"/>
                </a:cubicBezTo>
                <a:cubicBezTo>
                  <a:pt x="8850208" y="5225523"/>
                  <a:pt x="9113426" y="5198957"/>
                  <a:pt x="9408387" y="5229225"/>
                </a:cubicBezTo>
                <a:cubicBezTo>
                  <a:pt x="9703348" y="5259493"/>
                  <a:pt x="9747634" y="5207003"/>
                  <a:pt x="9865968" y="5229225"/>
                </a:cubicBezTo>
                <a:cubicBezTo>
                  <a:pt x="9984302" y="5251447"/>
                  <a:pt x="10228575" y="5237051"/>
                  <a:pt x="10552339" y="5229225"/>
                </a:cubicBezTo>
                <a:cubicBezTo>
                  <a:pt x="10569338" y="4989138"/>
                  <a:pt x="10578697" y="4769198"/>
                  <a:pt x="10552339" y="4544090"/>
                </a:cubicBezTo>
                <a:cubicBezTo>
                  <a:pt x="10525981" y="4318982"/>
                  <a:pt x="10557565" y="4254914"/>
                  <a:pt x="10552339" y="3993420"/>
                </a:cubicBezTo>
                <a:cubicBezTo>
                  <a:pt x="10547114" y="3731926"/>
                  <a:pt x="10546712" y="3613425"/>
                  <a:pt x="10552339" y="3487573"/>
                </a:cubicBezTo>
                <a:cubicBezTo>
                  <a:pt x="10557966" y="3361721"/>
                  <a:pt x="10549735" y="3125119"/>
                  <a:pt x="10552339" y="2981725"/>
                </a:cubicBezTo>
                <a:cubicBezTo>
                  <a:pt x="10554943" y="2838331"/>
                  <a:pt x="10537635" y="2594524"/>
                  <a:pt x="10552339" y="2386234"/>
                </a:cubicBezTo>
                <a:cubicBezTo>
                  <a:pt x="10567043" y="2177944"/>
                  <a:pt x="10540212" y="2019777"/>
                  <a:pt x="10552339" y="1835565"/>
                </a:cubicBezTo>
                <a:cubicBezTo>
                  <a:pt x="10564466" y="1651353"/>
                  <a:pt x="10552856" y="1507973"/>
                  <a:pt x="10552339" y="1329717"/>
                </a:cubicBezTo>
                <a:cubicBezTo>
                  <a:pt x="10551822" y="1151461"/>
                  <a:pt x="10581147" y="971694"/>
                  <a:pt x="10552339" y="747032"/>
                </a:cubicBezTo>
                <a:cubicBezTo>
                  <a:pt x="10150482" y="726629"/>
                  <a:pt x="10065470" y="720435"/>
                  <a:pt x="9702546" y="747032"/>
                </a:cubicBezTo>
                <a:cubicBezTo>
                  <a:pt x="9339622" y="773629"/>
                  <a:pt x="9378915" y="763840"/>
                  <a:pt x="9244965" y="747032"/>
                </a:cubicBezTo>
                <a:cubicBezTo>
                  <a:pt x="9111015" y="730224"/>
                  <a:pt x="8946165" y="774203"/>
                  <a:pt x="8689331" y="747032"/>
                </a:cubicBezTo>
                <a:cubicBezTo>
                  <a:pt x="8432497" y="719861"/>
                  <a:pt x="8416438" y="740443"/>
                  <a:pt x="8329803" y="747032"/>
                </a:cubicBezTo>
                <a:cubicBezTo>
                  <a:pt x="8243168" y="753621"/>
                  <a:pt x="8002863" y="742082"/>
                  <a:pt x="7872222" y="747032"/>
                </a:cubicBezTo>
                <a:cubicBezTo>
                  <a:pt x="7741581" y="751982"/>
                  <a:pt x="7440129" y="740037"/>
                  <a:pt x="7218535" y="747032"/>
                </a:cubicBezTo>
                <a:cubicBezTo>
                  <a:pt x="6996941" y="754027"/>
                  <a:pt x="6812108" y="741633"/>
                  <a:pt x="6564847" y="747032"/>
                </a:cubicBezTo>
                <a:cubicBezTo>
                  <a:pt x="6317586" y="752431"/>
                  <a:pt x="6117128" y="747156"/>
                  <a:pt x="5715054" y="747032"/>
                </a:cubicBezTo>
                <a:cubicBezTo>
                  <a:pt x="5312980" y="746908"/>
                  <a:pt x="5425300" y="757863"/>
                  <a:pt x="5257473" y="747032"/>
                </a:cubicBezTo>
                <a:cubicBezTo>
                  <a:pt x="5089646" y="736201"/>
                  <a:pt x="4708379" y="766900"/>
                  <a:pt x="4505733" y="747032"/>
                </a:cubicBezTo>
                <a:cubicBezTo>
                  <a:pt x="4303087" y="727164"/>
                  <a:pt x="4248705" y="733786"/>
                  <a:pt x="4146205" y="747032"/>
                </a:cubicBezTo>
                <a:cubicBezTo>
                  <a:pt x="4043705" y="760278"/>
                  <a:pt x="3796931" y="722165"/>
                  <a:pt x="3590571" y="747032"/>
                </a:cubicBezTo>
                <a:cubicBezTo>
                  <a:pt x="3384211" y="771899"/>
                  <a:pt x="3323969" y="761007"/>
                  <a:pt x="3231043" y="747032"/>
                </a:cubicBezTo>
                <a:cubicBezTo>
                  <a:pt x="3138117" y="733057"/>
                  <a:pt x="2797495" y="719938"/>
                  <a:pt x="2675409" y="747032"/>
                </a:cubicBezTo>
                <a:cubicBezTo>
                  <a:pt x="2553323" y="774126"/>
                  <a:pt x="2164707" y="715960"/>
                  <a:pt x="2021722" y="747032"/>
                </a:cubicBezTo>
                <a:cubicBezTo>
                  <a:pt x="1878737" y="778104"/>
                  <a:pt x="1019691" y="689652"/>
                  <a:pt x="747032" y="747032"/>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b="100000"/>
            </a:path>
            <a:tileRect t="-100000" r="-100000"/>
          </a:gradFill>
          <a:ln w="38100">
            <a:extLst>
              <a:ext uri="{C807C97D-BFC1-408E-A445-0C87EB9F89A2}">
                <ask:lineSketchStyleProps xmlns:ask="http://schemas.microsoft.com/office/drawing/2018/sketchyshapes" sd="874378375">
                  <a:prstGeom prst="fram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The Ancient Settlement of </a:t>
            </a:r>
            <a:r>
              <a:rPr lang="en-US" sz="6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Poliochne</a:t>
            </a: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p>
          <a:p>
            <a:pPr algn="ct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on the island of Lemnos</a:t>
            </a:r>
            <a:endParaRPr lang="el-GR"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4092588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descr="A map of the world on a table&#10;&#10;AI-generated content may be incorrect.">
            <a:extLst>
              <a:ext uri="{FF2B5EF4-FFF2-40B4-BE49-F238E27FC236}">
                <a16:creationId xmlns:a16="http://schemas.microsoft.com/office/drawing/2014/main" id="{3EA070B1-BB31-0F04-44B5-459C81DD3A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61999" y="857250"/>
            <a:ext cx="6858000" cy="5143500"/>
          </a:xfrm>
          <a:prstGeom prst="rect">
            <a:avLst/>
          </a:prstGeom>
        </p:spPr>
      </p:pic>
      <p:pic>
        <p:nvPicPr>
          <p:cNvPr id="2050" name="Picture 2">
            <a:extLst>
              <a:ext uri="{FF2B5EF4-FFF2-40B4-BE49-F238E27FC236}">
                <a16:creationId xmlns:a16="http://schemas.microsoft.com/office/drawing/2014/main" id="{37D9DC15-0134-C446-6176-D42202B9DE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5061" y="1970314"/>
            <a:ext cx="7161687" cy="477678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6624C8D8-BD94-4F78-FBCA-340825B51DB2}"/>
              </a:ext>
            </a:extLst>
          </p:cNvPr>
          <p:cNvSpPr>
            <a:spLocks noGrp="1"/>
          </p:cNvSpPr>
          <p:nvPr>
            <p:ph type="title"/>
          </p:nvPr>
        </p:nvSpPr>
        <p:spPr>
          <a:xfrm>
            <a:off x="5388428" y="0"/>
            <a:ext cx="6708319" cy="1970313"/>
          </a:xfrm>
        </p:spPr>
        <p:txBody>
          <a:bodyPr>
            <a:noAutofit/>
          </a:bodyPr>
          <a:lstStyle/>
          <a:p>
            <a:pPr algn="ctr"/>
            <a:br>
              <a:rPr lang="en-US" sz="2400" b="1" dirty="0">
                <a:solidFill>
                  <a:schemeClr val="bg1">
                    <a:lumMod val="95000"/>
                  </a:schemeClr>
                </a:solidFill>
                <a:latin typeface="Papyrus" panose="03070502060502030205" pitchFamily="66" charset="0"/>
              </a:rPr>
            </a:br>
            <a:br>
              <a:rPr lang="en-US" sz="800" b="1"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rPr>
              <a:t>The prehistoric settlement at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 lies in southwest Lemnos, about two </a:t>
            </a:r>
            <a:r>
              <a:rPr lang="en-US" sz="2400" b="1" dirty="0" err="1">
                <a:solidFill>
                  <a:schemeClr val="bg1">
                    <a:lumMod val="95000"/>
                  </a:schemeClr>
                </a:solidFill>
                <a:latin typeface="Papyrus" panose="03070502060502030205" pitchFamily="66" charset="0"/>
              </a:rPr>
              <a:t>kilometres</a:t>
            </a:r>
            <a:r>
              <a:rPr lang="en-US" sz="2400" b="1" dirty="0">
                <a:solidFill>
                  <a:schemeClr val="bg1">
                    <a:lumMod val="95000"/>
                  </a:schemeClr>
                </a:solidFill>
                <a:latin typeface="Papyrus" panose="03070502060502030205" pitchFamily="66" charset="0"/>
              </a:rPr>
              <a:t> from the present-day village of Kaminia in the wider area of </a:t>
            </a:r>
            <a:r>
              <a:rPr lang="en-US" sz="2400" b="1" dirty="0" err="1">
                <a:solidFill>
                  <a:schemeClr val="bg1">
                    <a:lumMod val="95000"/>
                  </a:schemeClr>
                </a:solidFill>
                <a:latin typeface="Papyrus" panose="03070502060502030205" pitchFamily="66" charset="0"/>
              </a:rPr>
              <a:t>Vroskopos</a:t>
            </a:r>
            <a:r>
              <a:rPr lang="en-US" sz="2400" b="1" dirty="0">
                <a:solidFill>
                  <a:schemeClr val="bg1">
                    <a:lumMod val="95000"/>
                  </a:schemeClr>
                </a:solidFill>
                <a:latin typeface="Papyrus" panose="03070502060502030205" pitchFamily="66" charset="0"/>
              </a:rPr>
              <a:t>, with the bay of the same name.</a:t>
            </a:r>
            <a:br>
              <a:rPr lang="en-US" sz="1200" b="1"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rPr>
              <a:t>Photo Credit: Amalia Spiliakou:, July 2025</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4"/>
              </a:rPr>
              <a:t>https://www.poliochne.gr/topography/?lang=en</a:t>
            </a:r>
            <a:r>
              <a:rPr lang="en-US" sz="1200" dirty="0">
                <a:solidFill>
                  <a:schemeClr val="bg1">
                    <a:lumMod val="95000"/>
                  </a:schemeClr>
                </a:solidFill>
                <a:latin typeface="Papyrus" panose="03070502060502030205" pitchFamily="66" charset="0"/>
              </a:rPr>
              <a:t> </a:t>
            </a:r>
            <a:br>
              <a:rPr lang="en-US" sz="2400" dirty="0">
                <a:solidFill>
                  <a:schemeClr val="bg1">
                    <a:lumMod val="95000"/>
                  </a:schemeClr>
                </a:solidFill>
                <a:latin typeface="Papyrus" panose="03070502060502030205" pitchFamily="66" charset="0"/>
              </a:rPr>
            </a:br>
            <a:r>
              <a:rPr lang="en-US" sz="2400" dirty="0">
                <a:solidFill>
                  <a:schemeClr val="bg1">
                    <a:lumMod val="95000"/>
                  </a:schemeClr>
                </a:solidFill>
                <a:latin typeface="Papyrus" panose="03070502060502030205" pitchFamily="66" charset="0"/>
              </a:rPr>
              <a:t> </a:t>
            </a:r>
            <a:endParaRPr lang="el-GR" sz="2400" dirty="0">
              <a:solidFill>
                <a:schemeClr val="bg1">
                  <a:lumMod val="95000"/>
                </a:schemeClr>
              </a:solidFill>
            </a:endParaRPr>
          </a:p>
        </p:txBody>
      </p:sp>
      <p:cxnSp>
        <p:nvCxnSpPr>
          <p:cNvPr id="8" name="Straight Arrow Connector 7">
            <a:extLst>
              <a:ext uri="{FF2B5EF4-FFF2-40B4-BE49-F238E27FC236}">
                <a16:creationId xmlns:a16="http://schemas.microsoft.com/office/drawing/2014/main" id="{A13C3DB9-F8B3-1F46-D66C-2C3DABF6C5D2}"/>
              </a:ext>
            </a:extLst>
          </p:cNvPr>
          <p:cNvCxnSpPr>
            <a:cxnSpLocks/>
          </p:cNvCxnSpPr>
          <p:nvPr/>
        </p:nvCxnSpPr>
        <p:spPr>
          <a:xfrm flipH="1">
            <a:off x="9710057" y="4358708"/>
            <a:ext cx="1175657" cy="55517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53098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descr="A sandy beach with a body of water&#10;&#10;AI-generated content may be incorrect.">
            <a:extLst>
              <a:ext uri="{FF2B5EF4-FFF2-40B4-BE49-F238E27FC236}">
                <a16:creationId xmlns:a16="http://schemas.microsoft.com/office/drawing/2014/main" id="{68848270-AE07-9753-E6A8-DBFE79A78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11199" y="936171"/>
            <a:ext cx="6647542" cy="4985657"/>
          </a:xfrm>
          <a:prstGeom prst="rect">
            <a:avLst/>
          </a:prstGeom>
        </p:spPr>
      </p:pic>
      <p:sp>
        <p:nvSpPr>
          <p:cNvPr id="2" name="Title 1">
            <a:extLst>
              <a:ext uri="{FF2B5EF4-FFF2-40B4-BE49-F238E27FC236}">
                <a16:creationId xmlns:a16="http://schemas.microsoft.com/office/drawing/2014/main" id="{0C754698-278C-8F20-2D7B-2616D38F81F3}"/>
              </a:ext>
            </a:extLst>
          </p:cNvPr>
          <p:cNvSpPr>
            <a:spLocks noGrp="1"/>
          </p:cNvSpPr>
          <p:nvPr>
            <p:ph type="title"/>
          </p:nvPr>
        </p:nvSpPr>
        <p:spPr>
          <a:xfrm>
            <a:off x="5246913" y="365125"/>
            <a:ext cx="6825343" cy="1325563"/>
          </a:xfrm>
        </p:spPr>
        <p:txBody>
          <a:bodyPr>
            <a:normAutofit fontScale="90000"/>
          </a:bodyPr>
          <a:lstStyle/>
          <a:p>
            <a:pPr algn="ctr"/>
            <a:r>
              <a:rPr lang="en-US" sz="2400" b="1" dirty="0">
                <a:solidFill>
                  <a:schemeClr val="bg1">
                    <a:lumMod val="95000"/>
                  </a:schemeClr>
                </a:solidFill>
                <a:latin typeface="Papyrus" panose="03070502060502030205" pitchFamily="66" charset="0"/>
              </a:rPr>
              <a:t>The hilltop location of </a:t>
            </a:r>
            <a:r>
              <a:rPr lang="en-US" sz="2400" b="1" dirty="0" err="1">
                <a:solidFill>
                  <a:schemeClr val="bg1">
                    <a:lumMod val="95000"/>
                  </a:schemeClr>
                </a:solidFill>
                <a:latin typeface="Papyrus" panose="03070502060502030205" pitchFamily="66" charset="0"/>
              </a:rPr>
              <a:t>Poliochne</a:t>
            </a:r>
            <a:br>
              <a:rPr lang="en-US" sz="2400" b="1"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rPr>
              <a:t>Photo Credit: Amalia Spiliakou:, July 2025</a:t>
            </a:r>
            <a:br>
              <a:rPr lang="en-US" sz="2400"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rPr>
              <a:t>Aerial view of the settlement of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 from the southwest</a:t>
            </a:r>
            <a:br>
              <a:rPr lang="en-US" sz="1200" b="1"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3"/>
              </a:rPr>
              <a:t>https://www.poliochne.gr/?lang=en</a:t>
            </a:r>
            <a:r>
              <a:rPr lang="en-US" sz="1200" dirty="0">
                <a:solidFill>
                  <a:schemeClr val="bg1">
                    <a:lumMod val="95000"/>
                  </a:schemeClr>
                </a:solidFill>
                <a:latin typeface="Papyrus" panose="03070502060502030205" pitchFamily="66" charset="0"/>
              </a:rPr>
              <a:t> </a:t>
            </a:r>
            <a:br>
              <a:rPr lang="en-US" sz="1200" dirty="0">
                <a:solidFill>
                  <a:schemeClr val="bg1">
                    <a:lumMod val="95000"/>
                  </a:schemeClr>
                </a:solidFill>
                <a:latin typeface="Papyrus" panose="03070502060502030205" pitchFamily="66" charset="0"/>
              </a:rPr>
            </a:br>
            <a:endParaRPr lang="el-GR" sz="2400" i="1" dirty="0">
              <a:solidFill>
                <a:schemeClr val="bg1">
                  <a:lumMod val="95000"/>
                </a:schemeClr>
              </a:solidFill>
            </a:endParaRPr>
          </a:p>
        </p:txBody>
      </p:sp>
      <p:pic>
        <p:nvPicPr>
          <p:cNvPr id="1028" name="Picture 4">
            <a:extLst>
              <a:ext uri="{FF2B5EF4-FFF2-40B4-BE49-F238E27FC236}">
                <a16:creationId xmlns:a16="http://schemas.microsoft.com/office/drawing/2014/main" id="{3B39D47D-4D39-6423-2F2C-226C5136B5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6913" y="1636429"/>
            <a:ext cx="6825343" cy="5116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464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1272D-EE04-10A3-8A30-F56093164427}"/>
              </a:ext>
            </a:extLst>
          </p:cNvPr>
          <p:cNvSpPr>
            <a:spLocks noGrp="1"/>
          </p:cNvSpPr>
          <p:nvPr>
            <p:ph type="title"/>
          </p:nvPr>
        </p:nvSpPr>
        <p:spPr>
          <a:xfrm>
            <a:off x="10679066" y="182562"/>
            <a:ext cx="1512934" cy="6492875"/>
          </a:xfrm>
        </p:spPr>
        <p:txBody>
          <a:bodyPr>
            <a:normAutofit fontScale="90000"/>
          </a:bodyPr>
          <a:lstStyle/>
          <a:p>
            <a:pPr algn="ctr"/>
            <a:br>
              <a:rPr lang="en-US" sz="24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br>
              <a:rPr lang="en-US" sz="800" b="1"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rPr>
              <a:t>Plan of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 with the building phases</a:t>
            </a:r>
            <a:br>
              <a:rPr lang="en-US" sz="8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r>
              <a:rPr lang="en-US" sz="2000" b="1" dirty="0">
                <a:solidFill>
                  <a:schemeClr val="bg1">
                    <a:lumMod val="95000"/>
                  </a:schemeClr>
                </a:solidFill>
                <a:latin typeface="Papyrus" panose="03070502060502030205" pitchFamily="66" charset="0"/>
              </a:rPr>
              <a:t>Black Period </a:t>
            </a:r>
            <a:r>
              <a:rPr lang="en-US" sz="1600" b="1" dirty="0">
                <a:solidFill>
                  <a:schemeClr val="bg1">
                    <a:lumMod val="95000"/>
                  </a:schemeClr>
                </a:solidFill>
                <a:latin typeface="Papyrus" panose="03070502060502030205" pitchFamily="66" charset="0"/>
              </a:rPr>
              <a:t>3700–3200 BC</a:t>
            </a: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r>
              <a:rPr lang="en-US" sz="2000" b="1" dirty="0">
                <a:solidFill>
                  <a:schemeClr val="bg1">
                    <a:lumMod val="95000"/>
                  </a:schemeClr>
                </a:solidFill>
                <a:latin typeface="Papyrus" panose="03070502060502030205" pitchFamily="66" charset="0"/>
              </a:rPr>
              <a:t>Blue Period </a:t>
            </a:r>
            <a:r>
              <a:rPr lang="en-US" sz="1600" b="1" dirty="0">
                <a:solidFill>
                  <a:schemeClr val="bg1">
                    <a:lumMod val="95000"/>
                  </a:schemeClr>
                </a:solidFill>
                <a:latin typeface="Papyrus" panose="03070502060502030205" pitchFamily="66" charset="0"/>
              </a:rPr>
              <a:t>3200–2700 BC </a:t>
            </a:r>
            <a:br>
              <a:rPr lang="en-US" sz="2000" b="1" dirty="0">
                <a:solidFill>
                  <a:schemeClr val="bg1">
                    <a:lumMod val="95000"/>
                  </a:schemeClr>
                </a:solidFill>
                <a:latin typeface="Papyrus" panose="03070502060502030205" pitchFamily="66" charset="0"/>
              </a:rPr>
            </a:br>
            <a:br>
              <a:rPr lang="en-US" sz="2000" b="1" dirty="0">
                <a:solidFill>
                  <a:schemeClr val="bg1">
                    <a:lumMod val="95000"/>
                  </a:schemeClr>
                </a:solidFill>
                <a:latin typeface="Papyrus" panose="03070502060502030205" pitchFamily="66" charset="0"/>
              </a:rPr>
            </a:br>
            <a:r>
              <a:rPr lang="en-US" sz="2000" b="1" dirty="0">
                <a:solidFill>
                  <a:schemeClr val="bg1">
                    <a:lumMod val="95000"/>
                  </a:schemeClr>
                </a:solidFill>
                <a:latin typeface="Papyrus" panose="03070502060502030205" pitchFamily="66" charset="0"/>
              </a:rPr>
              <a:t>Green </a:t>
            </a:r>
            <a:r>
              <a:rPr lang="en-US" sz="1800" b="1" dirty="0">
                <a:solidFill>
                  <a:schemeClr val="bg1">
                    <a:lumMod val="95000"/>
                  </a:schemeClr>
                </a:solidFill>
                <a:latin typeface="Papyrus" panose="03070502060502030205" pitchFamily="66" charset="0"/>
              </a:rPr>
              <a:t>Period </a:t>
            </a:r>
            <a:r>
              <a:rPr lang="en-US" sz="1600" b="1" dirty="0">
                <a:solidFill>
                  <a:schemeClr val="bg1">
                    <a:lumMod val="95000"/>
                  </a:schemeClr>
                </a:solidFill>
                <a:latin typeface="Papyrus" panose="03070502060502030205" pitchFamily="66" charset="0"/>
              </a:rPr>
              <a:t>2700–2400 BC</a:t>
            </a:r>
            <a:br>
              <a:rPr lang="en-US" sz="1800" b="1" dirty="0">
                <a:solidFill>
                  <a:schemeClr val="bg1">
                    <a:lumMod val="95000"/>
                  </a:schemeClr>
                </a:solidFill>
                <a:latin typeface="Papyrus" panose="03070502060502030205" pitchFamily="66" charset="0"/>
              </a:rPr>
            </a:br>
            <a:br>
              <a:rPr lang="en-US" sz="18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Red Period c. </a:t>
            </a:r>
            <a:r>
              <a:rPr lang="en-US" sz="1600" b="1" dirty="0">
                <a:solidFill>
                  <a:schemeClr val="bg1">
                    <a:lumMod val="95000"/>
                  </a:schemeClr>
                </a:solidFill>
                <a:latin typeface="Papyrus" panose="03070502060502030205" pitchFamily="66" charset="0"/>
              </a:rPr>
              <a:t>2400–2200 BC</a:t>
            </a:r>
            <a:br>
              <a:rPr lang="en-US" sz="1800" b="1" dirty="0">
                <a:solidFill>
                  <a:schemeClr val="bg1">
                    <a:lumMod val="95000"/>
                  </a:schemeClr>
                </a:solidFill>
                <a:latin typeface="Papyrus" panose="03070502060502030205" pitchFamily="66" charset="0"/>
              </a:rPr>
            </a:br>
            <a:br>
              <a:rPr lang="en-US" sz="18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Yellow Period </a:t>
            </a:r>
            <a:r>
              <a:rPr lang="en-US" sz="1600" b="1" dirty="0">
                <a:solidFill>
                  <a:schemeClr val="bg1">
                    <a:lumMod val="95000"/>
                  </a:schemeClr>
                </a:solidFill>
                <a:latin typeface="Papyrus" panose="03070502060502030205" pitchFamily="66" charset="0"/>
              </a:rPr>
              <a:t>2200–2100 BC</a:t>
            </a:r>
            <a:br>
              <a:rPr lang="en-US" sz="1800" b="1" dirty="0">
                <a:solidFill>
                  <a:schemeClr val="bg1">
                    <a:lumMod val="95000"/>
                  </a:schemeClr>
                </a:solidFill>
                <a:latin typeface="Papyrus" panose="03070502060502030205" pitchFamily="66" charset="0"/>
              </a:rPr>
            </a:br>
            <a:br>
              <a:rPr lang="en-US" sz="18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Brown Period </a:t>
            </a:r>
            <a:r>
              <a:rPr lang="en-US" sz="1600" b="1" dirty="0">
                <a:solidFill>
                  <a:schemeClr val="bg1">
                    <a:lumMod val="95000"/>
                  </a:schemeClr>
                </a:solidFill>
                <a:latin typeface="Papyrus" panose="03070502060502030205" pitchFamily="66" charset="0"/>
              </a:rPr>
              <a:t>c. 2000–1700/1600 BC</a:t>
            </a:r>
            <a:br>
              <a:rPr lang="en-US" sz="1600" b="1" dirty="0">
                <a:solidFill>
                  <a:schemeClr val="bg1">
                    <a:lumMod val="95000"/>
                  </a:schemeClr>
                </a:solidFill>
                <a:latin typeface="Papyrus" panose="03070502060502030205" pitchFamily="66" charset="0"/>
              </a:rPr>
            </a:br>
            <a:br>
              <a:rPr lang="en-US" sz="16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Purple Periods </a:t>
            </a:r>
            <a:r>
              <a:rPr lang="en-US" sz="1600" b="1" dirty="0">
                <a:solidFill>
                  <a:schemeClr val="bg1">
                    <a:lumMod val="95000"/>
                  </a:schemeClr>
                </a:solidFill>
                <a:latin typeface="Papyrus" panose="03070502060502030205" pitchFamily="66" charset="0"/>
              </a:rPr>
              <a:t>1700/1600–1200 BC</a:t>
            </a:r>
            <a:br>
              <a:rPr lang="en-US" sz="1800" b="1" dirty="0">
                <a:solidFill>
                  <a:schemeClr val="bg1">
                    <a:lumMod val="95000"/>
                  </a:schemeClr>
                </a:solidFill>
                <a:latin typeface="Papyrus" panose="03070502060502030205" pitchFamily="66" charset="0"/>
              </a:rPr>
            </a:br>
            <a:br>
              <a:rPr lang="en-US" sz="2400" b="1" dirty="0">
                <a:solidFill>
                  <a:schemeClr val="bg1">
                    <a:lumMod val="95000"/>
                  </a:schemeClr>
                </a:solidFill>
                <a:latin typeface="Papyrus" panose="03070502060502030205" pitchFamily="66" charset="0"/>
              </a:rPr>
            </a:br>
            <a:endParaRPr lang="el-GR" sz="2400" b="1" dirty="0">
              <a:solidFill>
                <a:schemeClr val="bg1">
                  <a:lumMod val="95000"/>
                </a:schemeClr>
              </a:solidFill>
            </a:endParaRPr>
          </a:p>
        </p:txBody>
      </p:sp>
      <p:pic>
        <p:nvPicPr>
          <p:cNvPr id="3074" name="Picture 2" descr="Settlement plan of Poliochne with the building phases.">
            <a:extLst>
              <a:ext uri="{FF2B5EF4-FFF2-40B4-BE49-F238E27FC236}">
                <a16:creationId xmlns:a16="http://schemas.microsoft.com/office/drawing/2014/main" id="{F0032DFB-ED16-F7E4-1BC3-F904F995D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49" y="182562"/>
            <a:ext cx="10498317"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16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6EB3-4A01-EE02-A8B8-D384C583C3DB}"/>
              </a:ext>
            </a:extLst>
          </p:cNvPr>
          <p:cNvSpPr>
            <a:spLocks noGrp="1"/>
          </p:cNvSpPr>
          <p:nvPr>
            <p:ph type="title"/>
          </p:nvPr>
        </p:nvSpPr>
        <p:spPr>
          <a:xfrm>
            <a:off x="9307286" y="365125"/>
            <a:ext cx="2808514" cy="6492875"/>
          </a:xfrm>
        </p:spPr>
        <p:txBody>
          <a:bodyPr>
            <a:noAutofit/>
          </a:bodyPr>
          <a:lstStyle/>
          <a:p>
            <a:pPr algn="ctr"/>
            <a:r>
              <a:rPr lang="en-US" sz="2400" b="1" dirty="0">
                <a:solidFill>
                  <a:schemeClr val="bg1">
                    <a:lumMod val="95000"/>
                  </a:schemeClr>
                </a:solidFill>
                <a:latin typeface="Papyrus" panose="03070502060502030205" pitchFamily="66" charset="0"/>
              </a:rPr>
              <a:t>Aerial view of the settlement of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 In the foreground, the enclosure that enclosed the southwest part of the settlement.</a:t>
            </a:r>
            <a:br>
              <a:rPr lang="en-US" sz="1200" b="1" dirty="0">
                <a:solidFill>
                  <a:schemeClr val="bg1">
                    <a:lumMod val="95000"/>
                  </a:schemeClr>
                </a:solidFill>
                <a:latin typeface="Papyrus" panose="03070502060502030205" pitchFamily="66" charset="0"/>
              </a:rPr>
            </a:br>
            <a:r>
              <a:rPr lang="en-US" sz="1200" b="1" dirty="0">
                <a:solidFill>
                  <a:schemeClr val="bg1">
                    <a:lumMod val="95000"/>
                  </a:schemeClr>
                </a:solidFill>
                <a:latin typeface="Papyrus" panose="03070502060502030205" pitchFamily="66" charset="0"/>
                <a:hlinkClick r:id="rId2"/>
              </a:rPr>
              <a:t>https://www.poliochne.gr/topography/?lang=en</a:t>
            </a:r>
            <a:r>
              <a:rPr lang="en-US" sz="1200" b="1" dirty="0">
                <a:solidFill>
                  <a:schemeClr val="bg1">
                    <a:lumMod val="95000"/>
                  </a:schemeClr>
                </a:solidFill>
                <a:latin typeface="Papyrus" panose="03070502060502030205" pitchFamily="66" charset="0"/>
              </a:rPr>
              <a:t> </a:t>
            </a:r>
            <a:endParaRPr lang="el-GR" sz="2400" b="1" dirty="0">
              <a:solidFill>
                <a:schemeClr val="bg1">
                  <a:lumMod val="95000"/>
                </a:schemeClr>
              </a:solidFill>
            </a:endParaRPr>
          </a:p>
        </p:txBody>
      </p:sp>
      <p:pic>
        <p:nvPicPr>
          <p:cNvPr id="4098" name="Picture 2" descr="Aerial view of the settlement of Poliochne. In the foreground, the enclosure that enclosed the southwest part of the settlement.">
            <a:extLst>
              <a:ext uri="{FF2B5EF4-FFF2-40B4-BE49-F238E27FC236}">
                <a16:creationId xmlns:a16="http://schemas.microsoft.com/office/drawing/2014/main" id="{8A8E986C-AA29-9208-A41F-9D1828D8E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941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5C6CC-92D0-E07B-273D-229C4C44C355}"/>
              </a:ext>
            </a:extLst>
          </p:cNvPr>
          <p:cNvSpPr>
            <a:spLocks noGrp="1"/>
          </p:cNvSpPr>
          <p:nvPr>
            <p:ph type="title"/>
          </p:nvPr>
        </p:nvSpPr>
        <p:spPr>
          <a:xfrm>
            <a:off x="76200" y="1981200"/>
            <a:ext cx="2895600" cy="4876800"/>
          </a:xfrm>
        </p:spPr>
        <p:txBody>
          <a:bodyPr>
            <a:noAutofit/>
          </a:bodyPr>
          <a:lstStyle/>
          <a:p>
            <a:pPr algn="ctr"/>
            <a:r>
              <a:rPr lang="en-US" sz="2400" b="1" dirty="0">
                <a:solidFill>
                  <a:schemeClr val="bg1">
                    <a:lumMod val="95000"/>
                  </a:schemeClr>
                </a:solidFill>
                <a:latin typeface="Papyrus" panose="03070502060502030205" pitchFamily="66" charset="0"/>
              </a:rPr>
              <a:t>Aerial view of the southern sector of the settlement with the houses of the green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2"/>
              </a:rPr>
              <a:t>https://www.poliochne.gr/topography/?lang=en</a:t>
            </a:r>
            <a:r>
              <a:rPr lang="en-US" sz="1200" dirty="0">
                <a:solidFill>
                  <a:schemeClr val="bg1">
                    <a:lumMod val="95000"/>
                  </a:schemeClr>
                </a:solidFill>
                <a:latin typeface="Papyrus" panose="03070502060502030205" pitchFamily="66" charset="0"/>
              </a:rPr>
              <a:t> </a:t>
            </a:r>
            <a:endParaRPr lang="el-GR" sz="2400" b="1" dirty="0">
              <a:solidFill>
                <a:schemeClr val="bg1">
                  <a:lumMod val="95000"/>
                </a:schemeClr>
              </a:solidFill>
            </a:endParaRPr>
          </a:p>
        </p:txBody>
      </p:sp>
      <p:pic>
        <p:nvPicPr>
          <p:cNvPr id="5122" name="Picture 2" descr="Aerial view of the southern sector of the settlement with the houses of the green Poliochne.">
            <a:extLst>
              <a:ext uri="{FF2B5EF4-FFF2-40B4-BE49-F238E27FC236}">
                <a16:creationId xmlns:a16="http://schemas.microsoft.com/office/drawing/2014/main" id="{43ECC1C8-F065-BDE7-4615-8E016411D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946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rocky landscape with a hill and trees&#10;&#10;AI-generated content may be incorrect.">
            <a:extLst>
              <a:ext uri="{FF2B5EF4-FFF2-40B4-BE49-F238E27FC236}">
                <a16:creationId xmlns:a16="http://schemas.microsoft.com/office/drawing/2014/main" id="{A977EBFF-5E6D-156B-22E3-717C35163A7E}"/>
              </a:ext>
            </a:extLst>
          </p:cNvPr>
          <p:cNvPicPr>
            <a:picLocks noChangeAspect="1"/>
          </p:cNvPicPr>
          <p:nvPr/>
        </p:nvPicPr>
        <p:blipFill>
          <a:blip r:embed="rId2">
            <a:extLst>
              <a:ext uri="{28A0092B-C50C-407E-A947-70E740481C1C}">
                <a14:useLocalDpi xmlns:a14="http://schemas.microsoft.com/office/drawing/2010/main" val="0"/>
              </a:ext>
            </a:extLst>
          </a:blip>
          <a:srcRect l="18943" r="38877"/>
          <a:stretch>
            <a:fillRect/>
          </a:stretch>
        </p:blipFill>
        <p:spPr>
          <a:xfrm rot="5400000">
            <a:off x="2667641" y="-2666359"/>
            <a:ext cx="6856718" cy="12192000"/>
          </a:xfrm>
          <a:prstGeom prst="rect">
            <a:avLst/>
          </a:prstGeom>
        </p:spPr>
      </p:pic>
      <p:sp>
        <p:nvSpPr>
          <p:cNvPr id="5" name="Title 4">
            <a:extLst>
              <a:ext uri="{FF2B5EF4-FFF2-40B4-BE49-F238E27FC236}">
                <a16:creationId xmlns:a16="http://schemas.microsoft.com/office/drawing/2014/main" id="{9BE66F17-6E8A-F559-D170-D7D79ADD225F}"/>
              </a:ext>
            </a:extLst>
          </p:cNvPr>
          <p:cNvSpPr>
            <a:spLocks noGrp="1"/>
          </p:cNvSpPr>
          <p:nvPr>
            <p:ph type="title"/>
          </p:nvPr>
        </p:nvSpPr>
        <p:spPr>
          <a:xfrm>
            <a:off x="838200" y="5529943"/>
            <a:ext cx="10515600" cy="1240971"/>
          </a:xfrm>
        </p:spPr>
        <p:txBody>
          <a:bodyPr>
            <a:normAutofit/>
          </a:bodyPr>
          <a:lstStyle/>
          <a:p>
            <a:r>
              <a:rPr lang="en-US" sz="1400" b="1" dirty="0">
                <a:latin typeface="Papyrus" panose="03070502060502030205" pitchFamily="66" charset="0"/>
              </a:rPr>
              <a:t>Photo Credit: Amalia Spiliakou, July 2025</a:t>
            </a:r>
            <a:endParaRPr lang="el-GR" sz="1400" b="1" dirty="0"/>
          </a:p>
        </p:txBody>
      </p:sp>
    </p:spTree>
    <p:extLst>
      <p:ext uri="{BB962C8B-B14F-4D97-AF65-F5344CB8AC3E}">
        <p14:creationId xmlns:p14="http://schemas.microsoft.com/office/powerpoint/2010/main" val="2002692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descr="A rocky landscape with a hill and trees&#10;&#10;AI-generated content may be incorrect.">
            <a:extLst>
              <a:ext uri="{FF2B5EF4-FFF2-40B4-BE49-F238E27FC236}">
                <a16:creationId xmlns:a16="http://schemas.microsoft.com/office/drawing/2014/main" id="{F22DA72D-9920-F0C1-6654-B59A40338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62000" y="857250"/>
            <a:ext cx="6858000" cy="5143500"/>
          </a:xfrm>
          <a:prstGeom prst="rect">
            <a:avLst/>
          </a:prstGeom>
        </p:spPr>
      </p:pic>
      <p:pic>
        <p:nvPicPr>
          <p:cNvPr id="2" name="Picture 1" descr="A rocky landscape with trees and a blue sky&#10;&#10;AI-generated content may be incorrect.">
            <a:extLst>
              <a:ext uri="{FF2B5EF4-FFF2-40B4-BE49-F238E27FC236}">
                <a16:creationId xmlns:a16="http://schemas.microsoft.com/office/drawing/2014/main" id="{0ED8C68D-8FFB-7864-B917-E17A69595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096000" y="857250"/>
            <a:ext cx="6858000" cy="5143500"/>
          </a:xfrm>
          <a:prstGeom prst="rect">
            <a:avLst/>
          </a:prstGeom>
        </p:spPr>
      </p:pic>
      <p:sp>
        <p:nvSpPr>
          <p:cNvPr id="4" name="Title 3">
            <a:extLst>
              <a:ext uri="{FF2B5EF4-FFF2-40B4-BE49-F238E27FC236}">
                <a16:creationId xmlns:a16="http://schemas.microsoft.com/office/drawing/2014/main" id="{525190BE-7B3A-D4CB-08EC-C255BDE52416}"/>
              </a:ext>
            </a:extLst>
          </p:cNvPr>
          <p:cNvSpPr>
            <a:spLocks noGrp="1"/>
          </p:cNvSpPr>
          <p:nvPr>
            <p:ph type="title"/>
          </p:nvPr>
        </p:nvSpPr>
        <p:spPr>
          <a:xfrm>
            <a:off x="5238750" y="3907971"/>
            <a:ext cx="1714500" cy="2950029"/>
          </a:xfrm>
        </p:spPr>
        <p:txBody>
          <a:bodyPr>
            <a:normAutofit/>
          </a:bodyPr>
          <a:lstStyle/>
          <a:p>
            <a:pPr algn="ctr"/>
            <a:r>
              <a:rPr lang="en-US" sz="1400" b="1" dirty="0">
                <a:solidFill>
                  <a:schemeClr val="bg1">
                    <a:lumMod val="95000"/>
                  </a:schemeClr>
                </a:solidFill>
                <a:latin typeface="Papyrus" panose="03070502060502030205" pitchFamily="66" charset="0"/>
              </a:rPr>
              <a:t>Photo Credit: Amalia Spiliakou, July 2025</a:t>
            </a:r>
            <a:endParaRPr lang="el-GR" sz="1400" b="1" dirty="0">
              <a:solidFill>
                <a:schemeClr val="bg1">
                  <a:lumMod val="95000"/>
                </a:schemeClr>
              </a:solidFill>
            </a:endParaRPr>
          </a:p>
        </p:txBody>
      </p:sp>
    </p:spTree>
    <p:extLst>
      <p:ext uri="{BB962C8B-B14F-4D97-AF65-F5344CB8AC3E}">
        <p14:creationId xmlns:p14="http://schemas.microsoft.com/office/powerpoint/2010/main" val="158344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DA718-6939-21CC-894D-99D28714F116}"/>
              </a:ext>
            </a:extLst>
          </p:cNvPr>
          <p:cNvSpPr>
            <a:spLocks noGrp="1"/>
          </p:cNvSpPr>
          <p:nvPr>
            <p:ph type="title"/>
          </p:nvPr>
        </p:nvSpPr>
        <p:spPr>
          <a:xfrm>
            <a:off x="76200" y="3842656"/>
            <a:ext cx="2764971" cy="3015343"/>
          </a:xfrm>
        </p:spPr>
        <p:txBody>
          <a:bodyPr>
            <a:normAutofit fontScale="90000"/>
          </a:bodyPr>
          <a:lstStyle/>
          <a:p>
            <a:pPr algn="ctr"/>
            <a:r>
              <a:rPr lang="en-US" sz="2400" b="1" dirty="0">
                <a:solidFill>
                  <a:schemeClr val="bg1">
                    <a:lumMod val="95000"/>
                  </a:schemeClr>
                </a:solidFill>
                <a:latin typeface="Papyrus" panose="03070502060502030205" pitchFamily="66" charset="0"/>
              </a:rPr>
              <a:t>Aerial view of the southern part of the settlement of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 Buildings in the type of “Megaron” can be seen.</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2"/>
              </a:rPr>
              <a:t>https://www.poliochne.gr/topography/?lang=en</a:t>
            </a:r>
            <a:r>
              <a:rPr lang="en-US" sz="1200" dirty="0">
                <a:solidFill>
                  <a:schemeClr val="bg1">
                    <a:lumMod val="95000"/>
                  </a:schemeClr>
                </a:solidFill>
                <a:latin typeface="Papyrus" panose="03070502060502030205" pitchFamily="66" charset="0"/>
              </a:rPr>
              <a:t> </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3"/>
              </a:rPr>
              <a:t>https://www.poliochne.gr/houses/?lang=en</a:t>
            </a:r>
            <a:r>
              <a:rPr lang="en-US" sz="1200" dirty="0">
                <a:solidFill>
                  <a:schemeClr val="bg1">
                    <a:lumMod val="95000"/>
                  </a:schemeClr>
                </a:solidFill>
                <a:latin typeface="Papyrus" panose="03070502060502030205" pitchFamily="66" charset="0"/>
              </a:rPr>
              <a:t> </a:t>
            </a:r>
            <a:endParaRPr lang="el-GR" sz="2400" b="1" dirty="0">
              <a:solidFill>
                <a:schemeClr val="bg1">
                  <a:lumMod val="95000"/>
                </a:schemeClr>
              </a:solidFill>
            </a:endParaRPr>
          </a:p>
        </p:txBody>
      </p:sp>
      <p:pic>
        <p:nvPicPr>
          <p:cNvPr id="6146" name="Picture 2" descr="Aerial view of the southern part of the settlement of Poliochne. Buildings in the type of “Megaron” can be seen.">
            <a:extLst>
              <a:ext uri="{FF2B5EF4-FFF2-40B4-BE49-F238E27FC236}">
                <a16:creationId xmlns:a16="http://schemas.microsoft.com/office/drawing/2014/main" id="{A70D21E2-4FC1-E19F-529C-8B84A30D4D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0AD4710E-1620-EFD1-6727-1265827569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87777"/>
            <a:ext cx="4332514" cy="3778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134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380D-E09F-A1A3-EA1F-2B6241BAC4BB}"/>
              </a:ext>
            </a:extLst>
          </p:cNvPr>
          <p:cNvSpPr>
            <a:spLocks noGrp="1"/>
          </p:cNvSpPr>
          <p:nvPr>
            <p:ph type="title"/>
          </p:nvPr>
        </p:nvSpPr>
        <p:spPr>
          <a:xfrm>
            <a:off x="9329057" y="2830286"/>
            <a:ext cx="2754085" cy="4027714"/>
          </a:xfrm>
        </p:spPr>
        <p:txBody>
          <a:bodyPr>
            <a:normAutofit/>
          </a:bodyPr>
          <a:lstStyle/>
          <a:p>
            <a:pPr algn="ctr"/>
            <a:r>
              <a:rPr lang="en-US" sz="2400" b="1" dirty="0">
                <a:solidFill>
                  <a:schemeClr val="bg1">
                    <a:lumMod val="95000"/>
                  </a:schemeClr>
                </a:solidFill>
                <a:latin typeface="Papyrus" panose="03070502060502030205" pitchFamily="66" charset="0"/>
              </a:rPr>
              <a:t>View of the western Gate</a:t>
            </a:r>
            <a:br>
              <a:rPr lang="en-US" sz="1400" b="1" dirty="0">
                <a:solidFill>
                  <a:schemeClr val="bg1">
                    <a:lumMod val="95000"/>
                  </a:schemeClr>
                </a:solidFill>
                <a:latin typeface="Papyrus" panose="03070502060502030205" pitchFamily="66" charset="0"/>
              </a:rPr>
            </a:br>
            <a:r>
              <a:rPr lang="en-US" sz="1400" b="1" dirty="0">
                <a:solidFill>
                  <a:schemeClr val="bg1">
                    <a:lumMod val="95000"/>
                  </a:schemeClr>
                </a:solidFill>
                <a:latin typeface="Papyrus" panose="03070502060502030205" pitchFamily="66" charset="0"/>
                <a:hlinkClick r:id="rId2"/>
              </a:rPr>
              <a:t>https://www.poliochne.gr/central_gate/?lang=en</a:t>
            </a:r>
            <a:r>
              <a:rPr lang="en-US" sz="1400" b="1" dirty="0">
                <a:solidFill>
                  <a:schemeClr val="bg1">
                    <a:lumMod val="95000"/>
                  </a:schemeClr>
                </a:solidFill>
                <a:latin typeface="Papyrus" panose="03070502060502030205" pitchFamily="66" charset="0"/>
              </a:rPr>
              <a:t> </a:t>
            </a:r>
            <a:endParaRPr lang="el-GR" sz="2400" b="1" dirty="0">
              <a:solidFill>
                <a:schemeClr val="bg1">
                  <a:lumMod val="95000"/>
                </a:schemeClr>
              </a:solidFill>
            </a:endParaRPr>
          </a:p>
        </p:txBody>
      </p:sp>
      <p:pic>
        <p:nvPicPr>
          <p:cNvPr id="7170" name="Picture 2" descr="Aerial view of the western gate.">
            <a:extLst>
              <a:ext uri="{FF2B5EF4-FFF2-40B4-BE49-F238E27FC236}">
                <a16:creationId xmlns:a16="http://schemas.microsoft.com/office/drawing/2014/main" id="{8E0D2690-EE6C-9BC8-FCBE-8E0DBABCB1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57"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722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descr="A rocky area with trees and blue sky&#10;&#10;AI-generated content may be incorrect.">
            <a:extLst>
              <a:ext uri="{FF2B5EF4-FFF2-40B4-BE49-F238E27FC236}">
                <a16:creationId xmlns:a16="http://schemas.microsoft.com/office/drawing/2014/main" id="{7808D115-654B-E63B-1E29-B7C98341D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353050" y="857250"/>
            <a:ext cx="6858000" cy="5143500"/>
          </a:xfrm>
          <a:prstGeom prst="rect">
            <a:avLst/>
          </a:prstGeom>
        </p:spPr>
      </p:pic>
      <p:sp>
        <p:nvSpPr>
          <p:cNvPr id="4" name="Title 3">
            <a:extLst>
              <a:ext uri="{FF2B5EF4-FFF2-40B4-BE49-F238E27FC236}">
                <a16:creationId xmlns:a16="http://schemas.microsoft.com/office/drawing/2014/main" id="{7D7B53E2-4340-E073-F95B-EF2AFE9B1AD9}"/>
              </a:ext>
            </a:extLst>
          </p:cNvPr>
          <p:cNvSpPr>
            <a:spLocks noGrp="1"/>
          </p:cNvSpPr>
          <p:nvPr>
            <p:ph type="title"/>
          </p:nvPr>
        </p:nvSpPr>
        <p:spPr>
          <a:xfrm>
            <a:off x="838200" y="1556657"/>
            <a:ext cx="5257800" cy="4876800"/>
          </a:xfrm>
        </p:spPr>
        <p:txBody>
          <a:bodyPr>
            <a:noAutofit/>
          </a:bodyPr>
          <a:lstStyle/>
          <a:p>
            <a:pPr algn="ctr"/>
            <a:r>
              <a:rPr lang="en-US" sz="2400" b="1" dirty="0">
                <a:solidFill>
                  <a:schemeClr val="bg1">
                    <a:lumMod val="95000"/>
                  </a:schemeClr>
                </a:solidFill>
                <a:latin typeface="Papyrus" panose="03070502060502030205" pitchFamily="66" charset="0"/>
              </a:rPr>
              <a:t>Opened in the west side of the settlement at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 is the main gate, terminus also of the central thoroughfare 102. Both the street and the gateway appear to have been part of the first urban plan of the settlement, which is dated to the Blue period, and were kept unchanged throughout almost its entire existence, with some additions and local interventions. </a:t>
            </a:r>
            <a:br>
              <a:rPr lang="en-US" sz="1200" dirty="0">
                <a:solidFill>
                  <a:schemeClr val="bg1">
                    <a:lumMod val="95000"/>
                  </a:schemeClr>
                </a:solidFill>
                <a:latin typeface="Papyrus" panose="03070502060502030205" pitchFamily="66" charset="0"/>
              </a:rPr>
            </a:br>
            <a:r>
              <a:rPr lang="en-US" sz="1200" b="1" dirty="0">
                <a:solidFill>
                  <a:schemeClr val="bg1">
                    <a:lumMod val="95000"/>
                  </a:schemeClr>
                </a:solidFill>
                <a:latin typeface="Papyrus" panose="03070502060502030205" pitchFamily="66" charset="0"/>
              </a:rPr>
              <a:t>Photo Credit: Amalia Spiliakou, July 2025</a:t>
            </a:r>
            <a:br>
              <a:rPr lang="en-US" sz="1200" b="1" dirty="0">
                <a:solidFill>
                  <a:schemeClr val="bg1">
                    <a:lumMod val="95000"/>
                  </a:schemeClr>
                </a:solidFill>
                <a:latin typeface="Papyrus" panose="03070502060502030205" pitchFamily="66" charset="0"/>
              </a:rPr>
            </a:br>
            <a:r>
              <a:rPr lang="en-US" sz="1200" b="1" dirty="0">
                <a:solidFill>
                  <a:schemeClr val="bg1">
                    <a:lumMod val="95000"/>
                  </a:schemeClr>
                </a:solidFill>
                <a:latin typeface="Papyrus" panose="03070502060502030205" pitchFamily="66" charset="0"/>
                <a:hlinkClick r:id="rId3"/>
              </a:rPr>
              <a:t>https://www.poliochne.gr/central_gate/?lang=en</a:t>
            </a:r>
            <a:r>
              <a:rPr lang="en-US" sz="1200" b="1" dirty="0">
                <a:solidFill>
                  <a:schemeClr val="bg1">
                    <a:lumMod val="95000"/>
                  </a:schemeClr>
                </a:solidFill>
                <a:latin typeface="Papyrus" panose="03070502060502030205" pitchFamily="66" charset="0"/>
              </a:rPr>
              <a:t> </a:t>
            </a:r>
            <a:endParaRPr lang="el-GR" sz="2400" b="1" dirty="0">
              <a:solidFill>
                <a:schemeClr val="bg1">
                  <a:lumMod val="95000"/>
                </a:schemeClr>
              </a:solidFill>
            </a:endParaRPr>
          </a:p>
        </p:txBody>
      </p:sp>
    </p:spTree>
    <p:extLst>
      <p:ext uri="{BB962C8B-B14F-4D97-AF65-F5344CB8AC3E}">
        <p14:creationId xmlns:p14="http://schemas.microsoft.com/office/powerpoint/2010/main" val="699824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9218" name="Picture 2" descr="Aerial photograph of Poliochne with the location of building A marked.">
            <a:extLst>
              <a:ext uri="{FF2B5EF4-FFF2-40B4-BE49-F238E27FC236}">
                <a16:creationId xmlns:a16="http://schemas.microsoft.com/office/drawing/2014/main" id="{3E6A0E0F-AADF-37B6-7D89-55BFDCC64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10" y="0"/>
            <a:ext cx="91487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2E5998-2265-3523-AEFF-DF3AE0E4B170}"/>
              </a:ext>
            </a:extLst>
          </p:cNvPr>
          <p:cNvSpPr>
            <a:spLocks noGrp="1"/>
          </p:cNvSpPr>
          <p:nvPr>
            <p:ph type="title"/>
          </p:nvPr>
        </p:nvSpPr>
        <p:spPr>
          <a:xfrm>
            <a:off x="9232673" y="365125"/>
            <a:ext cx="2875418" cy="2133598"/>
          </a:xfrm>
        </p:spPr>
        <p:txBody>
          <a:bodyPr>
            <a:noAutofit/>
          </a:bodyPr>
          <a:lstStyle/>
          <a:p>
            <a:pPr algn="ctr"/>
            <a:r>
              <a:rPr lang="en-US" sz="2400" b="1" dirty="0">
                <a:solidFill>
                  <a:schemeClr val="bg1">
                    <a:lumMod val="95000"/>
                  </a:schemeClr>
                </a:solidFill>
                <a:latin typeface="Papyrus" panose="03070502060502030205" pitchFamily="66" charset="0"/>
              </a:rPr>
              <a:t>Aerial photograph of </a:t>
            </a:r>
            <a:r>
              <a:rPr lang="en-US" sz="2400" b="1" dirty="0" err="1">
                <a:solidFill>
                  <a:schemeClr val="bg1">
                    <a:lumMod val="95000"/>
                  </a:schemeClr>
                </a:solidFill>
                <a:latin typeface="Papyrus" panose="03070502060502030205" pitchFamily="66" charset="0"/>
              </a:rPr>
              <a:t>Poliochne</a:t>
            </a:r>
            <a:r>
              <a:rPr lang="en-US" sz="2400" b="1" dirty="0">
                <a:solidFill>
                  <a:schemeClr val="bg1">
                    <a:lumMod val="95000"/>
                  </a:schemeClr>
                </a:solidFill>
                <a:latin typeface="Papyrus" panose="03070502060502030205" pitchFamily="66" charset="0"/>
              </a:rPr>
              <a:t> with the location of building A marked.</a:t>
            </a:r>
            <a:br>
              <a:rPr lang="en-US" sz="1200" b="1"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3"/>
              </a:rPr>
              <a:t>https://www.poliochne.gr/megaro_605/?lang=en</a:t>
            </a:r>
            <a:r>
              <a:rPr lang="en-US" sz="1200" dirty="0">
                <a:solidFill>
                  <a:schemeClr val="bg1">
                    <a:lumMod val="95000"/>
                  </a:schemeClr>
                </a:solidFill>
                <a:latin typeface="Papyrus" panose="03070502060502030205" pitchFamily="66" charset="0"/>
              </a:rPr>
              <a:t> </a:t>
            </a:r>
            <a:endParaRPr lang="el-GR" sz="2400" dirty="0">
              <a:solidFill>
                <a:schemeClr val="bg1">
                  <a:lumMod val="95000"/>
                </a:schemeClr>
              </a:solidFill>
            </a:endParaRPr>
          </a:p>
        </p:txBody>
      </p:sp>
      <p:pic>
        <p:nvPicPr>
          <p:cNvPr id="3" name="Picture 2" descr="An aerial photograph of building A. On the right, the main building (605), and on the left, the auxiliary spaces with the barrels.">
            <a:extLst>
              <a:ext uri="{FF2B5EF4-FFF2-40B4-BE49-F238E27FC236}">
                <a16:creationId xmlns:a16="http://schemas.microsoft.com/office/drawing/2014/main" id="{380F09CE-7C41-1849-5FB6-D20387E8D0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8871" y="2498723"/>
            <a:ext cx="5699219" cy="4272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44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 name="Picture 4" descr="A rocky landscape with a mountain in the background&#10;&#10;AI-generated content may be incorrect.">
            <a:extLst>
              <a:ext uri="{FF2B5EF4-FFF2-40B4-BE49-F238E27FC236}">
                <a16:creationId xmlns:a16="http://schemas.microsoft.com/office/drawing/2014/main" id="{8CC632A6-55AC-F423-8EC3-1B9C87ADC3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31370" y="857250"/>
            <a:ext cx="6858000" cy="5143500"/>
          </a:xfrm>
          <a:prstGeom prst="rect">
            <a:avLst/>
          </a:prstGeom>
        </p:spPr>
      </p:pic>
      <p:pic>
        <p:nvPicPr>
          <p:cNvPr id="2" name="Picture 1" descr="An aerial photograph of building A. On the right, the main building (605), and on the left, the auxiliary spaces with the barrels.">
            <a:extLst>
              <a:ext uri="{FF2B5EF4-FFF2-40B4-BE49-F238E27FC236}">
                <a16:creationId xmlns:a16="http://schemas.microsoft.com/office/drawing/2014/main" id="{F9677D5E-31AF-2FE7-B8CF-6A7A8FC02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133" y="1807029"/>
            <a:ext cx="6621958" cy="496388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B03605F7-23D4-CDB7-C952-CEC36BAFB38A}"/>
              </a:ext>
            </a:extLst>
          </p:cNvPr>
          <p:cNvCxnSpPr>
            <a:cxnSpLocks/>
          </p:cNvCxnSpPr>
          <p:nvPr/>
        </p:nvCxnSpPr>
        <p:spPr>
          <a:xfrm>
            <a:off x="7162800" y="5094514"/>
            <a:ext cx="827314" cy="805543"/>
          </a:xfrm>
          <a:prstGeom prst="straightConnector1">
            <a:avLst/>
          </a:prstGeom>
          <a:ln w="19050" cap="flat" cmpd="sng" algn="ctr">
            <a:solidFill>
              <a:schemeClr val="bg1">
                <a:lumMod val="9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Title 7">
            <a:extLst>
              <a:ext uri="{FF2B5EF4-FFF2-40B4-BE49-F238E27FC236}">
                <a16:creationId xmlns:a16="http://schemas.microsoft.com/office/drawing/2014/main" id="{065A047F-5877-1C08-30D8-43C364A335AF}"/>
              </a:ext>
            </a:extLst>
          </p:cNvPr>
          <p:cNvSpPr>
            <a:spLocks noGrp="1"/>
          </p:cNvSpPr>
          <p:nvPr>
            <p:ph type="title"/>
          </p:nvPr>
        </p:nvSpPr>
        <p:spPr>
          <a:xfrm>
            <a:off x="5486132" y="365125"/>
            <a:ext cx="6621958" cy="1325563"/>
          </a:xfrm>
        </p:spPr>
        <p:txBody>
          <a:bodyPr>
            <a:normAutofit fontScale="90000"/>
          </a:bodyPr>
          <a:lstStyle/>
          <a:p>
            <a:pPr algn="ctr"/>
            <a:r>
              <a:rPr lang="en-US" sz="2700" b="1" dirty="0">
                <a:solidFill>
                  <a:schemeClr val="bg1">
                    <a:lumMod val="95000"/>
                  </a:schemeClr>
                </a:solidFill>
                <a:latin typeface="Papyrus" panose="03070502060502030205" pitchFamily="66" charset="0"/>
              </a:rPr>
              <a:t>Photographs of </a:t>
            </a:r>
            <a:r>
              <a:rPr lang="en-US" sz="2700" b="1" dirty="0" err="1">
                <a:solidFill>
                  <a:schemeClr val="bg1">
                    <a:lumMod val="95000"/>
                  </a:schemeClr>
                </a:solidFill>
                <a:latin typeface="Papyrus" panose="03070502060502030205" pitchFamily="66" charset="0"/>
              </a:rPr>
              <a:t>Poliochne</a:t>
            </a:r>
            <a:r>
              <a:rPr lang="en-US" sz="2700" b="1" dirty="0">
                <a:solidFill>
                  <a:schemeClr val="bg1">
                    <a:lumMod val="95000"/>
                  </a:schemeClr>
                </a:solidFill>
                <a:latin typeface="Papyrus" panose="03070502060502030205" pitchFamily="66" charset="0"/>
              </a:rPr>
              <a:t> with the location of the Settlement’s Well marked.</a:t>
            </a:r>
            <a:br>
              <a:rPr lang="en-US" sz="2700" b="1" dirty="0">
                <a:solidFill>
                  <a:schemeClr val="bg1">
                    <a:lumMod val="95000"/>
                  </a:schemeClr>
                </a:solidFill>
                <a:latin typeface="Papyrus" panose="03070502060502030205" pitchFamily="66" charset="0"/>
              </a:rPr>
            </a:br>
            <a:r>
              <a:rPr lang="en-US" sz="1400" b="1" dirty="0">
                <a:solidFill>
                  <a:schemeClr val="bg1">
                    <a:lumMod val="95000"/>
                  </a:schemeClr>
                </a:solidFill>
                <a:latin typeface="Papyrus" panose="03070502060502030205" pitchFamily="66" charset="0"/>
              </a:rPr>
              <a:t>Photo Credit: Amalia </a:t>
            </a:r>
            <a:r>
              <a:rPr lang="en-US" sz="1400" b="1" dirty="0" err="1">
                <a:solidFill>
                  <a:schemeClr val="bg1">
                    <a:lumMod val="95000"/>
                  </a:schemeClr>
                </a:solidFill>
                <a:latin typeface="Papyrus" panose="03070502060502030205" pitchFamily="66" charset="0"/>
              </a:rPr>
              <a:t>Spiliakou,July</a:t>
            </a:r>
            <a:r>
              <a:rPr lang="en-US" sz="1400" b="1" dirty="0">
                <a:solidFill>
                  <a:schemeClr val="bg1">
                    <a:lumMod val="95000"/>
                  </a:schemeClr>
                </a:solidFill>
                <a:latin typeface="Papyrus" panose="03070502060502030205" pitchFamily="66" charset="0"/>
              </a:rPr>
              <a:t> 2025</a:t>
            </a:r>
            <a:br>
              <a:rPr lang="en-US" sz="1400" b="1"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4"/>
              </a:rPr>
              <a:t>https://www.poliochne.gr/megaro_605/?lang=en</a:t>
            </a:r>
            <a:r>
              <a:rPr lang="en-US" sz="1200" dirty="0">
                <a:solidFill>
                  <a:schemeClr val="bg1">
                    <a:lumMod val="95000"/>
                  </a:schemeClr>
                </a:solidFill>
                <a:latin typeface="Papyrus" panose="03070502060502030205" pitchFamily="66" charset="0"/>
              </a:rPr>
              <a:t> </a:t>
            </a:r>
            <a:br>
              <a:rPr lang="en-US" sz="1200" b="1" dirty="0">
                <a:solidFill>
                  <a:schemeClr val="bg1">
                    <a:lumMod val="95000"/>
                  </a:schemeClr>
                </a:solidFill>
                <a:latin typeface="Papyrus" panose="03070502060502030205" pitchFamily="66" charset="0"/>
              </a:rPr>
            </a:br>
            <a:endParaRPr lang="el-GR" sz="2400" dirty="0">
              <a:solidFill>
                <a:schemeClr val="bg1">
                  <a:lumMod val="95000"/>
                </a:schemeClr>
              </a:solidFill>
            </a:endParaRPr>
          </a:p>
        </p:txBody>
      </p:sp>
    </p:spTree>
    <p:extLst>
      <p:ext uri="{BB962C8B-B14F-4D97-AF65-F5344CB8AC3E}">
        <p14:creationId xmlns:p14="http://schemas.microsoft.com/office/powerpoint/2010/main" val="2131915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3B90-0F9A-47EB-2A0C-C45E5B4798B1}"/>
              </a:ext>
            </a:extLst>
          </p:cNvPr>
          <p:cNvSpPr>
            <a:spLocks noGrp="1"/>
          </p:cNvSpPr>
          <p:nvPr>
            <p:ph type="title"/>
          </p:nvPr>
        </p:nvSpPr>
        <p:spPr>
          <a:xfrm>
            <a:off x="119743" y="1"/>
            <a:ext cx="11952514" cy="1690688"/>
          </a:xfrm>
        </p:spPr>
        <p:txBody>
          <a:bodyPr>
            <a:normAutofit fontScale="90000"/>
          </a:bodyPr>
          <a:lstStyle/>
          <a:p>
            <a:pPr algn="ctr"/>
            <a:br>
              <a:rPr lang="en-US" sz="800" b="1"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rPr>
              <a:t>One of the most intriguing aspects of </a:t>
            </a:r>
            <a:r>
              <a:rPr lang="en-US" sz="2400" b="1" dirty="0" err="1">
                <a:solidFill>
                  <a:schemeClr val="bg1">
                    <a:lumMod val="95000"/>
                  </a:schemeClr>
                </a:solidFill>
                <a:latin typeface="Papyrus" panose="03070502060502030205" pitchFamily="66" charset="0"/>
              </a:rPr>
              <a:t>Poliochni</a:t>
            </a:r>
            <a:r>
              <a:rPr lang="en-US" sz="2400" b="1" dirty="0">
                <a:solidFill>
                  <a:schemeClr val="bg1">
                    <a:lumMod val="95000"/>
                  </a:schemeClr>
                </a:solidFill>
                <a:latin typeface="Papyrus" panose="03070502060502030205" pitchFamily="66" charset="0"/>
              </a:rPr>
              <a:t> is the evidence of democratic structures within its society. Central to this is the "Bouleuterion," a communal meeting space that points to the practice of collective decision-making, It served as a gathering place for the city’s inhabitants to discuss and decide on matters of common interest, reflecting an early form of democratic governance.</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2"/>
              </a:rPr>
              <a:t>https://www.thearchaeologist.org/blog/poliochni-of-lemnos-the-oldest-city-in-europe-and-a-cradle-of-democracy</a:t>
            </a:r>
            <a:r>
              <a:rPr lang="en-US" sz="1200" dirty="0">
                <a:solidFill>
                  <a:schemeClr val="bg1">
                    <a:lumMod val="95000"/>
                  </a:schemeClr>
                </a:solidFill>
                <a:latin typeface="Papyrus" panose="03070502060502030205" pitchFamily="66" charset="0"/>
              </a:rPr>
              <a:t> </a:t>
            </a:r>
            <a:endParaRPr lang="el-GR" sz="2400" b="1" dirty="0">
              <a:solidFill>
                <a:schemeClr val="bg1">
                  <a:lumMod val="95000"/>
                </a:schemeClr>
              </a:solidFill>
            </a:endParaRPr>
          </a:p>
        </p:txBody>
      </p:sp>
      <p:pic>
        <p:nvPicPr>
          <p:cNvPr id="4" name="Picture 3">
            <a:extLst>
              <a:ext uri="{FF2B5EF4-FFF2-40B4-BE49-F238E27FC236}">
                <a16:creationId xmlns:a16="http://schemas.microsoft.com/office/drawing/2014/main" id="{9FA3A7A5-BBCE-CA51-81CA-42AF5399373C}"/>
              </a:ext>
            </a:extLst>
          </p:cNvPr>
          <p:cNvPicPr>
            <a:picLocks noChangeAspect="1"/>
          </p:cNvPicPr>
          <p:nvPr/>
        </p:nvPicPr>
        <p:blipFill>
          <a:blip r:embed="rId3"/>
          <a:stretch>
            <a:fillRect/>
          </a:stretch>
        </p:blipFill>
        <p:spPr>
          <a:xfrm>
            <a:off x="1055914" y="1690688"/>
            <a:ext cx="10080171" cy="5040086"/>
          </a:xfrm>
          <a:prstGeom prst="rect">
            <a:avLst/>
          </a:prstGeom>
        </p:spPr>
      </p:pic>
    </p:spTree>
    <p:extLst>
      <p:ext uri="{BB962C8B-B14F-4D97-AF65-F5344CB8AC3E}">
        <p14:creationId xmlns:p14="http://schemas.microsoft.com/office/powerpoint/2010/main" val="3343918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DC1B-811E-406B-1E5D-520CA8295A38}"/>
              </a:ext>
            </a:extLst>
          </p:cNvPr>
          <p:cNvSpPr>
            <a:spLocks noGrp="1"/>
          </p:cNvSpPr>
          <p:nvPr>
            <p:ph type="title"/>
          </p:nvPr>
        </p:nvSpPr>
        <p:spPr>
          <a:xfrm>
            <a:off x="838200" y="2721429"/>
            <a:ext cx="5257800" cy="4136571"/>
          </a:xfrm>
        </p:spPr>
        <p:txBody>
          <a:bodyPr>
            <a:normAutofit/>
          </a:bodyPr>
          <a:lstStyle/>
          <a:p>
            <a:pPr algn="ctr"/>
            <a:r>
              <a:rPr lang="en-US" sz="2400" b="1" dirty="0">
                <a:solidFill>
                  <a:schemeClr val="bg1">
                    <a:lumMod val="95000"/>
                  </a:schemeClr>
                </a:solidFill>
                <a:latin typeface="Papyrus" panose="03070502060502030205" pitchFamily="66" charset="0"/>
              </a:rPr>
              <a:t>The "Bouleuterion,“</a:t>
            </a:r>
            <a:br>
              <a:rPr lang="en-US" sz="2400" b="1" dirty="0">
                <a:solidFill>
                  <a:schemeClr val="bg1">
                    <a:lumMod val="95000"/>
                  </a:schemeClr>
                </a:solidFill>
                <a:latin typeface="Papyrus" panose="03070502060502030205" pitchFamily="66" charset="0"/>
              </a:rPr>
            </a:br>
            <a:r>
              <a:rPr lang="en-US" sz="1400" b="1" dirty="0">
                <a:solidFill>
                  <a:schemeClr val="bg1">
                    <a:lumMod val="95000"/>
                  </a:schemeClr>
                </a:solidFill>
                <a:latin typeface="Papyrus" panose="03070502060502030205" pitchFamily="66" charset="0"/>
              </a:rPr>
              <a:t>Photo Credit: Amalia Spiliakou, July 2025</a:t>
            </a:r>
            <a:endParaRPr lang="el-GR" sz="2400" b="1" dirty="0">
              <a:solidFill>
                <a:schemeClr val="bg1">
                  <a:lumMod val="95000"/>
                </a:schemeClr>
              </a:solidFill>
            </a:endParaRPr>
          </a:p>
        </p:txBody>
      </p:sp>
      <p:pic>
        <p:nvPicPr>
          <p:cNvPr id="3" name="Picture 2" descr="A large rock wall with a field of trees&#10;&#10;AI-generated content may be incorrect.">
            <a:extLst>
              <a:ext uri="{FF2B5EF4-FFF2-40B4-BE49-F238E27FC236}">
                <a16:creationId xmlns:a16="http://schemas.microsoft.com/office/drawing/2014/main" id="{DEEB7D40-F676-A0C3-FA92-47E2E93B3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353050" y="857250"/>
            <a:ext cx="6858000" cy="5143500"/>
          </a:xfrm>
          <a:prstGeom prst="rect">
            <a:avLst/>
          </a:prstGeom>
        </p:spPr>
      </p:pic>
    </p:spTree>
    <p:extLst>
      <p:ext uri="{BB962C8B-B14F-4D97-AF65-F5344CB8AC3E}">
        <p14:creationId xmlns:p14="http://schemas.microsoft.com/office/powerpoint/2010/main" val="3253923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nary">
            <a:extLst>
              <a:ext uri="{FF2B5EF4-FFF2-40B4-BE49-F238E27FC236}">
                <a16:creationId xmlns:a16="http://schemas.microsoft.com/office/drawing/2014/main" id="{73E99D13-806E-79E8-5398-689F505684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060"/>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DA7D439-7AFE-9610-7A3B-AFB332C3BC96}"/>
              </a:ext>
            </a:extLst>
          </p:cNvPr>
          <p:cNvSpPr>
            <a:spLocks noGrp="1"/>
          </p:cNvSpPr>
          <p:nvPr>
            <p:ph type="title"/>
          </p:nvPr>
        </p:nvSpPr>
        <p:spPr>
          <a:xfrm>
            <a:off x="838200" y="5540829"/>
            <a:ext cx="10515600" cy="1317171"/>
          </a:xfrm>
        </p:spPr>
        <p:txBody>
          <a:bodyPr>
            <a:normAutofit/>
          </a:bodyPr>
          <a:lstStyle/>
          <a:p>
            <a:pPr algn="ctr"/>
            <a:r>
              <a:rPr lang="en-US" sz="1400" dirty="0">
                <a:solidFill>
                  <a:schemeClr val="bg1">
                    <a:lumMod val="95000"/>
                  </a:schemeClr>
                </a:solidFill>
                <a:latin typeface="Papyrus" panose="03070502060502030205" pitchFamily="66" charset="0"/>
                <a:hlinkClick r:id="rId3">
                  <a:extLst>
                    <a:ext uri="{A12FA001-AC4F-418D-AE19-62706E023703}">
                      <ahyp:hlinkClr xmlns:ahyp="http://schemas.microsoft.com/office/drawing/2018/hyperlinkcolor" val="tx"/>
                    </a:ext>
                  </a:extLst>
                </a:hlinkClick>
              </a:rPr>
              <a:t>https://www.tripadvisor.it/LocationPhotoDirectLink-g189478-d4889101-i127949411-Archaeological_Site_Poliochni-Lemnos_Northeast_Aegean_Islands.html</a:t>
            </a:r>
            <a:r>
              <a:rPr lang="en-US" sz="1400" dirty="0">
                <a:solidFill>
                  <a:schemeClr val="bg1">
                    <a:lumMod val="95000"/>
                  </a:schemeClr>
                </a:solidFill>
                <a:latin typeface="Papyrus" panose="03070502060502030205" pitchFamily="66" charset="0"/>
              </a:rPr>
              <a:t> </a:t>
            </a:r>
            <a:endParaRPr lang="el-GR" sz="1400" dirty="0">
              <a:solidFill>
                <a:schemeClr val="bg1">
                  <a:lumMod val="95000"/>
                </a:schemeClr>
              </a:solidFill>
            </a:endParaRPr>
          </a:p>
        </p:txBody>
      </p:sp>
    </p:spTree>
    <p:extLst>
      <p:ext uri="{BB962C8B-B14F-4D97-AF65-F5344CB8AC3E}">
        <p14:creationId xmlns:p14="http://schemas.microsoft.com/office/powerpoint/2010/main" val="4127631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 name="Picture 4" descr="A stone wall with a hill in the background&#10;&#10;AI-generated content may be incorrect.">
            <a:extLst>
              <a:ext uri="{FF2B5EF4-FFF2-40B4-BE49-F238E27FC236}">
                <a16:creationId xmlns:a16="http://schemas.microsoft.com/office/drawing/2014/main" id="{5C356395-1327-054B-1CF8-77C25ADE4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9936" y="857250"/>
            <a:ext cx="6858000" cy="5143500"/>
          </a:xfrm>
          <a:prstGeom prst="rect">
            <a:avLst/>
          </a:prstGeom>
        </p:spPr>
      </p:pic>
      <p:sp>
        <p:nvSpPr>
          <p:cNvPr id="2" name="Title 1">
            <a:extLst>
              <a:ext uri="{FF2B5EF4-FFF2-40B4-BE49-F238E27FC236}">
                <a16:creationId xmlns:a16="http://schemas.microsoft.com/office/drawing/2014/main" id="{96327B9C-5096-B88D-4635-0C038EA2B794}"/>
              </a:ext>
            </a:extLst>
          </p:cNvPr>
          <p:cNvSpPr>
            <a:spLocks noGrp="1"/>
          </p:cNvSpPr>
          <p:nvPr>
            <p:ph type="title"/>
          </p:nvPr>
        </p:nvSpPr>
        <p:spPr>
          <a:xfrm>
            <a:off x="6221186" y="365125"/>
            <a:ext cx="5143500" cy="6492875"/>
          </a:xfrm>
        </p:spPr>
        <p:txBody>
          <a:bodyPr>
            <a:normAutofit/>
          </a:bodyPr>
          <a:lstStyle/>
          <a:p>
            <a:pPr algn="ctr"/>
            <a:r>
              <a:rPr lang="en-US" sz="2400" b="1" dirty="0">
                <a:solidFill>
                  <a:schemeClr val="bg1">
                    <a:lumMod val="95000"/>
                  </a:schemeClr>
                </a:solidFill>
                <a:latin typeface="Papyrus" panose="03070502060502030205" pitchFamily="66" charset="0"/>
              </a:rPr>
              <a:t>Photo of the ‘Granary’ of the Blue Period</a:t>
            </a:r>
            <a:br>
              <a:rPr lang="en-US" sz="1200" b="1"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rPr>
              <a:t>Photo Credit: Amalia Spiliakou, July 2025</a:t>
            </a:r>
            <a:br>
              <a:rPr lang="en-US" sz="1200" dirty="0">
                <a:solidFill>
                  <a:schemeClr val="bg1">
                    <a:lumMod val="95000"/>
                  </a:schemeClr>
                </a:solidFill>
                <a:latin typeface="Papyrus" panose="03070502060502030205" pitchFamily="66" charset="0"/>
              </a:rPr>
            </a:br>
            <a:endParaRPr lang="el-GR" sz="2400" dirty="0">
              <a:solidFill>
                <a:schemeClr val="bg1">
                  <a:lumMod val="95000"/>
                </a:schemeClr>
              </a:solidFill>
            </a:endParaRPr>
          </a:p>
        </p:txBody>
      </p:sp>
    </p:spTree>
    <p:extLst>
      <p:ext uri="{BB962C8B-B14F-4D97-AF65-F5344CB8AC3E}">
        <p14:creationId xmlns:p14="http://schemas.microsoft.com/office/powerpoint/2010/main" val="2912606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A65EF-D66A-646E-DA9F-F60E1D7A4BB1}"/>
              </a:ext>
            </a:extLst>
          </p:cNvPr>
          <p:cNvSpPr>
            <a:spLocks noGrp="1"/>
          </p:cNvSpPr>
          <p:nvPr>
            <p:ph type="title"/>
          </p:nvPr>
        </p:nvSpPr>
        <p:spPr>
          <a:xfrm>
            <a:off x="10423070" y="1611085"/>
            <a:ext cx="1768929" cy="5123089"/>
          </a:xfrm>
        </p:spPr>
        <p:txBody>
          <a:bodyPr>
            <a:normAutofit/>
          </a:bodyPr>
          <a:lstStyle/>
          <a:p>
            <a:pPr algn="ctr"/>
            <a:r>
              <a:rPr lang="en-US" sz="2400" b="1" dirty="0">
                <a:solidFill>
                  <a:schemeClr val="bg1">
                    <a:lumMod val="95000"/>
                  </a:schemeClr>
                </a:solidFill>
                <a:latin typeface="Papyrus" panose="03070502060502030205" pitchFamily="66" charset="0"/>
              </a:rPr>
              <a:t>Gold treasure from </a:t>
            </a:r>
            <a:r>
              <a:rPr lang="en-US" sz="2400" b="1" dirty="0" err="1">
                <a:solidFill>
                  <a:schemeClr val="bg1">
                    <a:lumMod val="95000"/>
                  </a:schemeClr>
                </a:solidFill>
                <a:latin typeface="Papyrus" panose="03070502060502030205" pitchFamily="66" charset="0"/>
              </a:rPr>
              <a:t>Poliochne</a:t>
            </a:r>
            <a:br>
              <a:rPr lang="en-US" sz="2400" b="1" dirty="0">
                <a:solidFill>
                  <a:schemeClr val="bg1">
                    <a:lumMod val="95000"/>
                  </a:schemeClr>
                </a:solidFill>
                <a:latin typeface="Papyrus" panose="03070502060502030205" pitchFamily="66" charset="0"/>
              </a:rPr>
            </a:br>
            <a:r>
              <a:rPr lang="en-US" sz="1800" b="1" dirty="0">
                <a:solidFill>
                  <a:schemeClr val="bg1">
                    <a:lumMod val="95000"/>
                  </a:schemeClr>
                </a:solidFill>
                <a:latin typeface="Papyrus" panose="03070502060502030205" pitchFamily="66" charset="0"/>
              </a:rPr>
              <a:t>National Archaeological Museum of Greece, Athens, Greece</a:t>
            </a:r>
            <a:br>
              <a:rPr lang="en-US" sz="1200" dirty="0">
                <a:solidFill>
                  <a:schemeClr val="bg1">
                    <a:lumMod val="95000"/>
                  </a:schemeClr>
                </a:solidFill>
                <a:latin typeface="Papyrus" panose="03070502060502030205" pitchFamily="66" charset="0"/>
              </a:rPr>
            </a:br>
            <a:r>
              <a:rPr lang="en-US" sz="1200" dirty="0">
                <a:solidFill>
                  <a:schemeClr val="bg1">
                    <a:lumMod val="95000"/>
                  </a:schemeClr>
                </a:solidFill>
                <a:latin typeface="Papyrus" panose="03070502060502030205" pitchFamily="66" charset="0"/>
                <a:hlinkClick r:id="rId2"/>
              </a:rPr>
              <a:t>https://www.facebook.com/photo/?fbid=478677561949127&amp;set=pcb.1658416574882060</a:t>
            </a:r>
            <a:r>
              <a:rPr lang="en-US" sz="1200" dirty="0">
                <a:solidFill>
                  <a:schemeClr val="bg1">
                    <a:lumMod val="95000"/>
                  </a:schemeClr>
                </a:solidFill>
                <a:latin typeface="Papyrus" panose="03070502060502030205" pitchFamily="66" charset="0"/>
              </a:rPr>
              <a:t> </a:t>
            </a:r>
            <a:br>
              <a:rPr lang="en-US" sz="1800" b="1" dirty="0">
                <a:solidFill>
                  <a:schemeClr val="bg1">
                    <a:lumMod val="95000"/>
                  </a:schemeClr>
                </a:solidFill>
                <a:latin typeface="Papyrus" panose="03070502060502030205" pitchFamily="66" charset="0"/>
              </a:rPr>
            </a:br>
            <a:endParaRPr lang="el-GR" sz="1800" b="1" dirty="0">
              <a:solidFill>
                <a:schemeClr val="bg1">
                  <a:lumMod val="95000"/>
                </a:schemeClr>
              </a:solidFill>
            </a:endParaRPr>
          </a:p>
        </p:txBody>
      </p:sp>
      <p:pic>
        <p:nvPicPr>
          <p:cNvPr id="13316" name="Picture 4" descr="No photo description available.">
            <a:extLst>
              <a:ext uri="{FF2B5EF4-FFF2-40B4-BE49-F238E27FC236}">
                <a16:creationId xmlns:a16="http://schemas.microsoft.com/office/drawing/2014/main" id="{6D3A7C0C-5BED-71B7-42DC-FB733ABA4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70" y="123825"/>
            <a:ext cx="10287000" cy="661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927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6BFE-B1E3-F281-4857-BB8DD1905645}"/>
              </a:ext>
            </a:extLst>
          </p:cNvPr>
          <p:cNvSpPr>
            <a:spLocks noGrp="1"/>
          </p:cNvSpPr>
          <p:nvPr>
            <p:ph type="title"/>
          </p:nvPr>
        </p:nvSpPr>
        <p:spPr/>
        <p:txBody>
          <a:bodyPr>
            <a:normAutofit/>
          </a:bodyPr>
          <a:lstStyle/>
          <a:p>
            <a:pPr algn="ctr"/>
            <a:r>
              <a:rPr lang="en-US" sz="1400" b="1" dirty="0">
                <a:solidFill>
                  <a:schemeClr val="bg1">
                    <a:lumMod val="95000"/>
                  </a:schemeClr>
                </a:solidFill>
                <a:latin typeface="Papyrus" panose="03070502060502030205" pitchFamily="66" charset="0"/>
                <a:hlinkClick r:id="rId2"/>
              </a:rPr>
              <a:t>https://www.oeaw.ac.at/en/news/gold-aus-troia-poliochni-und-ur-hatte-denselben-ursprung-1-1</a:t>
            </a:r>
            <a:r>
              <a:rPr lang="en-US" sz="1400" b="1" dirty="0">
                <a:solidFill>
                  <a:schemeClr val="bg1">
                    <a:lumMod val="95000"/>
                  </a:schemeClr>
                </a:solidFill>
                <a:latin typeface="Papyrus" panose="03070502060502030205" pitchFamily="66" charset="0"/>
              </a:rPr>
              <a:t> </a:t>
            </a:r>
            <a:endParaRPr lang="el-GR" sz="1400" b="1" dirty="0">
              <a:solidFill>
                <a:schemeClr val="bg1">
                  <a:lumMod val="95000"/>
                </a:schemeClr>
              </a:solidFill>
            </a:endParaRPr>
          </a:p>
        </p:txBody>
      </p:sp>
      <p:pic>
        <p:nvPicPr>
          <p:cNvPr id="4" name="Picture 3">
            <a:extLst>
              <a:ext uri="{FF2B5EF4-FFF2-40B4-BE49-F238E27FC236}">
                <a16:creationId xmlns:a16="http://schemas.microsoft.com/office/drawing/2014/main" id="{61539CCC-6FBA-552C-998A-9429EC4A3FB6}"/>
              </a:ext>
            </a:extLst>
          </p:cNvPr>
          <p:cNvPicPr>
            <a:picLocks noChangeAspect="1"/>
          </p:cNvPicPr>
          <p:nvPr/>
        </p:nvPicPr>
        <p:blipFill>
          <a:blip r:embed="rId3"/>
          <a:stretch>
            <a:fillRect/>
          </a:stretch>
        </p:blipFill>
        <p:spPr>
          <a:xfrm>
            <a:off x="0" y="1426028"/>
            <a:ext cx="12192000" cy="5181600"/>
          </a:xfrm>
          <a:prstGeom prst="rect">
            <a:avLst/>
          </a:prstGeom>
        </p:spPr>
      </p:pic>
    </p:spTree>
    <p:extLst>
      <p:ext uri="{BB962C8B-B14F-4D97-AF65-F5344CB8AC3E}">
        <p14:creationId xmlns:p14="http://schemas.microsoft.com/office/powerpoint/2010/main" val="2997745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EE635BA2-C544-81F0-D5B3-DEDEE81D7214}"/>
            </a:ext>
          </a:extLst>
        </p:cNvPr>
        <p:cNvGrpSpPr/>
        <p:nvPr/>
      </p:nvGrpSpPr>
      <p:grpSpPr>
        <a:xfrm>
          <a:off x="0" y="0"/>
          <a:ext cx="0" cy="0"/>
          <a:chOff x="0" y="0"/>
          <a:chExt cx="0" cy="0"/>
        </a:xfrm>
      </p:grpSpPr>
      <p:sp>
        <p:nvSpPr>
          <p:cNvPr id="4" name="Frame 3">
            <a:extLst>
              <a:ext uri="{FF2B5EF4-FFF2-40B4-BE49-F238E27FC236}">
                <a16:creationId xmlns:a16="http://schemas.microsoft.com/office/drawing/2014/main" id="{512DED52-71CE-C2A4-9C9B-965E0A4C68E6}"/>
              </a:ext>
            </a:extLst>
          </p:cNvPr>
          <p:cNvSpPr/>
          <p:nvPr/>
        </p:nvSpPr>
        <p:spPr>
          <a:xfrm>
            <a:off x="446314" y="440871"/>
            <a:ext cx="11299371" cy="5976257"/>
          </a:xfrm>
          <a:custGeom>
            <a:avLst/>
            <a:gdLst>
              <a:gd name="connsiteX0" fmla="*/ 0 w 11299371"/>
              <a:gd name="connsiteY0" fmla="*/ 0 h 5976257"/>
              <a:gd name="connsiteX1" fmla="*/ 551675 w 11299371"/>
              <a:gd name="connsiteY1" fmla="*/ 0 h 5976257"/>
              <a:gd name="connsiteX2" fmla="*/ 1103350 w 11299371"/>
              <a:gd name="connsiteY2" fmla="*/ 0 h 5976257"/>
              <a:gd name="connsiteX3" fmla="*/ 1881013 w 11299371"/>
              <a:gd name="connsiteY3" fmla="*/ 0 h 5976257"/>
              <a:gd name="connsiteX4" fmla="*/ 2545682 w 11299371"/>
              <a:gd name="connsiteY4" fmla="*/ 0 h 5976257"/>
              <a:gd name="connsiteX5" fmla="*/ 3097357 w 11299371"/>
              <a:gd name="connsiteY5" fmla="*/ 0 h 5976257"/>
              <a:gd name="connsiteX6" fmla="*/ 3875020 w 11299371"/>
              <a:gd name="connsiteY6" fmla="*/ 0 h 5976257"/>
              <a:gd name="connsiteX7" fmla="*/ 4652682 w 11299371"/>
              <a:gd name="connsiteY7" fmla="*/ 0 h 5976257"/>
              <a:gd name="connsiteX8" fmla="*/ 5204357 w 11299371"/>
              <a:gd name="connsiteY8" fmla="*/ 0 h 5976257"/>
              <a:gd name="connsiteX9" fmla="*/ 5869026 w 11299371"/>
              <a:gd name="connsiteY9" fmla="*/ 0 h 5976257"/>
              <a:gd name="connsiteX10" fmla="*/ 6420701 w 11299371"/>
              <a:gd name="connsiteY10" fmla="*/ 0 h 5976257"/>
              <a:gd name="connsiteX11" fmla="*/ 7085370 w 11299371"/>
              <a:gd name="connsiteY11" fmla="*/ 0 h 5976257"/>
              <a:gd name="connsiteX12" fmla="*/ 7411058 w 11299371"/>
              <a:gd name="connsiteY12" fmla="*/ 0 h 5976257"/>
              <a:gd name="connsiteX13" fmla="*/ 7962733 w 11299371"/>
              <a:gd name="connsiteY13" fmla="*/ 0 h 5976257"/>
              <a:gd name="connsiteX14" fmla="*/ 8627402 w 11299371"/>
              <a:gd name="connsiteY14" fmla="*/ 0 h 5976257"/>
              <a:gd name="connsiteX15" fmla="*/ 9405065 w 11299371"/>
              <a:gd name="connsiteY15" fmla="*/ 0 h 5976257"/>
              <a:gd name="connsiteX16" fmla="*/ 9843746 w 11299371"/>
              <a:gd name="connsiteY16" fmla="*/ 0 h 5976257"/>
              <a:gd name="connsiteX17" fmla="*/ 10508415 w 11299371"/>
              <a:gd name="connsiteY17" fmla="*/ 0 h 5976257"/>
              <a:gd name="connsiteX18" fmla="*/ 11299371 w 11299371"/>
              <a:gd name="connsiteY18" fmla="*/ 0 h 5976257"/>
              <a:gd name="connsiteX19" fmla="*/ 11299371 w 11299371"/>
              <a:gd name="connsiteY19" fmla="*/ 484741 h 5976257"/>
              <a:gd name="connsiteX20" fmla="*/ 11299371 w 11299371"/>
              <a:gd name="connsiteY20" fmla="*/ 1148769 h 5976257"/>
              <a:gd name="connsiteX21" fmla="*/ 11299371 w 11299371"/>
              <a:gd name="connsiteY21" fmla="*/ 1693273 h 5976257"/>
              <a:gd name="connsiteX22" fmla="*/ 11299371 w 11299371"/>
              <a:gd name="connsiteY22" fmla="*/ 2237776 h 5976257"/>
              <a:gd name="connsiteX23" fmla="*/ 11299371 w 11299371"/>
              <a:gd name="connsiteY23" fmla="*/ 2842042 h 5976257"/>
              <a:gd name="connsiteX24" fmla="*/ 11299371 w 11299371"/>
              <a:gd name="connsiteY24" fmla="*/ 3446308 h 5976257"/>
              <a:gd name="connsiteX25" fmla="*/ 11299371 w 11299371"/>
              <a:gd name="connsiteY25" fmla="*/ 3990812 h 5976257"/>
              <a:gd name="connsiteX26" fmla="*/ 11299371 w 11299371"/>
              <a:gd name="connsiteY26" fmla="*/ 4714603 h 5976257"/>
              <a:gd name="connsiteX27" fmla="*/ 11299371 w 11299371"/>
              <a:gd name="connsiteY27" fmla="*/ 5259106 h 5976257"/>
              <a:gd name="connsiteX28" fmla="*/ 11299371 w 11299371"/>
              <a:gd name="connsiteY28" fmla="*/ 5976257 h 5976257"/>
              <a:gd name="connsiteX29" fmla="*/ 10860690 w 11299371"/>
              <a:gd name="connsiteY29" fmla="*/ 5976257 h 5976257"/>
              <a:gd name="connsiteX30" fmla="*/ 9970033 w 11299371"/>
              <a:gd name="connsiteY30" fmla="*/ 5976257 h 5976257"/>
              <a:gd name="connsiteX31" fmla="*/ 9531352 w 11299371"/>
              <a:gd name="connsiteY31" fmla="*/ 5976257 h 5976257"/>
              <a:gd name="connsiteX32" fmla="*/ 8640695 w 11299371"/>
              <a:gd name="connsiteY32" fmla="*/ 5976257 h 5976257"/>
              <a:gd name="connsiteX33" fmla="*/ 8202014 w 11299371"/>
              <a:gd name="connsiteY33" fmla="*/ 5976257 h 5976257"/>
              <a:gd name="connsiteX34" fmla="*/ 7537345 w 11299371"/>
              <a:gd name="connsiteY34" fmla="*/ 5976257 h 5976257"/>
              <a:gd name="connsiteX35" fmla="*/ 7211657 w 11299371"/>
              <a:gd name="connsiteY35" fmla="*/ 5976257 h 5976257"/>
              <a:gd name="connsiteX36" fmla="*/ 6659982 w 11299371"/>
              <a:gd name="connsiteY36" fmla="*/ 5976257 h 5976257"/>
              <a:gd name="connsiteX37" fmla="*/ 6221301 w 11299371"/>
              <a:gd name="connsiteY37" fmla="*/ 5976257 h 5976257"/>
              <a:gd name="connsiteX38" fmla="*/ 5782619 w 11299371"/>
              <a:gd name="connsiteY38" fmla="*/ 5976257 h 5976257"/>
              <a:gd name="connsiteX39" fmla="*/ 5117950 w 11299371"/>
              <a:gd name="connsiteY39" fmla="*/ 5976257 h 5976257"/>
              <a:gd name="connsiteX40" fmla="*/ 4566275 w 11299371"/>
              <a:gd name="connsiteY40" fmla="*/ 5976257 h 5976257"/>
              <a:gd name="connsiteX41" fmla="*/ 4127594 w 11299371"/>
              <a:gd name="connsiteY41" fmla="*/ 5976257 h 5976257"/>
              <a:gd name="connsiteX42" fmla="*/ 3462925 w 11299371"/>
              <a:gd name="connsiteY42" fmla="*/ 5976257 h 5976257"/>
              <a:gd name="connsiteX43" fmla="*/ 2911250 w 11299371"/>
              <a:gd name="connsiteY43" fmla="*/ 5976257 h 5976257"/>
              <a:gd name="connsiteX44" fmla="*/ 2133587 w 11299371"/>
              <a:gd name="connsiteY44" fmla="*/ 5976257 h 5976257"/>
              <a:gd name="connsiteX45" fmla="*/ 1694906 w 11299371"/>
              <a:gd name="connsiteY45" fmla="*/ 5976257 h 5976257"/>
              <a:gd name="connsiteX46" fmla="*/ 917243 w 11299371"/>
              <a:gd name="connsiteY46" fmla="*/ 5976257 h 5976257"/>
              <a:gd name="connsiteX47" fmla="*/ 591555 w 11299371"/>
              <a:gd name="connsiteY47" fmla="*/ 5976257 h 5976257"/>
              <a:gd name="connsiteX48" fmla="*/ 0 w 11299371"/>
              <a:gd name="connsiteY48" fmla="*/ 5976257 h 5976257"/>
              <a:gd name="connsiteX49" fmla="*/ 0 w 11299371"/>
              <a:gd name="connsiteY49" fmla="*/ 5252466 h 5976257"/>
              <a:gd name="connsiteX50" fmla="*/ 0 w 11299371"/>
              <a:gd name="connsiteY50" fmla="*/ 4767725 h 5976257"/>
              <a:gd name="connsiteX51" fmla="*/ 0 w 11299371"/>
              <a:gd name="connsiteY51" fmla="*/ 4282984 h 5976257"/>
              <a:gd name="connsiteX52" fmla="*/ 0 w 11299371"/>
              <a:gd name="connsiteY52" fmla="*/ 3618956 h 5976257"/>
              <a:gd name="connsiteX53" fmla="*/ 0 w 11299371"/>
              <a:gd name="connsiteY53" fmla="*/ 3134215 h 5976257"/>
              <a:gd name="connsiteX54" fmla="*/ 0 w 11299371"/>
              <a:gd name="connsiteY54" fmla="*/ 2410424 h 5976257"/>
              <a:gd name="connsiteX55" fmla="*/ 0 w 11299371"/>
              <a:gd name="connsiteY55" fmla="*/ 1626870 h 5976257"/>
              <a:gd name="connsiteX56" fmla="*/ 0 w 11299371"/>
              <a:gd name="connsiteY56" fmla="*/ 903079 h 5976257"/>
              <a:gd name="connsiteX57" fmla="*/ 0 w 11299371"/>
              <a:gd name="connsiteY57" fmla="*/ 0 h 5976257"/>
              <a:gd name="connsiteX58" fmla="*/ 747032 w 11299371"/>
              <a:gd name="connsiteY58" fmla="*/ 747032 h 5976257"/>
              <a:gd name="connsiteX59" fmla="*/ 747032 w 11299371"/>
              <a:gd name="connsiteY59" fmla="*/ 1476989 h 5976257"/>
              <a:gd name="connsiteX60" fmla="*/ 747032 w 11299371"/>
              <a:gd name="connsiteY60" fmla="*/ 2027659 h 5976257"/>
              <a:gd name="connsiteX61" fmla="*/ 747032 w 11299371"/>
              <a:gd name="connsiteY61" fmla="*/ 2667972 h 5976257"/>
              <a:gd name="connsiteX62" fmla="*/ 747032 w 11299371"/>
              <a:gd name="connsiteY62" fmla="*/ 3308285 h 5976257"/>
              <a:gd name="connsiteX63" fmla="*/ 747032 w 11299371"/>
              <a:gd name="connsiteY63" fmla="*/ 3948598 h 5976257"/>
              <a:gd name="connsiteX64" fmla="*/ 747032 w 11299371"/>
              <a:gd name="connsiteY64" fmla="*/ 4588912 h 5976257"/>
              <a:gd name="connsiteX65" fmla="*/ 747032 w 11299371"/>
              <a:gd name="connsiteY65" fmla="*/ 5229225 h 5976257"/>
              <a:gd name="connsiteX66" fmla="*/ 1204613 w 11299371"/>
              <a:gd name="connsiteY66" fmla="*/ 5229225 h 5976257"/>
              <a:gd name="connsiteX67" fmla="*/ 1956353 w 11299371"/>
              <a:gd name="connsiteY67" fmla="*/ 5229225 h 5976257"/>
              <a:gd name="connsiteX68" fmla="*/ 2511987 w 11299371"/>
              <a:gd name="connsiteY68" fmla="*/ 5229225 h 5976257"/>
              <a:gd name="connsiteX69" fmla="*/ 3067621 w 11299371"/>
              <a:gd name="connsiteY69" fmla="*/ 5229225 h 5976257"/>
              <a:gd name="connsiteX70" fmla="*/ 3427149 w 11299371"/>
              <a:gd name="connsiteY70" fmla="*/ 5229225 h 5976257"/>
              <a:gd name="connsiteX71" fmla="*/ 4276943 w 11299371"/>
              <a:gd name="connsiteY71" fmla="*/ 5229225 h 5976257"/>
              <a:gd name="connsiteX72" fmla="*/ 5126736 w 11299371"/>
              <a:gd name="connsiteY72" fmla="*/ 5229225 h 5976257"/>
              <a:gd name="connsiteX73" fmla="*/ 5780423 w 11299371"/>
              <a:gd name="connsiteY73" fmla="*/ 5229225 h 5976257"/>
              <a:gd name="connsiteX74" fmla="*/ 6336057 w 11299371"/>
              <a:gd name="connsiteY74" fmla="*/ 5229225 h 5976257"/>
              <a:gd name="connsiteX75" fmla="*/ 6989744 w 11299371"/>
              <a:gd name="connsiteY75" fmla="*/ 5229225 h 5976257"/>
              <a:gd name="connsiteX76" fmla="*/ 7447325 w 11299371"/>
              <a:gd name="connsiteY76" fmla="*/ 5229225 h 5976257"/>
              <a:gd name="connsiteX77" fmla="*/ 7806853 w 11299371"/>
              <a:gd name="connsiteY77" fmla="*/ 5229225 h 5976257"/>
              <a:gd name="connsiteX78" fmla="*/ 8558593 w 11299371"/>
              <a:gd name="connsiteY78" fmla="*/ 5229225 h 5976257"/>
              <a:gd name="connsiteX79" fmla="*/ 9016174 w 11299371"/>
              <a:gd name="connsiteY79" fmla="*/ 5229225 h 5976257"/>
              <a:gd name="connsiteX80" fmla="*/ 9375702 w 11299371"/>
              <a:gd name="connsiteY80" fmla="*/ 5229225 h 5976257"/>
              <a:gd name="connsiteX81" fmla="*/ 10552339 w 11299371"/>
              <a:gd name="connsiteY81" fmla="*/ 5229225 h 5976257"/>
              <a:gd name="connsiteX82" fmla="*/ 10552339 w 11299371"/>
              <a:gd name="connsiteY82" fmla="*/ 4633734 h 5976257"/>
              <a:gd name="connsiteX83" fmla="*/ 10552339 w 11299371"/>
              <a:gd name="connsiteY83" fmla="*/ 3993420 h 5976257"/>
              <a:gd name="connsiteX84" fmla="*/ 10552339 w 11299371"/>
              <a:gd name="connsiteY84" fmla="*/ 3263463 h 5976257"/>
              <a:gd name="connsiteX85" fmla="*/ 10552339 w 11299371"/>
              <a:gd name="connsiteY85" fmla="*/ 2623150 h 5976257"/>
              <a:gd name="connsiteX86" fmla="*/ 10552339 w 11299371"/>
              <a:gd name="connsiteY86" fmla="*/ 1982837 h 5976257"/>
              <a:gd name="connsiteX87" fmla="*/ 10552339 w 11299371"/>
              <a:gd name="connsiteY87" fmla="*/ 1476989 h 5976257"/>
              <a:gd name="connsiteX88" fmla="*/ 10552339 w 11299371"/>
              <a:gd name="connsiteY88" fmla="*/ 747032 h 5976257"/>
              <a:gd name="connsiteX89" fmla="*/ 9702546 w 11299371"/>
              <a:gd name="connsiteY89" fmla="*/ 747032 h 5976257"/>
              <a:gd name="connsiteX90" fmla="*/ 9244965 w 11299371"/>
              <a:gd name="connsiteY90" fmla="*/ 747032 h 5976257"/>
              <a:gd name="connsiteX91" fmla="*/ 8787384 w 11299371"/>
              <a:gd name="connsiteY91" fmla="*/ 747032 h 5976257"/>
              <a:gd name="connsiteX92" fmla="*/ 8035644 w 11299371"/>
              <a:gd name="connsiteY92" fmla="*/ 747032 h 5976257"/>
              <a:gd name="connsiteX93" fmla="*/ 7480009 w 11299371"/>
              <a:gd name="connsiteY93" fmla="*/ 747032 h 5976257"/>
              <a:gd name="connsiteX94" fmla="*/ 6728269 w 11299371"/>
              <a:gd name="connsiteY94" fmla="*/ 747032 h 5976257"/>
              <a:gd name="connsiteX95" fmla="*/ 5976529 w 11299371"/>
              <a:gd name="connsiteY95" fmla="*/ 747032 h 5976257"/>
              <a:gd name="connsiteX96" fmla="*/ 5322842 w 11299371"/>
              <a:gd name="connsiteY96" fmla="*/ 747032 h 5976257"/>
              <a:gd name="connsiteX97" fmla="*/ 4865261 w 11299371"/>
              <a:gd name="connsiteY97" fmla="*/ 747032 h 5976257"/>
              <a:gd name="connsiteX98" fmla="*/ 4113521 w 11299371"/>
              <a:gd name="connsiteY98" fmla="*/ 747032 h 5976257"/>
              <a:gd name="connsiteX99" fmla="*/ 3263727 w 11299371"/>
              <a:gd name="connsiteY99" fmla="*/ 747032 h 5976257"/>
              <a:gd name="connsiteX100" fmla="*/ 2413934 w 11299371"/>
              <a:gd name="connsiteY100" fmla="*/ 747032 h 5976257"/>
              <a:gd name="connsiteX101" fmla="*/ 1662194 w 11299371"/>
              <a:gd name="connsiteY101" fmla="*/ 747032 h 5976257"/>
              <a:gd name="connsiteX102" fmla="*/ 1302666 w 11299371"/>
              <a:gd name="connsiteY102" fmla="*/ 747032 h 5976257"/>
              <a:gd name="connsiteX103" fmla="*/ 747032 w 11299371"/>
              <a:gd name="connsiteY103" fmla="*/ 747032 h 597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1299371" h="5976257" fill="none" extrusionOk="0">
                <a:moveTo>
                  <a:pt x="0" y="0"/>
                </a:moveTo>
                <a:cubicBezTo>
                  <a:pt x="246798" y="-13174"/>
                  <a:pt x="366088" y="-10051"/>
                  <a:pt x="551675" y="0"/>
                </a:cubicBezTo>
                <a:cubicBezTo>
                  <a:pt x="737262" y="10051"/>
                  <a:pt x="923646" y="-15298"/>
                  <a:pt x="1103350" y="0"/>
                </a:cubicBezTo>
                <a:cubicBezTo>
                  <a:pt x="1283054" y="15298"/>
                  <a:pt x="1660812" y="8280"/>
                  <a:pt x="1881013" y="0"/>
                </a:cubicBezTo>
                <a:cubicBezTo>
                  <a:pt x="2101214" y="-8280"/>
                  <a:pt x="2281427" y="-32390"/>
                  <a:pt x="2545682" y="0"/>
                </a:cubicBezTo>
                <a:cubicBezTo>
                  <a:pt x="2809937" y="32390"/>
                  <a:pt x="2952911" y="25504"/>
                  <a:pt x="3097357" y="0"/>
                </a:cubicBezTo>
                <a:cubicBezTo>
                  <a:pt x="3241803" y="-25504"/>
                  <a:pt x="3542883" y="-5770"/>
                  <a:pt x="3875020" y="0"/>
                </a:cubicBezTo>
                <a:cubicBezTo>
                  <a:pt x="4207157" y="5770"/>
                  <a:pt x="4416429" y="-3906"/>
                  <a:pt x="4652682" y="0"/>
                </a:cubicBezTo>
                <a:cubicBezTo>
                  <a:pt x="4888935" y="3906"/>
                  <a:pt x="5091411" y="-8649"/>
                  <a:pt x="5204357" y="0"/>
                </a:cubicBezTo>
                <a:cubicBezTo>
                  <a:pt x="5317303" y="8649"/>
                  <a:pt x="5578073" y="-16026"/>
                  <a:pt x="5869026" y="0"/>
                </a:cubicBezTo>
                <a:cubicBezTo>
                  <a:pt x="6159979" y="16026"/>
                  <a:pt x="6152790" y="-1419"/>
                  <a:pt x="6420701" y="0"/>
                </a:cubicBezTo>
                <a:cubicBezTo>
                  <a:pt x="6688613" y="1419"/>
                  <a:pt x="6798887" y="-19546"/>
                  <a:pt x="7085370" y="0"/>
                </a:cubicBezTo>
                <a:cubicBezTo>
                  <a:pt x="7371853" y="19546"/>
                  <a:pt x="7296678" y="12941"/>
                  <a:pt x="7411058" y="0"/>
                </a:cubicBezTo>
                <a:cubicBezTo>
                  <a:pt x="7525438" y="-12941"/>
                  <a:pt x="7713398" y="-19327"/>
                  <a:pt x="7962733" y="0"/>
                </a:cubicBezTo>
                <a:cubicBezTo>
                  <a:pt x="8212068" y="19327"/>
                  <a:pt x="8398499" y="24231"/>
                  <a:pt x="8627402" y="0"/>
                </a:cubicBezTo>
                <a:cubicBezTo>
                  <a:pt x="8856305" y="-24231"/>
                  <a:pt x="9167435" y="-17458"/>
                  <a:pt x="9405065" y="0"/>
                </a:cubicBezTo>
                <a:cubicBezTo>
                  <a:pt x="9642695" y="17458"/>
                  <a:pt x="9691750" y="14504"/>
                  <a:pt x="9843746" y="0"/>
                </a:cubicBezTo>
                <a:cubicBezTo>
                  <a:pt x="9995742" y="-14504"/>
                  <a:pt x="10298946" y="18394"/>
                  <a:pt x="10508415" y="0"/>
                </a:cubicBezTo>
                <a:cubicBezTo>
                  <a:pt x="10717884" y="-18394"/>
                  <a:pt x="10989779" y="8241"/>
                  <a:pt x="11299371" y="0"/>
                </a:cubicBezTo>
                <a:cubicBezTo>
                  <a:pt x="11299788" y="115274"/>
                  <a:pt x="11289038" y="337887"/>
                  <a:pt x="11299371" y="484741"/>
                </a:cubicBezTo>
                <a:cubicBezTo>
                  <a:pt x="11309704" y="631595"/>
                  <a:pt x="11304269" y="848245"/>
                  <a:pt x="11299371" y="1148769"/>
                </a:cubicBezTo>
                <a:cubicBezTo>
                  <a:pt x="11294473" y="1449293"/>
                  <a:pt x="11314951" y="1459744"/>
                  <a:pt x="11299371" y="1693273"/>
                </a:cubicBezTo>
                <a:cubicBezTo>
                  <a:pt x="11283791" y="1926802"/>
                  <a:pt x="11322475" y="2059418"/>
                  <a:pt x="11299371" y="2237776"/>
                </a:cubicBezTo>
                <a:cubicBezTo>
                  <a:pt x="11276267" y="2416134"/>
                  <a:pt x="11288479" y="2629451"/>
                  <a:pt x="11299371" y="2842042"/>
                </a:cubicBezTo>
                <a:cubicBezTo>
                  <a:pt x="11310263" y="3054633"/>
                  <a:pt x="11321849" y="3288278"/>
                  <a:pt x="11299371" y="3446308"/>
                </a:cubicBezTo>
                <a:cubicBezTo>
                  <a:pt x="11276893" y="3604338"/>
                  <a:pt x="11289160" y="3759360"/>
                  <a:pt x="11299371" y="3990812"/>
                </a:cubicBezTo>
                <a:cubicBezTo>
                  <a:pt x="11309582" y="4222264"/>
                  <a:pt x="11297607" y="4397476"/>
                  <a:pt x="11299371" y="4714603"/>
                </a:cubicBezTo>
                <a:cubicBezTo>
                  <a:pt x="11301135" y="5031730"/>
                  <a:pt x="11305221" y="5008574"/>
                  <a:pt x="11299371" y="5259106"/>
                </a:cubicBezTo>
                <a:cubicBezTo>
                  <a:pt x="11293521" y="5509638"/>
                  <a:pt x="11310380" y="5677964"/>
                  <a:pt x="11299371" y="5976257"/>
                </a:cubicBezTo>
                <a:cubicBezTo>
                  <a:pt x="11104285" y="5968758"/>
                  <a:pt x="10995459" y="5967409"/>
                  <a:pt x="10860690" y="5976257"/>
                </a:cubicBezTo>
                <a:cubicBezTo>
                  <a:pt x="10725921" y="5985105"/>
                  <a:pt x="10413870" y="5999980"/>
                  <a:pt x="9970033" y="5976257"/>
                </a:cubicBezTo>
                <a:cubicBezTo>
                  <a:pt x="9526196" y="5952534"/>
                  <a:pt x="9672489" y="5975992"/>
                  <a:pt x="9531352" y="5976257"/>
                </a:cubicBezTo>
                <a:cubicBezTo>
                  <a:pt x="9390215" y="5976522"/>
                  <a:pt x="9077629" y="6018020"/>
                  <a:pt x="8640695" y="5976257"/>
                </a:cubicBezTo>
                <a:cubicBezTo>
                  <a:pt x="8203761" y="5934494"/>
                  <a:pt x="8408547" y="5979095"/>
                  <a:pt x="8202014" y="5976257"/>
                </a:cubicBezTo>
                <a:cubicBezTo>
                  <a:pt x="7995481" y="5973419"/>
                  <a:pt x="7723324" y="6003465"/>
                  <a:pt x="7537345" y="5976257"/>
                </a:cubicBezTo>
                <a:cubicBezTo>
                  <a:pt x="7351366" y="5949049"/>
                  <a:pt x="7299674" y="5991953"/>
                  <a:pt x="7211657" y="5976257"/>
                </a:cubicBezTo>
                <a:cubicBezTo>
                  <a:pt x="7123640" y="5960561"/>
                  <a:pt x="6841999" y="5979605"/>
                  <a:pt x="6659982" y="5976257"/>
                </a:cubicBezTo>
                <a:cubicBezTo>
                  <a:pt x="6477965" y="5972909"/>
                  <a:pt x="6322300" y="5966399"/>
                  <a:pt x="6221301" y="5976257"/>
                </a:cubicBezTo>
                <a:cubicBezTo>
                  <a:pt x="6120302" y="5986115"/>
                  <a:pt x="5932377" y="5954396"/>
                  <a:pt x="5782619" y="5976257"/>
                </a:cubicBezTo>
                <a:cubicBezTo>
                  <a:pt x="5632861" y="5998118"/>
                  <a:pt x="5360049" y="6001590"/>
                  <a:pt x="5117950" y="5976257"/>
                </a:cubicBezTo>
                <a:cubicBezTo>
                  <a:pt x="4875851" y="5950924"/>
                  <a:pt x="4804257" y="5998900"/>
                  <a:pt x="4566275" y="5976257"/>
                </a:cubicBezTo>
                <a:cubicBezTo>
                  <a:pt x="4328294" y="5953614"/>
                  <a:pt x="4330925" y="5988621"/>
                  <a:pt x="4127594" y="5976257"/>
                </a:cubicBezTo>
                <a:cubicBezTo>
                  <a:pt x="3924263" y="5963893"/>
                  <a:pt x="3676651" y="6004831"/>
                  <a:pt x="3462925" y="5976257"/>
                </a:cubicBezTo>
                <a:cubicBezTo>
                  <a:pt x="3249199" y="5947683"/>
                  <a:pt x="3093315" y="5956613"/>
                  <a:pt x="2911250" y="5976257"/>
                </a:cubicBezTo>
                <a:cubicBezTo>
                  <a:pt x="2729185" y="5995901"/>
                  <a:pt x="2367580" y="5942840"/>
                  <a:pt x="2133587" y="5976257"/>
                </a:cubicBezTo>
                <a:cubicBezTo>
                  <a:pt x="1899594" y="6009674"/>
                  <a:pt x="1784641" y="5989797"/>
                  <a:pt x="1694906" y="5976257"/>
                </a:cubicBezTo>
                <a:cubicBezTo>
                  <a:pt x="1605171" y="5962717"/>
                  <a:pt x="1112274" y="6006870"/>
                  <a:pt x="917243" y="5976257"/>
                </a:cubicBezTo>
                <a:cubicBezTo>
                  <a:pt x="722212" y="5945644"/>
                  <a:pt x="681472" y="5986442"/>
                  <a:pt x="591555" y="5976257"/>
                </a:cubicBezTo>
                <a:cubicBezTo>
                  <a:pt x="501638" y="5966072"/>
                  <a:pt x="157027" y="5997162"/>
                  <a:pt x="0" y="5976257"/>
                </a:cubicBezTo>
                <a:cubicBezTo>
                  <a:pt x="-23155" y="5804524"/>
                  <a:pt x="-35442" y="5596238"/>
                  <a:pt x="0" y="5252466"/>
                </a:cubicBezTo>
                <a:cubicBezTo>
                  <a:pt x="35442" y="4908694"/>
                  <a:pt x="-2775" y="4902602"/>
                  <a:pt x="0" y="4767725"/>
                </a:cubicBezTo>
                <a:cubicBezTo>
                  <a:pt x="2775" y="4632848"/>
                  <a:pt x="-1136" y="4499763"/>
                  <a:pt x="0" y="4282984"/>
                </a:cubicBezTo>
                <a:cubicBezTo>
                  <a:pt x="1136" y="4066205"/>
                  <a:pt x="12691" y="3889924"/>
                  <a:pt x="0" y="3618956"/>
                </a:cubicBezTo>
                <a:cubicBezTo>
                  <a:pt x="-12691" y="3347988"/>
                  <a:pt x="-14787" y="3374191"/>
                  <a:pt x="0" y="3134215"/>
                </a:cubicBezTo>
                <a:cubicBezTo>
                  <a:pt x="14787" y="2894239"/>
                  <a:pt x="-4332" y="2713397"/>
                  <a:pt x="0" y="2410424"/>
                </a:cubicBezTo>
                <a:cubicBezTo>
                  <a:pt x="4332" y="2107451"/>
                  <a:pt x="23125" y="1929174"/>
                  <a:pt x="0" y="1626870"/>
                </a:cubicBezTo>
                <a:cubicBezTo>
                  <a:pt x="-23125" y="1324566"/>
                  <a:pt x="-34802" y="1252243"/>
                  <a:pt x="0" y="903079"/>
                </a:cubicBezTo>
                <a:cubicBezTo>
                  <a:pt x="34802" y="553915"/>
                  <a:pt x="10424" y="292892"/>
                  <a:pt x="0" y="0"/>
                </a:cubicBezTo>
                <a:close/>
                <a:moveTo>
                  <a:pt x="747032" y="747032"/>
                </a:moveTo>
                <a:cubicBezTo>
                  <a:pt x="740203" y="921320"/>
                  <a:pt x="757555" y="1217317"/>
                  <a:pt x="747032" y="1476989"/>
                </a:cubicBezTo>
                <a:cubicBezTo>
                  <a:pt x="736509" y="1736661"/>
                  <a:pt x="729830" y="1815072"/>
                  <a:pt x="747032" y="2027659"/>
                </a:cubicBezTo>
                <a:cubicBezTo>
                  <a:pt x="764235" y="2240246"/>
                  <a:pt x="719762" y="2521504"/>
                  <a:pt x="747032" y="2667972"/>
                </a:cubicBezTo>
                <a:cubicBezTo>
                  <a:pt x="774302" y="2814440"/>
                  <a:pt x="749836" y="3141274"/>
                  <a:pt x="747032" y="3308285"/>
                </a:cubicBezTo>
                <a:cubicBezTo>
                  <a:pt x="744228" y="3475296"/>
                  <a:pt x="744467" y="3744971"/>
                  <a:pt x="747032" y="3948598"/>
                </a:cubicBezTo>
                <a:cubicBezTo>
                  <a:pt x="749597" y="4152225"/>
                  <a:pt x="747965" y="4410086"/>
                  <a:pt x="747032" y="4588912"/>
                </a:cubicBezTo>
                <a:cubicBezTo>
                  <a:pt x="746099" y="4767738"/>
                  <a:pt x="748387" y="4971552"/>
                  <a:pt x="747032" y="5229225"/>
                </a:cubicBezTo>
                <a:cubicBezTo>
                  <a:pt x="909568" y="5213144"/>
                  <a:pt x="1032279" y="5235010"/>
                  <a:pt x="1204613" y="5229225"/>
                </a:cubicBezTo>
                <a:cubicBezTo>
                  <a:pt x="1376947" y="5223440"/>
                  <a:pt x="1595696" y="5205426"/>
                  <a:pt x="1956353" y="5229225"/>
                </a:cubicBezTo>
                <a:cubicBezTo>
                  <a:pt x="2317010" y="5253024"/>
                  <a:pt x="2292754" y="5213980"/>
                  <a:pt x="2511987" y="5229225"/>
                </a:cubicBezTo>
                <a:cubicBezTo>
                  <a:pt x="2731220" y="5244470"/>
                  <a:pt x="2815015" y="5254064"/>
                  <a:pt x="3067621" y="5229225"/>
                </a:cubicBezTo>
                <a:cubicBezTo>
                  <a:pt x="3320227" y="5204386"/>
                  <a:pt x="3342505" y="5212079"/>
                  <a:pt x="3427149" y="5229225"/>
                </a:cubicBezTo>
                <a:cubicBezTo>
                  <a:pt x="3511793" y="5246371"/>
                  <a:pt x="3861161" y="5192802"/>
                  <a:pt x="4276943" y="5229225"/>
                </a:cubicBezTo>
                <a:cubicBezTo>
                  <a:pt x="4692725" y="5265648"/>
                  <a:pt x="4734736" y="5202981"/>
                  <a:pt x="5126736" y="5229225"/>
                </a:cubicBezTo>
                <a:cubicBezTo>
                  <a:pt x="5518736" y="5255469"/>
                  <a:pt x="5645134" y="5243833"/>
                  <a:pt x="5780423" y="5229225"/>
                </a:cubicBezTo>
                <a:cubicBezTo>
                  <a:pt x="5915712" y="5214617"/>
                  <a:pt x="6101511" y="5246279"/>
                  <a:pt x="6336057" y="5229225"/>
                </a:cubicBezTo>
                <a:cubicBezTo>
                  <a:pt x="6570603" y="5212171"/>
                  <a:pt x="6858937" y="5227662"/>
                  <a:pt x="6989744" y="5229225"/>
                </a:cubicBezTo>
                <a:cubicBezTo>
                  <a:pt x="7120551" y="5230788"/>
                  <a:pt x="7248881" y="5243329"/>
                  <a:pt x="7447325" y="5229225"/>
                </a:cubicBezTo>
                <a:cubicBezTo>
                  <a:pt x="7645769" y="5215121"/>
                  <a:pt x="7665140" y="5236349"/>
                  <a:pt x="7806853" y="5229225"/>
                </a:cubicBezTo>
                <a:cubicBezTo>
                  <a:pt x="7948566" y="5222101"/>
                  <a:pt x="8354028" y="5212726"/>
                  <a:pt x="8558593" y="5229225"/>
                </a:cubicBezTo>
                <a:cubicBezTo>
                  <a:pt x="8763158" y="5245724"/>
                  <a:pt x="8848674" y="5215504"/>
                  <a:pt x="9016174" y="5229225"/>
                </a:cubicBezTo>
                <a:cubicBezTo>
                  <a:pt x="9183674" y="5242946"/>
                  <a:pt x="9214762" y="5217056"/>
                  <a:pt x="9375702" y="5229225"/>
                </a:cubicBezTo>
                <a:cubicBezTo>
                  <a:pt x="9536642" y="5241394"/>
                  <a:pt x="10203042" y="5188150"/>
                  <a:pt x="10552339" y="5229225"/>
                </a:cubicBezTo>
                <a:cubicBezTo>
                  <a:pt x="10581006" y="4985688"/>
                  <a:pt x="10550305" y="4782036"/>
                  <a:pt x="10552339" y="4633734"/>
                </a:cubicBezTo>
                <a:cubicBezTo>
                  <a:pt x="10554373" y="4485432"/>
                  <a:pt x="10551018" y="4313214"/>
                  <a:pt x="10552339" y="3993420"/>
                </a:cubicBezTo>
                <a:cubicBezTo>
                  <a:pt x="10553660" y="3673626"/>
                  <a:pt x="10562392" y="3411276"/>
                  <a:pt x="10552339" y="3263463"/>
                </a:cubicBezTo>
                <a:cubicBezTo>
                  <a:pt x="10542286" y="3115650"/>
                  <a:pt x="10583432" y="2802250"/>
                  <a:pt x="10552339" y="2623150"/>
                </a:cubicBezTo>
                <a:cubicBezTo>
                  <a:pt x="10521246" y="2444050"/>
                  <a:pt x="10545199" y="2224129"/>
                  <a:pt x="10552339" y="1982837"/>
                </a:cubicBezTo>
                <a:cubicBezTo>
                  <a:pt x="10559479" y="1741545"/>
                  <a:pt x="10531161" y="1698745"/>
                  <a:pt x="10552339" y="1476989"/>
                </a:cubicBezTo>
                <a:cubicBezTo>
                  <a:pt x="10573517" y="1255233"/>
                  <a:pt x="10527331" y="953945"/>
                  <a:pt x="10552339" y="747032"/>
                </a:cubicBezTo>
                <a:cubicBezTo>
                  <a:pt x="10248409" y="718641"/>
                  <a:pt x="9876369" y="710235"/>
                  <a:pt x="9702546" y="747032"/>
                </a:cubicBezTo>
                <a:cubicBezTo>
                  <a:pt x="9528723" y="783829"/>
                  <a:pt x="9361577" y="738887"/>
                  <a:pt x="9244965" y="747032"/>
                </a:cubicBezTo>
                <a:cubicBezTo>
                  <a:pt x="9128353" y="755177"/>
                  <a:pt x="8925046" y="764057"/>
                  <a:pt x="8787384" y="747032"/>
                </a:cubicBezTo>
                <a:cubicBezTo>
                  <a:pt x="8649722" y="730007"/>
                  <a:pt x="8195538" y="713128"/>
                  <a:pt x="8035644" y="747032"/>
                </a:cubicBezTo>
                <a:cubicBezTo>
                  <a:pt x="7875750" y="780936"/>
                  <a:pt x="7662708" y="739124"/>
                  <a:pt x="7480009" y="747032"/>
                </a:cubicBezTo>
                <a:cubicBezTo>
                  <a:pt x="7297310" y="754940"/>
                  <a:pt x="7079252" y="725386"/>
                  <a:pt x="6728269" y="747032"/>
                </a:cubicBezTo>
                <a:cubicBezTo>
                  <a:pt x="6377286" y="768678"/>
                  <a:pt x="6203332" y="748871"/>
                  <a:pt x="5976529" y="747032"/>
                </a:cubicBezTo>
                <a:cubicBezTo>
                  <a:pt x="5749726" y="745193"/>
                  <a:pt x="5610614" y="714718"/>
                  <a:pt x="5322842" y="747032"/>
                </a:cubicBezTo>
                <a:cubicBezTo>
                  <a:pt x="5035070" y="779346"/>
                  <a:pt x="4963234" y="764398"/>
                  <a:pt x="4865261" y="747032"/>
                </a:cubicBezTo>
                <a:cubicBezTo>
                  <a:pt x="4767288" y="729666"/>
                  <a:pt x="4435337" y="759063"/>
                  <a:pt x="4113521" y="747032"/>
                </a:cubicBezTo>
                <a:cubicBezTo>
                  <a:pt x="3791705" y="735001"/>
                  <a:pt x="3442945" y="731929"/>
                  <a:pt x="3263727" y="747032"/>
                </a:cubicBezTo>
                <a:cubicBezTo>
                  <a:pt x="3084509" y="762135"/>
                  <a:pt x="2708325" y="732012"/>
                  <a:pt x="2413934" y="747032"/>
                </a:cubicBezTo>
                <a:cubicBezTo>
                  <a:pt x="2119543" y="762052"/>
                  <a:pt x="1941905" y="764224"/>
                  <a:pt x="1662194" y="747032"/>
                </a:cubicBezTo>
                <a:cubicBezTo>
                  <a:pt x="1382483" y="729840"/>
                  <a:pt x="1387383" y="736050"/>
                  <a:pt x="1302666" y="747032"/>
                </a:cubicBezTo>
                <a:cubicBezTo>
                  <a:pt x="1217949" y="758014"/>
                  <a:pt x="883375" y="765093"/>
                  <a:pt x="747032" y="747032"/>
                </a:cubicBezTo>
                <a:close/>
              </a:path>
              <a:path w="11299371" h="5976257" stroke="0" extrusionOk="0">
                <a:moveTo>
                  <a:pt x="0" y="0"/>
                </a:moveTo>
                <a:cubicBezTo>
                  <a:pt x="159824" y="-8311"/>
                  <a:pt x="243181" y="7150"/>
                  <a:pt x="325688" y="0"/>
                </a:cubicBezTo>
                <a:cubicBezTo>
                  <a:pt x="408195" y="-7150"/>
                  <a:pt x="675397" y="-16045"/>
                  <a:pt x="877363" y="0"/>
                </a:cubicBezTo>
                <a:cubicBezTo>
                  <a:pt x="1079330" y="16045"/>
                  <a:pt x="1295570" y="-22668"/>
                  <a:pt x="1542032" y="0"/>
                </a:cubicBezTo>
                <a:cubicBezTo>
                  <a:pt x="1788494" y="22668"/>
                  <a:pt x="2059086" y="-373"/>
                  <a:pt x="2432688" y="0"/>
                </a:cubicBezTo>
                <a:cubicBezTo>
                  <a:pt x="2806290" y="373"/>
                  <a:pt x="2685425" y="-8165"/>
                  <a:pt x="2758376" y="0"/>
                </a:cubicBezTo>
                <a:cubicBezTo>
                  <a:pt x="2831327" y="8165"/>
                  <a:pt x="3338320" y="711"/>
                  <a:pt x="3536038" y="0"/>
                </a:cubicBezTo>
                <a:cubicBezTo>
                  <a:pt x="3733756" y="-711"/>
                  <a:pt x="3816173" y="19846"/>
                  <a:pt x="3974720" y="0"/>
                </a:cubicBezTo>
                <a:cubicBezTo>
                  <a:pt x="4133267" y="-19846"/>
                  <a:pt x="4672003" y="1253"/>
                  <a:pt x="4865376" y="0"/>
                </a:cubicBezTo>
                <a:cubicBezTo>
                  <a:pt x="5058749" y="-1253"/>
                  <a:pt x="5559128" y="28614"/>
                  <a:pt x="5756033" y="0"/>
                </a:cubicBezTo>
                <a:cubicBezTo>
                  <a:pt x="5952938" y="-28614"/>
                  <a:pt x="6343744" y="4230"/>
                  <a:pt x="6533695" y="0"/>
                </a:cubicBezTo>
                <a:cubicBezTo>
                  <a:pt x="6723646" y="-4230"/>
                  <a:pt x="6955958" y="15915"/>
                  <a:pt x="7311358" y="0"/>
                </a:cubicBezTo>
                <a:cubicBezTo>
                  <a:pt x="7666758" y="-15915"/>
                  <a:pt x="7557734" y="-4190"/>
                  <a:pt x="7750039" y="0"/>
                </a:cubicBezTo>
                <a:cubicBezTo>
                  <a:pt x="7942344" y="4190"/>
                  <a:pt x="7952140" y="-14591"/>
                  <a:pt x="8075727" y="0"/>
                </a:cubicBezTo>
                <a:cubicBezTo>
                  <a:pt x="8199314" y="14591"/>
                  <a:pt x="8624779" y="8698"/>
                  <a:pt x="8966383" y="0"/>
                </a:cubicBezTo>
                <a:cubicBezTo>
                  <a:pt x="9307987" y="-8698"/>
                  <a:pt x="9389711" y="-5868"/>
                  <a:pt x="9518058" y="0"/>
                </a:cubicBezTo>
                <a:cubicBezTo>
                  <a:pt x="9646405" y="5868"/>
                  <a:pt x="9761985" y="14081"/>
                  <a:pt x="9843746" y="0"/>
                </a:cubicBezTo>
                <a:cubicBezTo>
                  <a:pt x="9925507" y="-14081"/>
                  <a:pt x="10243054" y="11021"/>
                  <a:pt x="10395421" y="0"/>
                </a:cubicBezTo>
                <a:cubicBezTo>
                  <a:pt x="10547788" y="-11021"/>
                  <a:pt x="10877466" y="-3064"/>
                  <a:pt x="11299371" y="0"/>
                </a:cubicBezTo>
                <a:cubicBezTo>
                  <a:pt x="11326444" y="242432"/>
                  <a:pt x="11262689" y="393598"/>
                  <a:pt x="11299371" y="783554"/>
                </a:cubicBezTo>
                <a:cubicBezTo>
                  <a:pt x="11336053" y="1173510"/>
                  <a:pt x="11262545" y="1299584"/>
                  <a:pt x="11299371" y="1567107"/>
                </a:cubicBezTo>
                <a:cubicBezTo>
                  <a:pt x="11336197" y="1834630"/>
                  <a:pt x="11275540" y="1963228"/>
                  <a:pt x="11299371" y="2290899"/>
                </a:cubicBezTo>
                <a:cubicBezTo>
                  <a:pt x="11323202" y="2618570"/>
                  <a:pt x="11334577" y="2780052"/>
                  <a:pt x="11299371" y="3014690"/>
                </a:cubicBezTo>
                <a:cubicBezTo>
                  <a:pt x="11264165" y="3249328"/>
                  <a:pt x="11273411" y="3307726"/>
                  <a:pt x="11299371" y="3559193"/>
                </a:cubicBezTo>
                <a:cubicBezTo>
                  <a:pt x="11325331" y="3810660"/>
                  <a:pt x="11304355" y="3905785"/>
                  <a:pt x="11299371" y="4043934"/>
                </a:cubicBezTo>
                <a:cubicBezTo>
                  <a:pt x="11294387" y="4182083"/>
                  <a:pt x="11307399" y="4520022"/>
                  <a:pt x="11299371" y="4707962"/>
                </a:cubicBezTo>
                <a:cubicBezTo>
                  <a:pt x="11291343" y="4895902"/>
                  <a:pt x="11285763" y="5062648"/>
                  <a:pt x="11299371" y="5312228"/>
                </a:cubicBezTo>
                <a:cubicBezTo>
                  <a:pt x="11312979" y="5561808"/>
                  <a:pt x="11272767" y="5753040"/>
                  <a:pt x="11299371" y="5976257"/>
                </a:cubicBezTo>
                <a:cubicBezTo>
                  <a:pt x="11055327" y="5990707"/>
                  <a:pt x="11001519" y="6001379"/>
                  <a:pt x="10747696" y="5976257"/>
                </a:cubicBezTo>
                <a:cubicBezTo>
                  <a:pt x="10493874" y="5951135"/>
                  <a:pt x="10166511" y="5993421"/>
                  <a:pt x="9857040" y="5976257"/>
                </a:cubicBezTo>
                <a:cubicBezTo>
                  <a:pt x="9547569" y="5959093"/>
                  <a:pt x="9245323" y="5959851"/>
                  <a:pt x="8966383" y="5976257"/>
                </a:cubicBezTo>
                <a:cubicBezTo>
                  <a:pt x="8687443" y="5992663"/>
                  <a:pt x="8656950" y="5948804"/>
                  <a:pt x="8414708" y="5976257"/>
                </a:cubicBezTo>
                <a:cubicBezTo>
                  <a:pt x="8172466" y="6003710"/>
                  <a:pt x="7873905" y="5974977"/>
                  <a:pt x="7637045" y="5976257"/>
                </a:cubicBezTo>
                <a:cubicBezTo>
                  <a:pt x="7400185" y="5977537"/>
                  <a:pt x="7373638" y="5981241"/>
                  <a:pt x="7198364" y="5976257"/>
                </a:cubicBezTo>
                <a:cubicBezTo>
                  <a:pt x="7023090" y="5971273"/>
                  <a:pt x="6554369" y="6015190"/>
                  <a:pt x="6307708" y="5976257"/>
                </a:cubicBezTo>
                <a:cubicBezTo>
                  <a:pt x="6061047" y="5937324"/>
                  <a:pt x="5914343" y="6008543"/>
                  <a:pt x="5643039" y="5976257"/>
                </a:cubicBezTo>
                <a:cubicBezTo>
                  <a:pt x="5371735" y="5943971"/>
                  <a:pt x="5306315" y="5973326"/>
                  <a:pt x="5204357" y="5976257"/>
                </a:cubicBezTo>
                <a:cubicBezTo>
                  <a:pt x="5102399" y="5979188"/>
                  <a:pt x="5018267" y="5961927"/>
                  <a:pt x="4878670" y="5976257"/>
                </a:cubicBezTo>
                <a:cubicBezTo>
                  <a:pt x="4739073" y="5990587"/>
                  <a:pt x="4363050" y="6012677"/>
                  <a:pt x="4101007" y="5976257"/>
                </a:cubicBezTo>
                <a:cubicBezTo>
                  <a:pt x="3838964" y="5939837"/>
                  <a:pt x="3785987" y="5949208"/>
                  <a:pt x="3549332" y="5976257"/>
                </a:cubicBezTo>
                <a:cubicBezTo>
                  <a:pt x="3312677" y="6003306"/>
                  <a:pt x="3355401" y="5969528"/>
                  <a:pt x="3223644" y="5976257"/>
                </a:cubicBezTo>
                <a:cubicBezTo>
                  <a:pt x="3091887" y="5982986"/>
                  <a:pt x="2870960" y="5960648"/>
                  <a:pt x="2558975" y="5976257"/>
                </a:cubicBezTo>
                <a:cubicBezTo>
                  <a:pt x="2246990" y="5991866"/>
                  <a:pt x="2236853" y="5981835"/>
                  <a:pt x="2007300" y="5976257"/>
                </a:cubicBezTo>
                <a:cubicBezTo>
                  <a:pt x="1777747" y="5970679"/>
                  <a:pt x="1614498" y="6001576"/>
                  <a:pt x="1455625" y="5976257"/>
                </a:cubicBezTo>
                <a:cubicBezTo>
                  <a:pt x="1296753" y="5950938"/>
                  <a:pt x="1196590" y="5980117"/>
                  <a:pt x="1129937" y="5976257"/>
                </a:cubicBezTo>
                <a:cubicBezTo>
                  <a:pt x="1063284" y="5972397"/>
                  <a:pt x="823445" y="5987761"/>
                  <a:pt x="691256" y="5976257"/>
                </a:cubicBezTo>
                <a:cubicBezTo>
                  <a:pt x="559067" y="5964753"/>
                  <a:pt x="231778" y="5990022"/>
                  <a:pt x="0" y="5976257"/>
                </a:cubicBezTo>
                <a:cubicBezTo>
                  <a:pt x="11948" y="5702892"/>
                  <a:pt x="10566" y="5351121"/>
                  <a:pt x="0" y="5192703"/>
                </a:cubicBezTo>
                <a:cubicBezTo>
                  <a:pt x="-10566" y="5034285"/>
                  <a:pt x="-32230" y="4741419"/>
                  <a:pt x="0" y="4409150"/>
                </a:cubicBezTo>
                <a:cubicBezTo>
                  <a:pt x="32230" y="4076881"/>
                  <a:pt x="-15545" y="4075674"/>
                  <a:pt x="0" y="3804884"/>
                </a:cubicBezTo>
                <a:cubicBezTo>
                  <a:pt x="15545" y="3534094"/>
                  <a:pt x="28427" y="3285202"/>
                  <a:pt x="0" y="3081092"/>
                </a:cubicBezTo>
                <a:cubicBezTo>
                  <a:pt x="-28427" y="2876982"/>
                  <a:pt x="-5078" y="2705831"/>
                  <a:pt x="0" y="2536589"/>
                </a:cubicBezTo>
                <a:cubicBezTo>
                  <a:pt x="5078" y="2367347"/>
                  <a:pt x="-9617" y="2193840"/>
                  <a:pt x="0" y="1992086"/>
                </a:cubicBezTo>
                <a:cubicBezTo>
                  <a:pt x="9617" y="1790332"/>
                  <a:pt x="-21852" y="1468026"/>
                  <a:pt x="0" y="1208532"/>
                </a:cubicBezTo>
                <a:cubicBezTo>
                  <a:pt x="21852" y="949038"/>
                  <a:pt x="-56574" y="484122"/>
                  <a:pt x="0" y="0"/>
                </a:cubicBezTo>
                <a:close/>
                <a:moveTo>
                  <a:pt x="747032" y="747032"/>
                </a:moveTo>
                <a:cubicBezTo>
                  <a:pt x="782453" y="967200"/>
                  <a:pt x="750316" y="1326710"/>
                  <a:pt x="747032" y="1476989"/>
                </a:cubicBezTo>
                <a:cubicBezTo>
                  <a:pt x="743748" y="1627268"/>
                  <a:pt x="765512" y="1803938"/>
                  <a:pt x="747032" y="1982837"/>
                </a:cubicBezTo>
                <a:cubicBezTo>
                  <a:pt x="728552" y="2161736"/>
                  <a:pt x="743739" y="2280696"/>
                  <a:pt x="747032" y="2533506"/>
                </a:cubicBezTo>
                <a:cubicBezTo>
                  <a:pt x="750325" y="2786316"/>
                  <a:pt x="770931" y="2793793"/>
                  <a:pt x="747032" y="3039354"/>
                </a:cubicBezTo>
                <a:cubicBezTo>
                  <a:pt x="723133" y="3284915"/>
                  <a:pt x="778356" y="3448631"/>
                  <a:pt x="747032" y="3769311"/>
                </a:cubicBezTo>
                <a:cubicBezTo>
                  <a:pt x="715708" y="4089991"/>
                  <a:pt x="728625" y="4228859"/>
                  <a:pt x="747032" y="4499268"/>
                </a:cubicBezTo>
                <a:cubicBezTo>
                  <a:pt x="765439" y="4769677"/>
                  <a:pt x="759227" y="5076361"/>
                  <a:pt x="747032" y="5229225"/>
                </a:cubicBezTo>
                <a:cubicBezTo>
                  <a:pt x="825614" y="5220306"/>
                  <a:pt x="1018854" y="5247194"/>
                  <a:pt x="1106560" y="5229225"/>
                </a:cubicBezTo>
                <a:cubicBezTo>
                  <a:pt x="1194266" y="5211256"/>
                  <a:pt x="1669308" y="5243610"/>
                  <a:pt x="1858300" y="5229225"/>
                </a:cubicBezTo>
                <a:cubicBezTo>
                  <a:pt x="2047292" y="5214840"/>
                  <a:pt x="2337000" y="5228215"/>
                  <a:pt x="2511987" y="5229225"/>
                </a:cubicBezTo>
                <a:cubicBezTo>
                  <a:pt x="2686974" y="5230235"/>
                  <a:pt x="3160313" y="5271158"/>
                  <a:pt x="3361781" y="5229225"/>
                </a:cubicBezTo>
                <a:cubicBezTo>
                  <a:pt x="3563249" y="5187292"/>
                  <a:pt x="3795715" y="5230603"/>
                  <a:pt x="4211574" y="5229225"/>
                </a:cubicBezTo>
                <a:cubicBezTo>
                  <a:pt x="4627433" y="5227847"/>
                  <a:pt x="4697833" y="5214419"/>
                  <a:pt x="4865261" y="5229225"/>
                </a:cubicBezTo>
                <a:cubicBezTo>
                  <a:pt x="5032689" y="5244031"/>
                  <a:pt x="5312495" y="5239604"/>
                  <a:pt x="5617001" y="5229225"/>
                </a:cubicBezTo>
                <a:cubicBezTo>
                  <a:pt x="5921507" y="5218846"/>
                  <a:pt x="5856190" y="5218002"/>
                  <a:pt x="6074582" y="5229225"/>
                </a:cubicBezTo>
                <a:cubicBezTo>
                  <a:pt x="6292974" y="5240448"/>
                  <a:pt x="6308518" y="5235611"/>
                  <a:pt x="6434110" y="5229225"/>
                </a:cubicBezTo>
                <a:cubicBezTo>
                  <a:pt x="6559702" y="5222839"/>
                  <a:pt x="6747304" y="5222263"/>
                  <a:pt x="6891691" y="5229225"/>
                </a:cubicBezTo>
                <a:cubicBezTo>
                  <a:pt x="7036078" y="5236187"/>
                  <a:pt x="7293519" y="5226047"/>
                  <a:pt x="7447325" y="5229225"/>
                </a:cubicBezTo>
                <a:cubicBezTo>
                  <a:pt x="7601131" y="5232403"/>
                  <a:pt x="8065838" y="5237167"/>
                  <a:pt x="8297118" y="5229225"/>
                </a:cubicBezTo>
                <a:cubicBezTo>
                  <a:pt x="8528398" y="5221283"/>
                  <a:pt x="8659190" y="5232927"/>
                  <a:pt x="8754699" y="5229225"/>
                </a:cubicBezTo>
                <a:cubicBezTo>
                  <a:pt x="8850208" y="5225523"/>
                  <a:pt x="9113426" y="5198957"/>
                  <a:pt x="9408387" y="5229225"/>
                </a:cubicBezTo>
                <a:cubicBezTo>
                  <a:pt x="9703348" y="5259493"/>
                  <a:pt x="9747634" y="5207003"/>
                  <a:pt x="9865968" y="5229225"/>
                </a:cubicBezTo>
                <a:cubicBezTo>
                  <a:pt x="9984302" y="5251447"/>
                  <a:pt x="10228575" y="5237051"/>
                  <a:pt x="10552339" y="5229225"/>
                </a:cubicBezTo>
                <a:cubicBezTo>
                  <a:pt x="10569338" y="4989138"/>
                  <a:pt x="10578697" y="4769198"/>
                  <a:pt x="10552339" y="4544090"/>
                </a:cubicBezTo>
                <a:cubicBezTo>
                  <a:pt x="10525981" y="4318982"/>
                  <a:pt x="10557565" y="4254914"/>
                  <a:pt x="10552339" y="3993420"/>
                </a:cubicBezTo>
                <a:cubicBezTo>
                  <a:pt x="10547114" y="3731926"/>
                  <a:pt x="10546712" y="3613425"/>
                  <a:pt x="10552339" y="3487573"/>
                </a:cubicBezTo>
                <a:cubicBezTo>
                  <a:pt x="10557966" y="3361721"/>
                  <a:pt x="10549735" y="3125119"/>
                  <a:pt x="10552339" y="2981725"/>
                </a:cubicBezTo>
                <a:cubicBezTo>
                  <a:pt x="10554943" y="2838331"/>
                  <a:pt x="10537635" y="2594524"/>
                  <a:pt x="10552339" y="2386234"/>
                </a:cubicBezTo>
                <a:cubicBezTo>
                  <a:pt x="10567043" y="2177944"/>
                  <a:pt x="10540212" y="2019777"/>
                  <a:pt x="10552339" y="1835565"/>
                </a:cubicBezTo>
                <a:cubicBezTo>
                  <a:pt x="10564466" y="1651353"/>
                  <a:pt x="10552856" y="1507973"/>
                  <a:pt x="10552339" y="1329717"/>
                </a:cubicBezTo>
                <a:cubicBezTo>
                  <a:pt x="10551822" y="1151461"/>
                  <a:pt x="10581147" y="971694"/>
                  <a:pt x="10552339" y="747032"/>
                </a:cubicBezTo>
                <a:cubicBezTo>
                  <a:pt x="10150482" y="726629"/>
                  <a:pt x="10065470" y="720435"/>
                  <a:pt x="9702546" y="747032"/>
                </a:cubicBezTo>
                <a:cubicBezTo>
                  <a:pt x="9339622" y="773629"/>
                  <a:pt x="9378915" y="763840"/>
                  <a:pt x="9244965" y="747032"/>
                </a:cubicBezTo>
                <a:cubicBezTo>
                  <a:pt x="9111015" y="730224"/>
                  <a:pt x="8946165" y="774203"/>
                  <a:pt x="8689331" y="747032"/>
                </a:cubicBezTo>
                <a:cubicBezTo>
                  <a:pt x="8432497" y="719861"/>
                  <a:pt x="8416438" y="740443"/>
                  <a:pt x="8329803" y="747032"/>
                </a:cubicBezTo>
                <a:cubicBezTo>
                  <a:pt x="8243168" y="753621"/>
                  <a:pt x="8002863" y="742082"/>
                  <a:pt x="7872222" y="747032"/>
                </a:cubicBezTo>
                <a:cubicBezTo>
                  <a:pt x="7741581" y="751982"/>
                  <a:pt x="7440129" y="740037"/>
                  <a:pt x="7218535" y="747032"/>
                </a:cubicBezTo>
                <a:cubicBezTo>
                  <a:pt x="6996941" y="754027"/>
                  <a:pt x="6812108" y="741633"/>
                  <a:pt x="6564847" y="747032"/>
                </a:cubicBezTo>
                <a:cubicBezTo>
                  <a:pt x="6317586" y="752431"/>
                  <a:pt x="6117128" y="747156"/>
                  <a:pt x="5715054" y="747032"/>
                </a:cubicBezTo>
                <a:cubicBezTo>
                  <a:pt x="5312980" y="746908"/>
                  <a:pt x="5425300" y="757863"/>
                  <a:pt x="5257473" y="747032"/>
                </a:cubicBezTo>
                <a:cubicBezTo>
                  <a:pt x="5089646" y="736201"/>
                  <a:pt x="4708379" y="766900"/>
                  <a:pt x="4505733" y="747032"/>
                </a:cubicBezTo>
                <a:cubicBezTo>
                  <a:pt x="4303087" y="727164"/>
                  <a:pt x="4248705" y="733786"/>
                  <a:pt x="4146205" y="747032"/>
                </a:cubicBezTo>
                <a:cubicBezTo>
                  <a:pt x="4043705" y="760278"/>
                  <a:pt x="3796931" y="722165"/>
                  <a:pt x="3590571" y="747032"/>
                </a:cubicBezTo>
                <a:cubicBezTo>
                  <a:pt x="3384211" y="771899"/>
                  <a:pt x="3323969" y="761007"/>
                  <a:pt x="3231043" y="747032"/>
                </a:cubicBezTo>
                <a:cubicBezTo>
                  <a:pt x="3138117" y="733057"/>
                  <a:pt x="2797495" y="719938"/>
                  <a:pt x="2675409" y="747032"/>
                </a:cubicBezTo>
                <a:cubicBezTo>
                  <a:pt x="2553323" y="774126"/>
                  <a:pt x="2164707" y="715960"/>
                  <a:pt x="2021722" y="747032"/>
                </a:cubicBezTo>
                <a:cubicBezTo>
                  <a:pt x="1878737" y="778104"/>
                  <a:pt x="1019691" y="689652"/>
                  <a:pt x="747032" y="747032"/>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b="100000"/>
            </a:path>
            <a:tileRect t="-100000" r="-100000"/>
          </a:gradFill>
          <a:ln w="38100">
            <a:extLst>
              <a:ext uri="{C807C97D-BFC1-408E-A445-0C87EB9F89A2}">
                <ask:lineSketchStyleProps xmlns:ask="http://schemas.microsoft.com/office/drawing/2018/sketchyshapes" sd="874378375">
                  <a:prstGeom prst="fram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More photos taken during my July 2025 trip to </a:t>
            </a:r>
            <a:r>
              <a:rPr lang="en-US" sz="6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Poliochne</a:t>
            </a: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endParaRPr lang="el-GR"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169059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 name="Picture 4" descr="A stone wall in a desert&#10;&#10;AI-generated content may be incorrect.">
            <a:extLst>
              <a:ext uri="{FF2B5EF4-FFF2-40B4-BE49-F238E27FC236}">
                <a16:creationId xmlns:a16="http://schemas.microsoft.com/office/drawing/2014/main" id="{4A5008A3-D6C1-CA09-591D-FF7149F99B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39486" y="857250"/>
            <a:ext cx="6858000" cy="5143500"/>
          </a:xfrm>
          <a:prstGeom prst="rect">
            <a:avLst/>
          </a:prstGeom>
        </p:spPr>
      </p:pic>
      <p:pic>
        <p:nvPicPr>
          <p:cNvPr id="2" name="Picture 1" descr="A stone wall with a field of trees and a blue sky&#10;&#10;AI-generated content may be incorrect.">
            <a:extLst>
              <a:ext uri="{FF2B5EF4-FFF2-40B4-BE49-F238E27FC236}">
                <a16:creationId xmlns:a16="http://schemas.microsoft.com/office/drawing/2014/main" id="{793A2D4F-057E-5AF1-5179-69A75EF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573486" y="857250"/>
            <a:ext cx="6858000" cy="5143500"/>
          </a:xfrm>
          <a:prstGeom prst="rect">
            <a:avLst/>
          </a:prstGeom>
        </p:spPr>
      </p:pic>
    </p:spTree>
    <p:extLst>
      <p:ext uri="{BB962C8B-B14F-4D97-AF65-F5344CB8AC3E}">
        <p14:creationId xmlns:p14="http://schemas.microsoft.com/office/powerpoint/2010/main" val="823921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andy area with a body of water&#10;&#10;AI-generated content may be incorrect.">
            <a:extLst>
              <a:ext uri="{FF2B5EF4-FFF2-40B4-BE49-F238E27FC236}">
                <a16:creationId xmlns:a16="http://schemas.microsoft.com/office/drawing/2014/main" id="{15D1BFE7-DD27-AC66-9FD5-059CC8758A91}"/>
              </a:ext>
            </a:extLst>
          </p:cNvPr>
          <p:cNvPicPr>
            <a:picLocks noChangeAspect="1"/>
          </p:cNvPicPr>
          <p:nvPr/>
        </p:nvPicPr>
        <p:blipFill>
          <a:blip r:embed="rId2">
            <a:extLst>
              <a:ext uri="{28A0092B-C50C-407E-A947-70E740481C1C}">
                <a14:useLocalDpi xmlns:a14="http://schemas.microsoft.com/office/drawing/2010/main" val="0"/>
              </a:ext>
            </a:extLst>
          </a:blip>
          <a:srcRect t="9574" b="15440"/>
          <a:stretch>
            <a:fillRect/>
          </a:stretch>
        </p:blipFill>
        <p:spPr>
          <a:xfrm rot="10800000">
            <a:off x="20" y="1282"/>
            <a:ext cx="12191980" cy="6856718"/>
          </a:xfrm>
          <a:prstGeom prst="rect">
            <a:avLst/>
          </a:prstGeom>
        </p:spPr>
      </p:pic>
    </p:spTree>
    <p:extLst>
      <p:ext uri="{BB962C8B-B14F-4D97-AF65-F5344CB8AC3E}">
        <p14:creationId xmlns:p14="http://schemas.microsoft.com/office/powerpoint/2010/main" val="2739997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stone wall with a field of trees and a blue sky&#10;&#10;AI-generated content may be incorrect.">
            <a:extLst>
              <a:ext uri="{FF2B5EF4-FFF2-40B4-BE49-F238E27FC236}">
                <a16:creationId xmlns:a16="http://schemas.microsoft.com/office/drawing/2014/main" id="{4215A97A-2BB5-ED7E-E032-13D937360AE1}"/>
              </a:ext>
            </a:extLst>
          </p:cNvPr>
          <p:cNvPicPr>
            <a:picLocks noChangeAspect="1"/>
          </p:cNvPicPr>
          <p:nvPr/>
        </p:nvPicPr>
        <p:blipFill>
          <a:blip r:embed="rId3">
            <a:extLst>
              <a:ext uri="{28A0092B-C50C-407E-A947-70E740481C1C}">
                <a14:useLocalDpi xmlns:a14="http://schemas.microsoft.com/office/drawing/2010/main" val="0"/>
              </a:ext>
            </a:extLst>
          </a:blip>
          <a:srcRect l="16076" r="41744"/>
          <a:stretch>
            <a:fillRect/>
          </a:stretch>
        </p:blipFill>
        <p:spPr>
          <a:xfrm rot="5400000">
            <a:off x="2667641" y="-2666359"/>
            <a:ext cx="6856718" cy="12192000"/>
          </a:xfrm>
          <a:prstGeom prst="rect">
            <a:avLst/>
          </a:prstGeom>
        </p:spPr>
      </p:pic>
    </p:spTree>
    <p:extLst>
      <p:ext uri="{BB962C8B-B14F-4D97-AF65-F5344CB8AC3E}">
        <p14:creationId xmlns:p14="http://schemas.microsoft.com/office/powerpoint/2010/main" val="3308293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each with a body of water&#10;&#10;AI-generated content may be incorrect.">
            <a:extLst>
              <a:ext uri="{FF2B5EF4-FFF2-40B4-BE49-F238E27FC236}">
                <a16:creationId xmlns:a16="http://schemas.microsoft.com/office/drawing/2014/main" id="{1C02B675-ED1C-8A80-27A6-A0F1045B1CB8}"/>
              </a:ext>
            </a:extLst>
          </p:cNvPr>
          <p:cNvPicPr>
            <a:picLocks noChangeAspect="1"/>
          </p:cNvPicPr>
          <p:nvPr/>
        </p:nvPicPr>
        <p:blipFill>
          <a:blip r:embed="rId2">
            <a:extLst>
              <a:ext uri="{28A0092B-C50C-407E-A947-70E740481C1C}">
                <a14:useLocalDpi xmlns:a14="http://schemas.microsoft.com/office/drawing/2010/main" val="0"/>
              </a:ext>
            </a:extLst>
          </a:blip>
          <a:srcRect t="25014"/>
          <a:stretch>
            <a:fillRect/>
          </a:stretch>
        </p:blipFill>
        <p:spPr>
          <a:xfrm rot="10800000">
            <a:off x="20" y="1282"/>
            <a:ext cx="12191980" cy="6856718"/>
          </a:xfrm>
          <a:prstGeom prst="rect">
            <a:avLst/>
          </a:prstGeom>
        </p:spPr>
      </p:pic>
    </p:spTree>
    <p:extLst>
      <p:ext uri="{BB962C8B-B14F-4D97-AF65-F5344CB8AC3E}">
        <p14:creationId xmlns:p14="http://schemas.microsoft.com/office/powerpoint/2010/main" val="2589446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6FBEC268-EA4B-3720-EB84-6B4CA28193E5}"/>
            </a:ext>
          </a:extLst>
        </p:cNvPr>
        <p:cNvGrpSpPr/>
        <p:nvPr/>
      </p:nvGrpSpPr>
      <p:grpSpPr>
        <a:xfrm>
          <a:off x="0" y="0"/>
          <a:ext cx="0" cy="0"/>
          <a:chOff x="0" y="0"/>
          <a:chExt cx="0" cy="0"/>
        </a:xfrm>
      </p:grpSpPr>
      <p:sp>
        <p:nvSpPr>
          <p:cNvPr id="4" name="Frame 3">
            <a:extLst>
              <a:ext uri="{FF2B5EF4-FFF2-40B4-BE49-F238E27FC236}">
                <a16:creationId xmlns:a16="http://schemas.microsoft.com/office/drawing/2014/main" id="{F66E5838-C187-92D3-FED7-F7A0FFAFF3CD}"/>
              </a:ext>
            </a:extLst>
          </p:cNvPr>
          <p:cNvSpPr/>
          <p:nvPr/>
        </p:nvSpPr>
        <p:spPr>
          <a:xfrm>
            <a:off x="446314" y="440871"/>
            <a:ext cx="11299371" cy="5976257"/>
          </a:xfrm>
          <a:custGeom>
            <a:avLst/>
            <a:gdLst>
              <a:gd name="connsiteX0" fmla="*/ 0 w 11299371"/>
              <a:gd name="connsiteY0" fmla="*/ 0 h 5976257"/>
              <a:gd name="connsiteX1" fmla="*/ 551675 w 11299371"/>
              <a:gd name="connsiteY1" fmla="*/ 0 h 5976257"/>
              <a:gd name="connsiteX2" fmla="*/ 1103350 w 11299371"/>
              <a:gd name="connsiteY2" fmla="*/ 0 h 5976257"/>
              <a:gd name="connsiteX3" fmla="*/ 1881013 w 11299371"/>
              <a:gd name="connsiteY3" fmla="*/ 0 h 5976257"/>
              <a:gd name="connsiteX4" fmla="*/ 2545682 w 11299371"/>
              <a:gd name="connsiteY4" fmla="*/ 0 h 5976257"/>
              <a:gd name="connsiteX5" fmla="*/ 3097357 w 11299371"/>
              <a:gd name="connsiteY5" fmla="*/ 0 h 5976257"/>
              <a:gd name="connsiteX6" fmla="*/ 3875020 w 11299371"/>
              <a:gd name="connsiteY6" fmla="*/ 0 h 5976257"/>
              <a:gd name="connsiteX7" fmla="*/ 4652682 w 11299371"/>
              <a:gd name="connsiteY7" fmla="*/ 0 h 5976257"/>
              <a:gd name="connsiteX8" fmla="*/ 5204357 w 11299371"/>
              <a:gd name="connsiteY8" fmla="*/ 0 h 5976257"/>
              <a:gd name="connsiteX9" fmla="*/ 5869026 w 11299371"/>
              <a:gd name="connsiteY9" fmla="*/ 0 h 5976257"/>
              <a:gd name="connsiteX10" fmla="*/ 6420701 w 11299371"/>
              <a:gd name="connsiteY10" fmla="*/ 0 h 5976257"/>
              <a:gd name="connsiteX11" fmla="*/ 7085370 w 11299371"/>
              <a:gd name="connsiteY11" fmla="*/ 0 h 5976257"/>
              <a:gd name="connsiteX12" fmla="*/ 7411058 w 11299371"/>
              <a:gd name="connsiteY12" fmla="*/ 0 h 5976257"/>
              <a:gd name="connsiteX13" fmla="*/ 7962733 w 11299371"/>
              <a:gd name="connsiteY13" fmla="*/ 0 h 5976257"/>
              <a:gd name="connsiteX14" fmla="*/ 8627402 w 11299371"/>
              <a:gd name="connsiteY14" fmla="*/ 0 h 5976257"/>
              <a:gd name="connsiteX15" fmla="*/ 9405065 w 11299371"/>
              <a:gd name="connsiteY15" fmla="*/ 0 h 5976257"/>
              <a:gd name="connsiteX16" fmla="*/ 9843746 w 11299371"/>
              <a:gd name="connsiteY16" fmla="*/ 0 h 5976257"/>
              <a:gd name="connsiteX17" fmla="*/ 10508415 w 11299371"/>
              <a:gd name="connsiteY17" fmla="*/ 0 h 5976257"/>
              <a:gd name="connsiteX18" fmla="*/ 11299371 w 11299371"/>
              <a:gd name="connsiteY18" fmla="*/ 0 h 5976257"/>
              <a:gd name="connsiteX19" fmla="*/ 11299371 w 11299371"/>
              <a:gd name="connsiteY19" fmla="*/ 484741 h 5976257"/>
              <a:gd name="connsiteX20" fmla="*/ 11299371 w 11299371"/>
              <a:gd name="connsiteY20" fmla="*/ 1148769 h 5976257"/>
              <a:gd name="connsiteX21" fmla="*/ 11299371 w 11299371"/>
              <a:gd name="connsiteY21" fmla="*/ 1693273 h 5976257"/>
              <a:gd name="connsiteX22" fmla="*/ 11299371 w 11299371"/>
              <a:gd name="connsiteY22" fmla="*/ 2237776 h 5976257"/>
              <a:gd name="connsiteX23" fmla="*/ 11299371 w 11299371"/>
              <a:gd name="connsiteY23" fmla="*/ 2842042 h 5976257"/>
              <a:gd name="connsiteX24" fmla="*/ 11299371 w 11299371"/>
              <a:gd name="connsiteY24" fmla="*/ 3446308 h 5976257"/>
              <a:gd name="connsiteX25" fmla="*/ 11299371 w 11299371"/>
              <a:gd name="connsiteY25" fmla="*/ 3990812 h 5976257"/>
              <a:gd name="connsiteX26" fmla="*/ 11299371 w 11299371"/>
              <a:gd name="connsiteY26" fmla="*/ 4714603 h 5976257"/>
              <a:gd name="connsiteX27" fmla="*/ 11299371 w 11299371"/>
              <a:gd name="connsiteY27" fmla="*/ 5259106 h 5976257"/>
              <a:gd name="connsiteX28" fmla="*/ 11299371 w 11299371"/>
              <a:gd name="connsiteY28" fmla="*/ 5976257 h 5976257"/>
              <a:gd name="connsiteX29" fmla="*/ 10860690 w 11299371"/>
              <a:gd name="connsiteY29" fmla="*/ 5976257 h 5976257"/>
              <a:gd name="connsiteX30" fmla="*/ 9970033 w 11299371"/>
              <a:gd name="connsiteY30" fmla="*/ 5976257 h 5976257"/>
              <a:gd name="connsiteX31" fmla="*/ 9531352 w 11299371"/>
              <a:gd name="connsiteY31" fmla="*/ 5976257 h 5976257"/>
              <a:gd name="connsiteX32" fmla="*/ 8640695 w 11299371"/>
              <a:gd name="connsiteY32" fmla="*/ 5976257 h 5976257"/>
              <a:gd name="connsiteX33" fmla="*/ 8202014 w 11299371"/>
              <a:gd name="connsiteY33" fmla="*/ 5976257 h 5976257"/>
              <a:gd name="connsiteX34" fmla="*/ 7537345 w 11299371"/>
              <a:gd name="connsiteY34" fmla="*/ 5976257 h 5976257"/>
              <a:gd name="connsiteX35" fmla="*/ 7211657 w 11299371"/>
              <a:gd name="connsiteY35" fmla="*/ 5976257 h 5976257"/>
              <a:gd name="connsiteX36" fmla="*/ 6659982 w 11299371"/>
              <a:gd name="connsiteY36" fmla="*/ 5976257 h 5976257"/>
              <a:gd name="connsiteX37" fmla="*/ 6221301 w 11299371"/>
              <a:gd name="connsiteY37" fmla="*/ 5976257 h 5976257"/>
              <a:gd name="connsiteX38" fmla="*/ 5782619 w 11299371"/>
              <a:gd name="connsiteY38" fmla="*/ 5976257 h 5976257"/>
              <a:gd name="connsiteX39" fmla="*/ 5117950 w 11299371"/>
              <a:gd name="connsiteY39" fmla="*/ 5976257 h 5976257"/>
              <a:gd name="connsiteX40" fmla="*/ 4566275 w 11299371"/>
              <a:gd name="connsiteY40" fmla="*/ 5976257 h 5976257"/>
              <a:gd name="connsiteX41" fmla="*/ 4127594 w 11299371"/>
              <a:gd name="connsiteY41" fmla="*/ 5976257 h 5976257"/>
              <a:gd name="connsiteX42" fmla="*/ 3462925 w 11299371"/>
              <a:gd name="connsiteY42" fmla="*/ 5976257 h 5976257"/>
              <a:gd name="connsiteX43" fmla="*/ 2911250 w 11299371"/>
              <a:gd name="connsiteY43" fmla="*/ 5976257 h 5976257"/>
              <a:gd name="connsiteX44" fmla="*/ 2133587 w 11299371"/>
              <a:gd name="connsiteY44" fmla="*/ 5976257 h 5976257"/>
              <a:gd name="connsiteX45" fmla="*/ 1694906 w 11299371"/>
              <a:gd name="connsiteY45" fmla="*/ 5976257 h 5976257"/>
              <a:gd name="connsiteX46" fmla="*/ 917243 w 11299371"/>
              <a:gd name="connsiteY46" fmla="*/ 5976257 h 5976257"/>
              <a:gd name="connsiteX47" fmla="*/ 591555 w 11299371"/>
              <a:gd name="connsiteY47" fmla="*/ 5976257 h 5976257"/>
              <a:gd name="connsiteX48" fmla="*/ 0 w 11299371"/>
              <a:gd name="connsiteY48" fmla="*/ 5976257 h 5976257"/>
              <a:gd name="connsiteX49" fmla="*/ 0 w 11299371"/>
              <a:gd name="connsiteY49" fmla="*/ 5252466 h 5976257"/>
              <a:gd name="connsiteX50" fmla="*/ 0 w 11299371"/>
              <a:gd name="connsiteY50" fmla="*/ 4767725 h 5976257"/>
              <a:gd name="connsiteX51" fmla="*/ 0 w 11299371"/>
              <a:gd name="connsiteY51" fmla="*/ 4282984 h 5976257"/>
              <a:gd name="connsiteX52" fmla="*/ 0 w 11299371"/>
              <a:gd name="connsiteY52" fmla="*/ 3618956 h 5976257"/>
              <a:gd name="connsiteX53" fmla="*/ 0 w 11299371"/>
              <a:gd name="connsiteY53" fmla="*/ 3134215 h 5976257"/>
              <a:gd name="connsiteX54" fmla="*/ 0 w 11299371"/>
              <a:gd name="connsiteY54" fmla="*/ 2410424 h 5976257"/>
              <a:gd name="connsiteX55" fmla="*/ 0 w 11299371"/>
              <a:gd name="connsiteY55" fmla="*/ 1626870 h 5976257"/>
              <a:gd name="connsiteX56" fmla="*/ 0 w 11299371"/>
              <a:gd name="connsiteY56" fmla="*/ 903079 h 5976257"/>
              <a:gd name="connsiteX57" fmla="*/ 0 w 11299371"/>
              <a:gd name="connsiteY57" fmla="*/ 0 h 5976257"/>
              <a:gd name="connsiteX58" fmla="*/ 747032 w 11299371"/>
              <a:gd name="connsiteY58" fmla="*/ 747032 h 5976257"/>
              <a:gd name="connsiteX59" fmla="*/ 747032 w 11299371"/>
              <a:gd name="connsiteY59" fmla="*/ 1476989 h 5976257"/>
              <a:gd name="connsiteX60" fmla="*/ 747032 w 11299371"/>
              <a:gd name="connsiteY60" fmla="*/ 2027659 h 5976257"/>
              <a:gd name="connsiteX61" fmla="*/ 747032 w 11299371"/>
              <a:gd name="connsiteY61" fmla="*/ 2667972 h 5976257"/>
              <a:gd name="connsiteX62" fmla="*/ 747032 w 11299371"/>
              <a:gd name="connsiteY62" fmla="*/ 3308285 h 5976257"/>
              <a:gd name="connsiteX63" fmla="*/ 747032 w 11299371"/>
              <a:gd name="connsiteY63" fmla="*/ 3948598 h 5976257"/>
              <a:gd name="connsiteX64" fmla="*/ 747032 w 11299371"/>
              <a:gd name="connsiteY64" fmla="*/ 4588912 h 5976257"/>
              <a:gd name="connsiteX65" fmla="*/ 747032 w 11299371"/>
              <a:gd name="connsiteY65" fmla="*/ 5229225 h 5976257"/>
              <a:gd name="connsiteX66" fmla="*/ 1204613 w 11299371"/>
              <a:gd name="connsiteY66" fmla="*/ 5229225 h 5976257"/>
              <a:gd name="connsiteX67" fmla="*/ 1956353 w 11299371"/>
              <a:gd name="connsiteY67" fmla="*/ 5229225 h 5976257"/>
              <a:gd name="connsiteX68" fmla="*/ 2511987 w 11299371"/>
              <a:gd name="connsiteY68" fmla="*/ 5229225 h 5976257"/>
              <a:gd name="connsiteX69" fmla="*/ 3067621 w 11299371"/>
              <a:gd name="connsiteY69" fmla="*/ 5229225 h 5976257"/>
              <a:gd name="connsiteX70" fmla="*/ 3427149 w 11299371"/>
              <a:gd name="connsiteY70" fmla="*/ 5229225 h 5976257"/>
              <a:gd name="connsiteX71" fmla="*/ 4276943 w 11299371"/>
              <a:gd name="connsiteY71" fmla="*/ 5229225 h 5976257"/>
              <a:gd name="connsiteX72" fmla="*/ 5126736 w 11299371"/>
              <a:gd name="connsiteY72" fmla="*/ 5229225 h 5976257"/>
              <a:gd name="connsiteX73" fmla="*/ 5780423 w 11299371"/>
              <a:gd name="connsiteY73" fmla="*/ 5229225 h 5976257"/>
              <a:gd name="connsiteX74" fmla="*/ 6336057 w 11299371"/>
              <a:gd name="connsiteY74" fmla="*/ 5229225 h 5976257"/>
              <a:gd name="connsiteX75" fmla="*/ 6989744 w 11299371"/>
              <a:gd name="connsiteY75" fmla="*/ 5229225 h 5976257"/>
              <a:gd name="connsiteX76" fmla="*/ 7447325 w 11299371"/>
              <a:gd name="connsiteY76" fmla="*/ 5229225 h 5976257"/>
              <a:gd name="connsiteX77" fmla="*/ 7806853 w 11299371"/>
              <a:gd name="connsiteY77" fmla="*/ 5229225 h 5976257"/>
              <a:gd name="connsiteX78" fmla="*/ 8558593 w 11299371"/>
              <a:gd name="connsiteY78" fmla="*/ 5229225 h 5976257"/>
              <a:gd name="connsiteX79" fmla="*/ 9016174 w 11299371"/>
              <a:gd name="connsiteY79" fmla="*/ 5229225 h 5976257"/>
              <a:gd name="connsiteX80" fmla="*/ 9375702 w 11299371"/>
              <a:gd name="connsiteY80" fmla="*/ 5229225 h 5976257"/>
              <a:gd name="connsiteX81" fmla="*/ 10552339 w 11299371"/>
              <a:gd name="connsiteY81" fmla="*/ 5229225 h 5976257"/>
              <a:gd name="connsiteX82" fmla="*/ 10552339 w 11299371"/>
              <a:gd name="connsiteY82" fmla="*/ 4633734 h 5976257"/>
              <a:gd name="connsiteX83" fmla="*/ 10552339 w 11299371"/>
              <a:gd name="connsiteY83" fmla="*/ 3993420 h 5976257"/>
              <a:gd name="connsiteX84" fmla="*/ 10552339 w 11299371"/>
              <a:gd name="connsiteY84" fmla="*/ 3263463 h 5976257"/>
              <a:gd name="connsiteX85" fmla="*/ 10552339 w 11299371"/>
              <a:gd name="connsiteY85" fmla="*/ 2623150 h 5976257"/>
              <a:gd name="connsiteX86" fmla="*/ 10552339 w 11299371"/>
              <a:gd name="connsiteY86" fmla="*/ 1982837 h 5976257"/>
              <a:gd name="connsiteX87" fmla="*/ 10552339 w 11299371"/>
              <a:gd name="connsiteY87" fmla="*/ 1476989 h 5976257"/>
              <a:gd name="connsiteX88" fmla="*/ 10552339 w 11299371"/>
              <a:gd name="connsiteY88" fmla="*/ 747032 h 5976257"/>
              <a:gd name="connsiteX89" fmla="*/ 9702546 w 11299371"/>
              <a:gd name="connsiteY89" fmla="*/ 747032 h 5976257"/>
              <a:gd name="connsiteX90" fmla="*/ 9244965 w 11299371"/>
              <a:gd name="connsiteY90" fmla="*/ 747032 h 5976257"/>
              <a:gd name="connsiteX91" fmla="*/ 8787384 w 11299371"/>
              <a:gd name="connsiteY91" fmla="*/ 747032 h 5976257"/>
              <a:gd name="connsiteX92" fmla="*/ 8035644 w 11299371"/>
              <a:gd name="connsiteY92" fmla="*/ 747032 h 5976257"/>
              <a:gd name="connsiteX93" fmla="*/ 7480009 w 11299371"/>
              <a:gd name="connsiteY93" fmla="*/ 747032 h 5976257"/>
              <a:gd name="connsiteX94" fmla="*/ 6728269 w 11299371"/>
              <a:gd name="connsiteY94" fmla="*/ 747032 h 5976257"/>
              <a:gd name="connsiteX95" fmla="*/ 5976529 w 11299371"/>
              <a:gd name="connsiteY95" fmla="*/ 747032 h 5976257"/>
              <a:gd name="connsiteX96" fmla="*/ 5322842 w 11299371"/>
              <a:gd name="connsiteY96" fmla="*/ 747032 h 5976257"/>
              <a:gd name="connsiteX97" fmla="*/ 4865261 w 11299371"/>
              <a:gd name="connsiteY97" fmla="*/ 747032 h 5976257"/>
              <a:gd name="connsiteX98" fmla="*/ 4113521 w 11299371"/>
              <a:gd name="connsiteY98" fmla="*/ 747032 h 5976257"/>
              <a:gd name="connsiteX99" fmla="*/ 3263727 w 11299371"/>
              <a:gd name="connsiteY99" fmla="*/ 747032 h 5976257"/>
              <a:gd name="connsiteX100" fmla="*/ 2413934 w 11299371"/>
              <a:gd name="connsiteY100" fmla="*/ 747032 h 5976257"/>
              <a:gd name="connsiteX101" fmla="*/ 1662194 w 11299371"/>
              <a:gd name="connsiteY101" fmla="*/ 747032 h 5976257"/>
              <a:gd name="connsiteX102" fmla="*/ 1302666 w 11299371"/>
              <a:gd name="connsiteY102" fmla="*/ 747032 h 5976257"/>
              <a:gd name="connsiteX103" fmla="*/ 747032 w 11299371"/>
              <a:gd name="connsiteY103" fmla="*/ 747032 h 597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1299371" h="5976257" fill="none" extrusionOk="0">
                <a:moveTo>
                  <a:pt x="0" y="0"/>
                </a:moveTo>
                <a:cubicBezTo>
                  <a:pt x="246798" y="-13174"/>
                  <a:pt x="366088" y="-10051"/>
                  <a:pt x="551675" y="0"/>
                </a:cubicBezTo>
                <a:cubicBezTo>
                  <a:pt x="737262" y="10051"/>
                  <a:pt x="923646" y="-15298"/>
                  <a:pt x="1103350" y="0"/>
                </a:cubicBezTo>
                <a:cubicBezTo>
                  <a:pt x="1283054" y="15298"/>
                  <a:pt x="1660812" y="8280"/>
                  <a:pt x="1881013" y="0"/>
                </a:cubicBezTo>
                <a:cubicBezTo>
                  <a:pt x="2101214" y="-8280"/>
                  <a:pt x="2281427" y="-32390"/>
                  <a:pt x="2545682" y="0"/>
                </a:cubicBezTo>
                <a:cubicBezTo>
                  <a:pt x="2809937" y="32390"/>
                  <a:pt x="2952911" y="25504"/>
                  <a:pt x="3097357" y="0"/>
                </a:cubicBezTo>
                <a:cubicBezTo>
                  <a:pt x="3241803" y="-25504"/>
                  <a:pt x="3542883" y="-5770"/>
                  <a:pt x="3875020" y="0"/>
                </a:cubicBezTo>
                <a:cubicBezTo>
                  <a:pt x="4207157" y="5770"/>
                  <a:pt x="4416429" y="-3906"/>
                  <a:pt x="4652682" y="0"/>
                </a:cubicBezTo>
                <a:cubicBezTo>
                  <a:pt x="4888935" y="3906"/>
                  <a:pt x="5091411" y="-8649"/>
                  <a:pt x="5204357" y="0"/>
                </a:cubicBezTo>
                <a:cubicBezTo>
                  <a:pt x="5317303" y="8649"/>
                  <a:pt x="5578073" y="-16026"/>
                  <a:pt x="5869026" y="0"/>
                </a:cubicBezTo>
                <a:cubicBezTo>
                  <a:pt x="6159979" y="16026"/>
                  <a:pt x="6152790" y="-1419"/>
                  <a:pt x="6420701" y="0"/>
                </a:cubicBezTo>
                <a:cubicBezTo>
                  <a:pt x="6688613" y="1419"/>
                  <a:pt x="6798887" y="-19546"/>
                  <a:pt x="7085370" y="0"/>
                </a:cubicBezTo>
                <a:cubicBezTo>
                  <a:pt x="7371853" y="19546"/>
                  <a:pt x="7296678" y="12941"/>
                  <a:pt x="7411058" y="0"/>
                </a:cubicBezTo>
                <a:cubicBezTo>
                  <a:pt x="7525438" y="-12941"/>
                  <a:pt x="7713398" y="-19327"/>
                  <a:pt x="7962733" y="0"/>
                </a:cubicBezTo>
                <a:cubicBezTo>
                  <a:pt x="8212068" y="19327"/>
                  <a:pt x="8398499" y="24231"/>
                  <a:pt x="8627402" y="0"/>
                </a:cubicBezTo>
                <a:cubicBezTo>
                  <a:pt x="8856305" y="-24231"/>
                  <a:pt x="9167435" y="-17458"/>
                  <a:pt x="9405065" y="0"/>
                </a:cubicBezTo>
                <a:cubicBezTo>
                  <a:pt x="9642695" y="17458"/>
                  <a:pt x="9691750" y="14504"/>
                  <a:pt x="9843746" y="0"/>
                </a:cubicBezTo>
                <a:cubicBezTo>
                  <a:pt x="9995742" y="-14504"/>
                  <a:pt x="10298946" y="18394"/>
                  <a:pt x="10508415" y="0"/>
                </a:cubicBezTo>
                <a:cubicBezTo>
                  <a:pt x="10717884" y="-18394"/>
                  <a:pt x="10989779" y="8241"/>
                  <a:pt x="11299371" y="0"/>
                </a:cubicBezTo>
                <a:cubicBezTo>
                  <a:pt x="11299788" y="115274"/>
                  <a:pt x="11289038" y="337887"/>
                  <a:pt x="11299371" y="484741"/>
                </a:cubicBezTo>
                <a:cubicBezTo>
                  <a:pt x="11309704" y="631595"/>
                  <a:pt x="11304269" y="848245"/>
                  <a:pt x="11299371" y="1148769"/>
                </a:cubicBezTo>
                <a:cubicBezTo>
                  <a:pt x="11294473" y="1449293"/>
                  <a:pt x="11314951" y="1459744"/>
                  <a:pt x="11299371" y="1693273"/>
                </a:cubicBezTo>
                <a:cubicBezTo>
                  <a:pt x="11283791" y="1926802"/>
                  <a:pt x="11322475" y="2059418"/>
                  <a:pt x="11299371" y="2237776"/>
                </a:cubicBezTo>
                <a:cubicBezTo>
                  <a:pt x="11276267" y="2416134"/>
                  <a:pt x="11288479" y="2629451"/>
                  <a:pt x="11299371" y="2842042"/>
                </a:cubicBezTo>
                <a:cubicBezTo>
                  <a:pt x="11310263" y="3054633"/>
                  <a:pt x="11321849" y="3288278"/>
                  <a:pt x="11299371" y="3446308"/>
                </a:cubicBezTo>
                <a:cubicBezTo>
                  <a:pt x="11276893" y="3604338"/>
                  <a:pt x="11289160" y="3759360"/>
                  <a:pt x="11299371" y="3990812"/>
                </a:cubicBezTo>
                <a:cubicBezTo>
                  <a:pt x="11309582" y="4222264"/>
                  <a:pt x="11297607" y="4397476"/>
                  <a:pt x="11299371" y="4714603"/>
                </a:cubicBezTo>
                <a:cubicBezTo>
                  <a:pt x="11301135" y="5031730"/>
                  <a:pt x="11305221" y="5008574"/>
                  <a:pt x="11299371" y="5259106"/>
                </a:cubicBezTo>
                <a:cubicBezTo>
                  <a:pt x="11293521" y="5509638"/>
                  <a:pt x="11310380" y="5677964"/>
                  <a:pt x="11299371" y="5976257"/>
                </a:cubicBezTo>
                <a:cubicBezTo>
                  <a:pt x="11104285" y="5968758"/>
                  <a:pt x="10995459" y="5967409"/>
                  <a:pt x="10860690" y="5976257"/>
                </a:cubicBezTo>
                <a:cubicBezTo>
                  <a:pt x="10725921" y="5985105"/>
                  <a:pt x="10413870" y="5999980"/>
                  <a:pt x="9970033" y="5976257"/>
                </a:cubicBezTo>
                <a:cubicBezTo>
                  <a:pt x="9526196" y="5952534"/>
                  <a:pt x="9672489" y="5975992"/>
                  <a:pt x="9531352" y="5976257"/>
                </a:cubicBezTo>
                <a:cubicBezTo>
                  <a:pt x="9390215" y="5976522"/>
                  <a:pt x="9077629" y="6018020"/>
                  <a:pt x="8640695" y="5976257"/>
                </a:cubicBezTo>
                <a:cubicBezTo>
                  <a:pt x="8203761" y="5934494"/>
                  <a:pt x="8408547" y="5979095"/>
                  <a:pt x="8202014" y="5976257"/>
                </a:cubicBezTo>
                <a:cubicBezTo>
                  <a:pt x="7995481" y="5973419"/>
                  <a:pt x="7723324" y="6003465"/>
                  <a:pt x="7537345" y="5976257"/>
                </a:cubicBezTo>
                <a:cubicBezTo>
                  <a:pt x="7351366" y="5949049"/>
                  <a:pt x="7299674" y="5991953"/>
                  <a:pt x="7211657" y="5976257"/>
                </a:cubicBezTo>
                <a:cubicBezTo>
                  <a:pt x="7123640" y="5960561"/>
                  <a:pt x="6841999" y="5979605"/>
                  <a:pt x="6659982" y="5976257"/>
                </a:cubicBezTo>
                <a:cubicBezTo>
                  <a:pt x="6477965" y="5972909"/>
                  <a:pt x="6322300" y="5966399"/>
                  <a:pt x="6221301" y="5976257"/>
                </a:cubicBezTo>
                <a:cubicBezTo>
                  <a:pt x="6120302" y="5986115"/>
                  <a:pt x="5932377" y="5954396"/>
                  <a:pt x="5782619" y="5976257"/>
                </a:cubicBezTo>
                <a:cubicBezTo>
                  <a:pt x="5632861" y="5998118"/>
                  <a:pt x="5360049" y="6001590"/>
                  <a:pt x="5117950" y="5976257"/>
                </a:cubicBezTo>
                <a:cubicBezTo>
                  <a:pt x="4875851" y="5950924"/>
                  <a:pt x="4804257" y="5998900"/>
                  <a:pt x="4566275" y="5976257"/>
                </a:cubicBezTo>
                <a:cubicBezTo>
                  <a:pt x="4328294" y="5953614"/>
                  <a:pt x="4330925" y="5988621"/>
                  <a:pt x="4127594" y="5976257"/>
                </a:cubicBezTo>
                <a:cubicBezTo>
                  <a:pt x="3924263" y="5963893"/>
                  <a:pt x="3676651" y="6004831"/>
                  <a:pt x="3462925" y="5976257"/>
                </a:cubicBezTo>
                <a:cubicBezTo>
                  <a:pt x="3249199" y="5947683"/>
                  <a:pt x="3093315" y="5956613"/>
                  <a:pt x="2911250" y="5976257"/>
                </a:cubicBezTo>
                <a:cubicBezTo>
                  <a:pt x="2729185" y="5995901"/>
                  <a:pt x="2367580" y="5942840"/>
                  <a:pt x="2133587" y="5976257"/>
                </a:cubicBezTo>
                <a:cubicBezTo>
                  <a:pt x="1899594" y="6009674"/>
                  <a:pt x="1784641" y="5989797"/>
                  <a:pt x="1694906" y="5976257"/>
                </a:cubicBezTo>
                <a:cubicBezTo>
                  <a:pt x="1605171" y="5962717"/>
                  <a:pt x="1112274" y="6006870"/>
                  <a:pt x="917243" y="5976257"/>
                </a:cubicBezTo>
                <a:cubicBezTo>
                  <a:pt x="722212" y="5945644"/>
                  <a:pt x="681472" y="5986442"/>
                  <a:pt x="591555" y="5976257"/>
                </a:cubicBezTo>
                <a:cubicBezTo>
                  <a:pt x="501638" y="5966072"/>
                  <a:pt x="157027" y="5997162"/>
                  <a:pt x="0" y="5976257"/>
                </a:cubicBezTo>
                <a:cubicBezTo>
                  <a:pt x="-23155" y="5804524"/>
                  <a:pt x="-35442" y="5596238"/>
                  <a:pt x="0" y="5252466"/>
                </a:cubicBezTo>
                <a:cubicBezTo>
                  <a:pt x="35442" y="4908694"/>
                  <a:pt x="-2775" y="4902602"/>
                  <a:pt x="0" y="4767725"/>
                </a:cubicBezTo>
                <a:cubicBezTo>
                  <a:pt x="2775" y="4632848"/>
                  <a:pt x="-1136" y="4499763"/>
                  <a:pt x="0" y="4282984"/>
                </a:cubicBezTo>
                <a:cubicBezTo>
                  <a:pt x="1136" y="4066205"/>
                  <a:pt x="12691" y="3889924"/>
                  <a:pt x="0" y="3618956"/>
                </a:cubicBezTo>
                <a:cubicBezTo>
                  <a:pt x="-12691" y="3347988"/>
                  <a:pt x="-14787" y="3374191"/>
                  <a:pt x="0" y="3134215"/>
                </a:cubicBezTo>
                <a:cubicBezTo>
                  <a:pt x="14787" y="2894239"/>
                  <a:pt x="-4332" y="2713397"/>
                  <a:pt x="0" y="2410424"/>
                </a:cubicBezTo>
                <a:cubicBezTo>
                  <a:pt x="4332" y="2107451"/>
                  <a:pt x="23125" y="1929174"/>
                  <a:pt x="0" y="1626870"/>
                </a:cubicBezTo>
                <a:cubicBezTo>
                  <a:pt x="-23125" y="1324566"/>
                  <a:pt x="-34802" y="1252243"/>
                  <a:pt x="0" y="903079"/>
                </a:cubicBezTo>
                <a:cubicBezTo>
                  <a:pt x="34802" y="553915"/>
                  <a:pt x="10424" y="292892"/>
                  <a:pt x="0" y="0"/>
                </a:cubicBezTo>
                <a:close/>
                <a:moveTo>
                  <a:pt x="747032" y="747032"/>
                </a:moveTo>
                <a:cubicBezTo>
                  <a:pt x="740203" y="921320"/>
                  <a:pt x="757555" y="1217317"/>
                  <a:pt x="747032" y="1476989"/>
                </a:cubicBezTo>
                <a:cubicBezTo>
                  <a:pt x="736509" y="1736661"/>
                  <a:pt x="729830" y="1815072"/>
                  <a:pt x="747032" y="2027659"/>
                </a:cubicBezTo>
                <a:cubicBezTo>
                  <a:pt x="764235" y="2240246"/>
                  <a:pt x="719762" y="2521504"/>
                  <a:pt x="747032" y="2667972"/>
                </a:cubicBezTo>
                <a:cubicBezTo>
                  <a:pt x="774302" y="2814440"/>
                  <a:pt x="749836" y="3141274"/>
                  <a:pt x="747032" y="3308285"/>
                </a:cubicBezTo>
                <a:cubicBezTo>
                  <a:pt x="744228" y="3475296"/>
                  <a:pt x="744467" y="3744971"/>
                  <a:pt x="747032" y="3948598"/>
                </a:cubicBezTo>
                <a:cubicBezTo>
                  <a:pt x="749597" y="4152225"/>
                  <a:pt x="747965" y="4410086"/>
                  <a:pt x="747032" y="4588912"/>
                </a:cubicBezTo>
                <a:cubicBezTo>
                  <a:pt x="746099" y="4767738"/>
                  <a:pt x="748387" y="4971552"/>
                  <a:pt x="747032" y="5229225"/>
                </a:cubicBezTo>
                <a:cubicBezTo>
                  <a:pt x="909568" y="5213144"/>
                  <a:pt x="1032279" y="5235010"/>
                  <a:pt x="1204613" y="5229225"/>
                </a:cubicBezTo>
                <a:cubicBezTo>
                  <a:pt x="1376947" y="5223440"/>
                  <a:pt x="1595696" y="5205426"/>
                  <a:pt x="1956353" y="5229225"/>
                </a:cubicBezTo>
                <a:cubicBezTo>
                  <a:pt x="2317010" y="5253024"/>
                  <a:pt x="2292754" y="5213980"/>
                  <a:pt x="2511987" y="5229225"/>
                </a:cubicBezTo>
                <a:cubicBezTo>
                  <a:pt x="2731220" y="5244470"/>
                  <a:pt x="2815015" y="5254064"/>
                  <a:pt x="3067621" y="5229225"/>
                </a:cubicBezTo>
                <a:cubicBezTo>
                  <a:pt x="3320227" y="5204386"/>
                  <a:pt x="3342505" y="5212079"/>
                  <a:pt x="3427149" y="5229225"/>
                </a:cubicBezTo>
                <a:cubicBezTo>
                  <a:pt x="3511793" y="5246371"/>
                  <a:pt x="3861161" y="5192802"/>
                  <a:pt x="4276943" y="5229225"/>
                </a:cubicBezTo>
                <a:cubicBezTo>
                  <a:pt x="4692725" y="5265648"/>
                  <a:pt x="4734736" y="5202981"/>
                  <a:pt x="5126736" y="5229225"/>
                </a:cubicBezTo>
                <a:cubicBezTo>
                  <a:pt x="5518736" y="5255469"/>
                  <a:pt x="5645134" y="5243833"/>
                  <a:pt x="5780423" y="5229225"/>
                </a:cubicBezTo>
                <a:cubicBezTo>
                  <a:pt x="5915712" y="5214617"/>
                  <a:pt x="6101511" y="5246279"/>
                  <a:pt x="6336057" y="5229225"/>
                </a:cubicBezTo>
                <a:cubicBezTo>
                  <a:pt x="6570603" y="5212171"/>
                  <a:pt x="6858937" y="5227662"/>
                  <a:pt x="6989744" y="5229225"/>
                </a:cubicBezTo>
                <a:cubicBezTo>
                  <a:pt x="7120551" y="5230788"/>
                  <a:pt x="7248881" y="5243329"/>
                  <a:pt x="7447325" y="5229225"/>
                </a:cubicBezTo>
                <a:cubicBezTo>
                  <a:pt x="7645769" y="5215121"/>
                  <a:pt x="7665140" y="5236349"/>
                  <a:pt x="7806853" y="5229225"/>
                </a:cubicBezTo>
                <a:cubicBezTo>
                  <a:pt x="7948566" y="5222101"/>
                  <a:pt x="8354028" y="5212726"/>
                  <a:pt x="8558593" y="5229225"/>
                </a:cubicBezTo>
                <a:cubicBezTo>
                  <a:pt x="8763158" y="5245724"/>
                  <a:pt x="8848674" y="5215504"/>
                  <a:pt x="9016174" y="5229225"/>
                </a:cubicBezTo>
                <a:cubicBezTo>
                  <a:pt x="9183674" y="5242946"/>
                  <a:pt x="9214762" y="5217056"/>
                  <a:pt x="9375702" y="5229225"/>
                </a:cubicBezTo>
                <a:cubicBezTo>
                  <a:pt x="9536642" y="5241394"/>
                  <a:pt x="10203042" y="5188150"/>
                  <a:pt x="10552339" y="5229225"/>
                </a:cubicBezTo>
                <a:cubicBezTo>
                  <a:pt x="10581006" y="4985688"/>
                  <a:pt x="10550305" y="4782036"/>
                  <a:pt x="10552339" y="4633734"/>
                </a:cubicBezTo>
                <a:cubicBezTo>
                  <a:pt x="10554373" y="4485432"/>
                  <a:pt x="10551018" y="4313214"/>
                  <a:pt x="10552339" y="3993420"/>
                </a:cubicBezTo>
                <a:cubicBezTo>
                  <a:pt x="10553660" y="3673626"/>
                  <a:pt x="10562392" y="3411276"/>
                  <a:pt x="10552339" y="3263463"/>
                </a:cubicBezTo>
                <a:cubicBezTo>
                  <a:pt x="10542286" y="3115650"/>
                  <a:pt x="10583432" y="2802250"/>
                  <a:pt x="10552339" y="2623150"/>
                </a:cubicBezTo>
                <a:cubicBezTo>
                  <a:pt x="10521246" y="2444050"/>
                  <a:pt x="10545199" y="2224129"/>
                  <a:pt x="10552339" y="1982837"/>
                </a:cubicBezTo>
                <a:cubicBezTo>
                  <a:pt x="10559479" y="1741545"/>
                  <a:pt x="10531161" y="1698745"/>
                  <a:pt x="10552339" y="1476989"/>
                </a:cubicBezTo>
                <a:cubicBezTo>
                  <a:pt x="10573517" y="1255233"/>
                  <a:pt x="10527331" y="953945"/>
                  <a:pt x="10552339" y="747032"/>
                </a:cubicBezTo>
                <a:cubicBezTo>
                  <a:pt x="10248409" y="718641"/>
                  <a:pt x="9876369" y="710235"/>
                  <a:pt x="9702546" y="747032"/>
                </a:cubicBezTo>
                <a:cubicBezTo>
                  <a:pt x="9528723" y="783829"/>
                  <a:pt x="9361577" y="738887"/>
                  <a:pt x="9244965" y="747032"/>
                </a:cubicBezTo>
                <a:cubicBezTo>
                  <a:pt x="9128353" y="755177"/>
                  <a:pt x="8925046" y="764057"/>
                  <a:pt x="8787384" y="747032"/>
                </a:cubicBezTo>
                <a:cubicBezTo>
                  <a:pt x="8649722" y="730007"/>
                  <a:pt x="8195538" y="713128"/>
                  <a:pt x="8035644" y="747032"/>
                </a:cubicBezTo>
                <a:cubicBezTo>
                  <a:pt x="7875750" y="780936"/>
                  <a:pt x="7662708" y="739124"/>
                  <a:pt x="7480009" y="747032"/>
                </a:cubicBezTo>
                <a:cubicBezTo>
                  <a:pt x="7297310" y="754940"/>
                  <a:pt x="7079252" y="725386"/>
                  <a:pt x="6728269" y="747032"/>
                </a:cubicBezTo>
                <a:cubicBezTo>
                  <a:pt x="6377286" y="768678"/>
                  <a:pt x="6203332" y="748871"/>
                  <a:pt x="5976529" y="747032"/>
                </a:cubicBezTo>
                <a:cubicBezTo>
                  <a:pt x="5749726" y="745193"/>
                  <a:pt x="5610614" y="714718"/>
                  <a:pt x="5322842" y="747032"/>
                </a:cubicBezTo>
                <a:cubicBezTo>
                  <a:pt x="5035070" y="779346"/>
                  <a:pt x="4963234" y="764398"/>
                  <a:pt x="4865261" y="747032"/>
                </a:cubicBezTo>
                <a:cubicBezTo>
                  <a:pt x="4767288" y="729666"/>
                  <a:pt x="4435337" y="759063"/>
                  <a:pt x="4113521" y="747032"/>
                </a:cubicBezTo>
                <a:cubicBezTo>
                  <a:pt x="3791705" y="735001"/>
                  <a:pt x="3442945" y="731929"/>
                  <a:pt x="3263727" y="747032"/>
                </a:cubicBezTo>
                <a:cubicBezTo>
                  <a:pt x="3084509" y="762135"/>
                  <a:pt x="2708325" y="732012"/>
                  <a:pt x="2413934" y="747032"/>
                </a:cubicBezTo>
                <a:cubicBezTo>
                  <a:pt x="2119543" y="762052"/>
                  <a:pt x="1941905" y="764224"/>
                  <a:pt x="1662194" y="747032"/>
                </a:cubicBezTo>
                <a:cubicBezTo>
                  <a:pt x="1382483" y="729840"/>
                  <a:pt x="1387383" y="736050"/>
                  <a:pt x="1302666" y="747032"/>
                </a:cubicBezTo>
                <a:cubicBezTo>
                  <a:pt x="1217949" y="758014"/>
                  <a:pt x="883375" y="765093"/>
                  <a:pt x="747032" y="747032"/>
                </a:cubicBezTo>
                <a:close/>
              </a:path>
              <a:path w="11299371" h="5976257" stroke="0" extrusionOk="0">
                <a:moveTo>
                  <a:pt x="0" y="0"/>
                </a:moveTo>
                <a:cubicBezTo>
                  <a:pt x="159824" y="-8311"/>
                  <a:pt x="243181" y="7150"/>
                  <a:pt x="325688" y="0"/>
                </a:cubicBezTo>
                <a:cubicBezTo>
                  <a:pt x="408195" y="-7150"/>
                  <a:pt x="675397" y="-16045"/>
                  <a:pt x="877363" y="0"/>
                </a:cubicBezTo>
                <a:cubicBezTo>
                  <a:pt x="1079330" y="16045"/>
                  <a:pt x="1295570" y="-22668"/>
                  <a:pt x="1542032" y="0"/>
                </a:cubicBezTo>
                <a:cubicBezTo>
                  <a:pt x="1788494" y="22668"/>
                  <a:pt x="2059086" y="-373"/>
                  <a:pt x="2432688" y="0"/>
                </a:cubicBezTo>
                <a:cubicBezTo>
                  <a:pt x="2806290" y="373"/>
                  <a:pt x="2685425" y="-8165"/>
                  <a:pt x="2758376" y="0"/>
                </a:cubicBezTo>
                <a:cubicBezTo>
                  <a:pt x="2831327" y="8165"/>
                  <a:pt x="3338320" y="711"/>
                  <a:pt x="3536038" y="0"/>
                </a:cubicBezTo>
                <a:cubicBezTo>
                  <a:pt x="3733756" y="-711"/>
                  <a:pt x="3816173" y="19846"/>
                  <a:pt x="3974720" y="0"/>
                </a:cubicBezTo>
                <a:cubicBezTo>
                  <a:pt x="4133267" y="-19846"/>
                  <a:pt x="4672003" y="1253"/>
                  <a:pt x="4865376" y="0"/>
                </a:cubicBezTo>
                <a:cubicBezTo>
                  <a:pt x="5058749" y="-1253"/>
                  <a:pt x="5559128" y="28614"/>
                  <a:pt x="5756033" y="0"/>
                </a:cubicBezTo>
                <a:cubicBezTo>
                  <a:pt x="5952938" y="-28614"/>
                  <a:pt x="6343744" y="4230"/>
                  <a:pt x="6533695" y="0"/>
                </a:cubicBezTo>
                <a:cubicBezTo>
                  <a:pt x="6723646" y="-4230"/>
                  <a:pt x="6955958" y="15915"/>
                  <a:pt x="7311358" y="0"/>
                </a:cubicBezTo>
                <a:cubicBezTo>
                  <a:pt x="7666758" y="-15915"/>
                  <a:pt x="7557734" y="-4190"/>
                  <a:pt x="7750039" y="0"/>
                </a:cubicBezTo>
                <a:cubicBezTo>
                  <a:pt x="7942344" y="4190"/>
                  <a:pt x="7952140" y="-14591"/>
                  <a:pt x="8075727" y="0"/>
                </a:cubicBezTo>
                <a:cubicBezTo>
                  <a:pt x="8199314" y="14591"/>
                  <a:pt x="8624779" y="8698"/>
                  <a:pt x="8966383" y="0"/>
                </a:cubicBezTo>
                <a:cubicBezTo>
                  <a:pt x="9307987" y="-8698"/>
                  <a:pt x="9389711" y="-5868"/>
                  <a:pt x="9518058" y="0"/>
                </a:cubicBezTo>
                <a:cubicBezTo>
                  <a:pt x="9646405" y="5868"/>
                  <a:pt x="9761985" y="14081"/>
                  <a:pt x="9843746" y="0"/>
                </a:cubicBezTo>
                <a:cubicBezTo>
                  <a:pt x="9925507" y="-14081"/>
                  <a:pt x="10243054" y="11021"/>
                  <a:pt x="10395421" y="0"/>
                </a:cubicBezTo>
                <a:cubicBezTo>
                  <a:pt x="10547788" y="-11021"/>
                  <a:pt x="10877466" y="-3064"/>
                  <a:pt x="11299371" y="0"/>
                </a:cubicBezTo>
                <a:cubicBezTo>
                  <a:pt x="11326444" y="242432"/>
                  <a:pt x="11262689" y="393598"/>
                  <a:pt x="11299371" y="783554"/>
                </a:cubicBezTo>
                <a:cubicBezTo>
                  <a:pt x="11336053" y="1173510"/>
                  <a:pt x="11262545" y="1299584"/>
                  <a:pt x="11299371" y="1567107"/>
                </a:cubicBezTo>
                <a:cubicBezTo>
                  <a:pt x="11336197" y="1834630"/>
                  <a:pt x="11275540" y="1963228"/>
                  <a:pt x="11299371" y="2290899"/>
                </a:cubicBezTo>
                <a:cubicBezTo>
                  <a:pt x="11323202" y="2618570"/>
                  <a:pt x="11334577" y="2780052"/>
                  <a:pt x="11299371" y="3014690"/>
                </a:cubicBezTo>
                <a:cubicBezTo>
                  <a:pt x="11264165" y="3249328"/>
                  <a:pt x="11273411" y="3307726"/>
                  <a:pt x="11299371" y="3559193"/>
                </a:cubicBezTo>
                <a:cubicBezTo>
                  <a:pt x="11325331" y="3810660"/>
                  <a:pt x="11304355" y="3905785"/>
                  <a:pt x="11299371" y="4043934"/>
                </a:cubicBezTo>
                <a:cubicBezTo>
                  <a:pt x="11294387" y="4182083"/>
                  <a:pt x="11307399" y="4520022"/>
                  <a:pt x="11299371" y="4707962"/>
                </a:cubicBezTo>
                <a:cubicBezTo>
                  <a:pt x="11291343" y="4895902"/>
                  <a:pt x="11285763" y="5062648"/>
                  <a:pt x="11299371" y="5312228"/>
                </a:cubicBezTo>
                <a:cubicBezTo>
                  <a:pt x="11312979" y="5561808"/>
                  <a:pt x="11272767" y="5753040"/>
                  <a:pt x="11299371" y="5976257"/>
                </a:cubicBezTo>
                <a:cubicBezTo>
                  <a:pt x="11055327" y="5990707"/>
                  <a:pt x="11001519" y="6001379"/>
                  <a:pt x="10747696" y="5976257"/>
                </a:cubicBezTo>
                <a:cubicBezTo>
                  <a:pt x="10493874" y="5951135"/>
                  <a:pt x="10166511" y="5993421"/>
                  <a:pt x="9857040" y="5976257"/>
                </a:cubicBezTo>
                <a:cubicBezTo>
                  <a:pt x="9547569" y="5959093"/>
                  <a:pt x="9245323" y="5959851"/>
                  <a:pt x="8966383" y="5976257"/>
                </a:cubicBezTo>
                <a:cubicBezTo>
                  <a:pt x="8687443" y="5992663"/>
                  <a:pt x="8656950" y="5948804"/>
                  <a:pt x="8414708" y="5976257"/>
                </a:cubicBezTo>
                <a:cubicBezTo>
                  <a:pt x="8172466" y="6003710"/>
                  <a:pt x="7873905" y="5974977"/>
                  <a:pt x="7637045" y="5976257"/>
                </a:cubicBezTo>
                <a:cubicBezTo>
                  <a:pt x="7400185" y="5977537"/>
                  <a:pt x="7373638" y="5981241"/>
                  <a:pt x="7198364" y="5976257"/>
                </a:cubicBezTo>
                <a:cubicBezTo>
                  <a:pt x="7023090" y="5971273"/>
                  <a:pt x="6554369" y="6015190"/>
                  <a:pt x="6307708" y="5976257"/>
                </a:cubicBezTo>
                <a:cubicBezTo>
                  <a:pt x="6061047" y="5937324"/>
                  <a:pt x="5914343" y="6008543"/>
                  <a:pt x="5643039" y="5976257"/>
                </a:cubicBezTo>
                <a:cubicBezTo>
                  <a:pt x="5371735" y="5943971"/>
                  <a:pt x="5306315" y="5973326"/>
                  <a:pt x="5204357" y="5976257"/>
                </a:cubicBezTo>
                <a:cubicBezTo>
                  <a:pt x="5102399" y="5979188"/>
                  <a:pt x="5018267" y="5961927"/>
                  <a:pt x="4878670" y="5976257"/>
                </a:cubicBezTo>
                <a:cubicBezTo>
                  <a:pt x="4739073" y="5990587"/>
                  <a:pt x="4363050" y="6012677"/>
                  <a:pt x="4101007" y="5976257"/>
                </a:cubicBezTo>
                <a:cubicBezTo>
                  <a:pt x="3838964" y="5939837"/>
                  <a:pt x="3785987" y="5949208"/>
                  <a:pt x="3549332" y="5976257"/>
                </a:cubicBezTo>
                <a:cubicBezTo>
                  <a:pt x="3312677" y="6003306"/>
                  <a:pt x="3355401" y="5969528"/>
                  <a:pt x="3223644" y="5976257"/>
                </a:cubicBezTo>
                <a:cubicBezTo>
                  <a:pt x="3091887" y="5982986"/>
                  <a:pt x="2870960" y="5960648"/>
                  <a:pt x="2558975" y="5976257"/>
                </a:cubicBezTo>
                <a:cubicBezTo>
                  <a:pt x="2246990" y="5991866"/>
                  <a:pt x="2236853" y="5981835"/>
                  <a:pt x="2007300" y="5976257"/>
                </a:cubicBezTo>
                <a:cubicBezTo>
                  <a:pt x="1777747" y="5970679"/>
                  <a:pt x="1614498" y="6001576"/>
                  <a:pt x="1455625" y="5976257"/>
                </a:cubicBezTo>
                <a:cubicBezTo>
                  <a:pt x="1296753" y="5950938"/>
                  <a:pt x="1196590" y="5980117"/>
                  <a:pt x="1129937" y="5976257"/>
                </a:cubicBezTo>
                <a:cubicBezTo>
                  <a:pt x="1063284" y="5972397"/>
                  <a:pt x="823445" y="5987761"/>
                  <a:pt x="691256" y="5976257"/>
                </a:cubicBezTo>
                <a:cubicBezTo>
                  <a:pt x="559067" y="5964753"/>
                  <a:pt x="231778" y="5990022"/>
                  <a:pt x="0" y="5976257"/>
                </a:cubicBezTo>
                <a:cubicBezTo>
                  <a:pt x="11948" y="5702892"/>
                  <a:pt x="10566" y="5351121"/>
                  <a:pt x="0" y="5192703"/>
                </a:cubicBezTo>
                <a:cubicBezTo>
                  <a:pt x="-10566" y="5034285"/>
                  <a:pt x="-32230" y="4741419"/>
                  <a:pt x="0" y="4409150"/>
                </a:cubicBezTo>
                <a:cubicBezTo>
                  <a:pt x="32230" y="4076881"/>
                  <a:pt x="-15545" y="4075674"/>
                  <a:pt x="0" y="3804884"/>
                </a:cubicBezTo>
                <a:cubicBezTo>
                  <a:pt x="15545" y="3534094"/>
                  <a:pt x="28427" y="3285202"/>
                  <a:pt x="0" y="3081092"/>
                </a:cubicBezTo>
                <a:cubicBezTo>
                  <a:pt x="-28427" y="2876982"/>
                  <a:pt x="-5078" y="2705831"/>
                  <a:pt x="0" y="2536589"/>
                </a:cubicBezTo>
                <a:cubicBezTo>
                  <a:pt x="5078" y="2367347"/>
                  <a:pt x="-9617" y="2193840"/>
                  <a:pt x="0" y="1992086"/>
                </a:cubicBezTo>
                <a:cubicBezTo>
                  <a:pt x="9617" y="1790332"/>
                  <a:pt x="-21852" y="1468026"/>
                  <a:pt x="0" y="1208532"/>
                </a:cubicBezTo>
                <a:cubicBezTo>
                  <a:pt x="21852" y="949038"/>
                  <a:pt x="-56574" y="484122"/>
                  <a:pt x="0" y="0"/>
                </a:cubicBezTo>
                <a:close/>
                <a:moveTo>
                  <a:pt x="747032" y="747032"/>
                </a:moveTo>
                <a:cubicBezTo>
                  <a:pt x="782453" y="967200"/>
                  <a:pt x="750316" y="1326710"/>
                  <a:pt x="747032" y="1476989"/>
                </a:cubicBezTo>
                <a:cubicBezTo>
                  <a:pt x="743748" y="1627268"/>
                  <a:pt x="765512" y="1803938"/>
                  <a:pt x="747032" y="1982837"/>
                </a:cubicBezTo>
                <a:cubicBezTo>
                  <a:pt x="728552" y="2161736"/>
                  <a:pt x="743739" y="2280696"/>
                  <a:pt x="747032" y="2533506"/>
                </a:cubicBezTo>
                <a:cubicBezTo>
                  <a:pt x="750325" y="2786316"/>
                  <a:pt x="770931" y="2793793"/>
                  <a:pt x="747032" y="3039354"/>
                </a:cubicBezTo>
                <a:cubicBezTo>
                  <a:pt x="723133" y="3284915"/>
                  <a:pt x="778356" y="3448631"/>
                  <a:pt x="747032" y="3769311"/>
                </a:cubicBezTo>
                <a:cubicBezTo>
                  <a:pt x="715708" y="4089991"/>
                  <a:pt x="728625" y="4228859"/>
                  <a:pt x="747032" y="4499268"/>
                </a:cubicBezTo>
                <a:cubicBezTo>
                  <a:pt x="765439" y="4769677"/>
                  <a:pt x="759227" y="5076361"/>
                  <a:pt x="747032" y="5229225"/>
                </a:cubicBezTo>
                <a:cubicBezTo>
                  <a:pt x="825614" y="5220306"/>
                  <a:pt x="1018854" y="5247194"/>
                  <a:pt x="1106560" y="5229225"/>
                </a:cubicBezTo>
                <a:cubicBezTo>
                  <a:pt x="1194266" y="5211256"/>
                  <a:pt x="1669308" y="5243610"/>
                  <a:pt x="1858300" y="5229225"/>
                </a:cubicBezTo>
                <a:cubicBezTo>
                  <a:pt x="2047292" y="5214840"/>
                  <a:pt x="2337000" y="5228215"/>
                  <a:pt x="2511987" y="5229225"/>
                </a:cubicBezTo>
                <a:cubicBezTo>
                  <a:pt x="2686974" y="5230235"/>
                  <a:pt x="3160313" y="5271158"/>
                  <a:pt x="3361781" y="5229225"/>
                </a:cubicBezTo>
                <a:cubicBezTo>
                  <a:pt x="3563249" y="5187292"/>
                  <a:pt x="3795715" y="5230603"/>
                  <a:pt x="4211574" y="5229225"/>
                </a:cubicBezTo>
                <a:cubicBezTo>
                  <a:pt x="4627433" y="5227847"/>
                  <a:pt x="4697833" y="5214419"/>
                  <a:pt x="4865261" y="5229225"/>
                </a:cubicBezTo>
                <a:cubicBezTo>
                  <a:pt x="5032689" y="5244031"/>
                  <a:pt x="5312495" y="5239604"/>
                  <a:pt x="5617001" y="5229225"/>
                </a:cubicBezTo>
                <a:cubicBezTo>
                  <a:pt x="5921507" y="5218846"/>
                  <a:pt x="5856190" y="5218002"/>
                  <a:pt x="6074582" y="5229225"/>
                </a:cubicBezTo>
                <a:cubicBezTo>
                  <a:pt x="6292974" y="5240448"/>
                  <a:pt x="6308518" y="5235611"/>
                  <a:pt x="6434110" y="5229225"/>
                </a:cubicBezTo>
                <a:cubicBezTo>
                  <a:pt x="6559702" y="5222839"/>
                  <a:pt x="6747304" y="5222263"/>
                  <a:pt x="6891691" y="5229225"/>
                </a:cubicBezTo>
                <a:cubicBezTo>
                  <a:pt x="7036078" y="5236187"/>
                  <a:pt x="7293519" y="5226047"/>
                  <a:pt x="7447325" y="5229225"/>
                </a:cubicBezTo>
                <a:cubicBezTo>
                  <a:pt x="7601131" y="5232403"/>
                  <a:pt x="8065838" y="5237167"/>
                  <a:pt x="8297118" y="5229225"/>
                </a:cubicBezTo>
                <a:cubicBezTo>
                  <a:pt x="8528398" y="5221283"/>
                  <a:pt x="8659190" y="5232927"/>
                  <a:pt x="8754699" y="5229225"/>
                </a:cubicBezTo>
                <a:cubicBezTo>
                  <a:pt x="8850208" y="5225523"/>
                  <a:pt x="9113426" y="5198957"/>
                  <a:pt x="9408387" y="5229225"/>
                </a:cubicBezTo>
                <a:cubicBezTo>
                  <a:pt x="9703348" y="5259493"/>
                  <a:pt x="9747634" y="5207003"/>
                  <a:pt x="9865968" y="5229225"/>
                </a:cubicBezTo>
                <a:cubicBezTo>
                  <a:pt x="9984302" y="5251447"/>
                  <a:pt x="10228575" y="5237051"/>
                  <a:pt x="10552339" y="5229225"/>
                </a:cubicBezTo>
                <a:cubicBezTo>
                  <a:pt x="10569338" y="4989138"/>
                  <a:pt x="10578697" y="4769198"/>
                  <a:pt x="10552339" y="4544090"/>
                </a:cubicBezTo>
                <a:cubicBezTo>
                  <a:pt x="10525981" y="4318982"/>
                  <a:pt x="10557565" y="4254914"/>
                  <a:pt x="10552339" y="3993420"/>
                </a:cubicBezTo>
                <a:cubicBezTo>
                  <a:pt x="10547114" y="3731926"/>
                  <a:pt x="10546712" y="3613425"/>
                  <a:pt x="10552339" y="3487573"/>
                </a:cubicBezTo>
                <a:cubicBezTo>
                  <a:pt x="10557966" y="3361721"/>
                  <a:pt x="10549735" y="3125119"/>
                  <a:pt x="10552339" y="2981725"/>
                </a:cubicBezTo>
                <a:cubicBezTo>
                  <a:pt x="10554943" y="2838331"/>
                  <a:pt x="10537635" y="2594524"/>
                  <a:pt x="10552339" y="2386234"/>
                </a:cubicBezTo>
                <a:cubicBezTo>
                  <a:pt x="10567043" y="2177944"/>
                  <a:pt x="10540212" y="2019777"/>
                  <a:pt x="10552339" y="1835565"/>
                </a:cubicBezTo>
                <a:cubicBezTo>
                  <a:pt x="10564466" y="1651353"/>
                  <a:pt x="10552856" y="1507973"/>
                  <a:pt x="10552339" y="1329717"/>
                </a:cubicBezTo>
                <a:cubicBezTo>
                  <a:pt x="10551822" y="1151461"/>
                  <a:pt x="10581147" y="971694"/>
                  <a:pt x="10552339" y="747032"/>
                </a:cubicBezTo>
                <a:cubicBezTo>
                  <a:pt x="10150482" y="726629"/>
                  <a:pt x="10065470" y="720435"/>
                  <a:pt x="9702546" y="747032"/>
                </a:cubicBezTo>
                <a:cubicBezTo>
                  <a:pt x="9339622" y="773629"/>
                  <a:pt x="9378915" y="763840"/>
                  <a:pt x="9244965" y="747032"/>
                </a:cubicBezTo>
                <a:cubicBezTo>
                  <a:pt x="9111015" y="730224"/>
                  <a:pt x="8946165" y="774203"/>
                  <a:pt x="8689331" y="747032"/>
                </a:cubicBezTo>
                <a:cubicBezTo>
                  <a:pt x="8432497" y="719861"/>
                  <a:pt x="8416438" y="740443"/>
                  <a:pt x="8329803" y="747032"/>
                </a:cubicBezTo>
                <a:cubicBezTo>
                  <a:pt x="8243168" y="753621"/>
                  <a:pt x="8002863" y="742082"/>
                  <a:pt x="7872222" y="747032"/>
                </a:cubicBezTo>
                <a:cubicBezTo>
                  <a:pt x="7741581" y="751982"/>
                  <a:pt x="7440129" y="740037"/>
                  <a:pt x="7218535" y="747032"/>
                </a:cubicBezTo>
                <a:cubicBezTo>
                  <a:pt x="6996941" y="754027"/>
                  <a:pt x="6812108" y="741633"/>
                  <a:pt x="6564847" y="747032"/>
                </a:cubicBezTo>
                <a:cubicBezTo>
                  <a:pt x="6317586" y="752431"/>
                  <a:pt x="6117128" y="747156"/>
                  <a:pt x="5715054" y="747032"/>
                </a:cubicBezTo>
                <a:cubicBezTo>
                  <a:pt x="5312980" y="746908"/>
                  <a:pt x="5425300" y="757863"/>
                  <a:pt x="5257473" y="747032"/>
                </a:cubicBezTo>
                <a:cubicBezTo>
                  <a:pt x="5089646" y="736201"/>
                  <a:pt x="4708379" y="766900"/>
                  <a:pt x="4505733" y="747032"/>
                </a:cubicBezTo>
                <a:cubicBezTo>
                  <a:pt x="4303087" y="727164"/>
                  <a:pt x="4248705" y="733786"/>
                  <a:pt x="4146205" y="747032"/>
                </a:cubicBezTo>
                <a:cubicBezTo>
                  <a:pt x="4043705" y="760278"/>
                  <a:pt x="3796931" y="722165"/>
                  <a:pt x="3590571" y="747032"/>
                </a:cubicBezTo>
                <a:cubicBezTo>
                  <a:pt x="3384211" y="771899"/>
                  <a:pt x="3323969" y="761007"/>
                  <a:pt x="3231043" y="747032"/>
                </a:cubicBezTo>
                <a:cubicBezTo>
                  <a:pt x="3138117" y="733057"/>
                  <a:pt x="2797495" y="719938"/>
                  <a:pt x="2675409" y="747032"/>
                </a:cubicBezTo>
                <a:cubicBezTo>
                  <a:pt x="2553323" y="774126"/>
                  <a:pt x="2164707" y="715960"/>
                  <a:pt x="2021722" y="747032"/>
                </a:cubicBezTo>
                <a:cubicBezTo>
                  <a:pt x="1878737" y="778104"/>
                  <a:pt x="1019691" y="689652"/>
                  <a:pt x="747032" y="747032"/>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b="100000"/>
            </a:path>
            <a:tileRect t="-100000" r="-100000"/>
          </a:gradFill>
          <a:ln w="38100">
            <a:extLst>
              <a:ext uri="{C807C97D-BFC1-408E-A445-0C87EB9F89A2}">
                <ask:lineSketchStyleProps xmlns:ask="http://schemas.microsoft.com/office/drawing/2018/sketchyshapes" sd="874378375">
                  <a:prstGeom prst="fram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The End</a:t>
            </a:r>
            <a:endParaRPr lang="el-GR" sz="9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438391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1174</TotalTime>
  <Words>681</Words>
  <Application>Microsoft Office PowerPoint</Application>
  <PresentationFormat>Widescreen</PresentationFormat>
  <Paragraphs>23</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Papyrus</vt:lpstr>
      <vt:lpstr>Office Theme</vt:lpstr>
      <vt:lpstr>PowerPoint Presentation</vt:lpstr>
      <vt:lpstr>  The prehistoric settlement at Poliochne lies in southwest Lemnos, about two kilometres from the present-day village of Kaminia in the wider area of Vroskopos, with the bay of the same name. Photo Credit: Amalia Spiliakou:, July 2025 https://www.poliochne.gr/topography/?lang=en   </vt:lpstr>
      <vt:lpstr>The hilltop location of Poliochne Photo Credit: Amalia Spiliakou:, July 2025 Aerial view of the settlement of Poliochne from the southwest https://www.poliochne.gr/?lang=en  </vt:lpstr>
      <vt:lpstr>   Plan of Poliochne with the building phases  Black Period 3700–3200 BC  Blue Period 3200–2700 BC   Green Period 2700–2400 BC  Red Period c. 2400–2200 BC  Yellow Period 2200–2100 BC  Brown Period c. 2000–1700/1600 BC  Purple Periods 1700/1600–1200 BC  </vt:lpstr>
      <vt:lpstr>Aerial view of the settlement of Poliochne. In the foreground, the enclosure that enclosed the southwest part of the settlement. https://www.poliochne.gr/topography/?lang=en </vt:lpstr>
      <vt:lpstr>Aerial view of the southern sector of the settlement with the houses of the green Poliochne. https://www.poliochne.gr/topography/?lang=en </vt:lpstr>
      <vt:lpstr>Photo Credit: Amalia Spiliakou, July 2025</vt:lpstr>
      <vt:lpstr>Photo Credit: Amalia Spiliakou, July 2025</vt:lpstr>
      <vt:lpstr>Aerial view of the southern part of the settlement of Poliochne. Buildings in the type of “Megaron” can be seen. https://www.poliochne.gr/topography/?lang=en  https://www.poliochne.gr/houses/?lang=en </vt:lpstr>
      <vt:lpstr>View of the western Gate https://www.poliochne.gr/central_gate/?lang=en </vt:lpstr>
      <vt:lpstr>Opened in the west side of the settlement at Poliochne is the main gate, terminus also of the central thoroughfare 102. Both the street and the gateway appear to have been part of the first urban plan of the settlement, which is dated to the Blue period, and were kept unchanged throughout almost its entire existence, with some additions and local interventions.  Photo Credit: Amalia Spiliakou, July 2025 https://www.poliochne.gr/central_gate/?lang=en </vt:lpstr>
      <vt:lpstr>Aerial photograph of Poliochne with the location of building A marked. https://www.poliochne.gr/megaro_605/?lang=en </vt:lpstr>
      <vt:lpstr>Photographs of Poliochne with the location of the Settlement’s Well marked. Photo Credit: Amalia Spiliakou,July 2025 https://www.poliochne.gr/megaro_605/?lang=en  </vt:lpstr>
      <vt:lpstr> One of the most intriguing aspects of Poliochni is the evidence of democratic structures within its society. Central to this is the "Bouleuterion," a communal meeting space that points to the practice of collective decision-making, It served as a gathering place for the city’s inhabitants to discuss and decide on matters of common interest, reflecting an early form of democratic governance. https://www.thearchaeologist.org/blog/poliochni-of-lemnos-the-oldest-city-in-europe-and-a-cradle-of-democracy </vt:lpstr>
      <vt:lpstr>The "Bouleuterion,“ Photo Credit: Amalia Spiliakou, July 2025</vt:lpstr>
      <vt:lpstr>https://www.tripadvisor.it/LocationPhotoDirectLink-g189478-d4889101-i127949411-Archaeological_Site_Poliochni-Lemnos_Northeast_Aegean_Islands.html </vt:lpstr>
      <vt:lpstr>Photo of the ‘Granary’ of the Blue Period Photo Credit: Amalia Spiliakou, July 2025 </vt:lpstr>
      <vt:lpstr>Gold treasure from Poliochne National Archaeological Museum of Greece, Athens, Greece https://www.facebook.com/photo/?fbid=478677561949127&amp;set=pcb.1658416574882060  </vt:lpstr>
      <vt:lpstr>https://www.oeaw.ac.at/en/news/gold-aus-troia-poliochni-und-ur-hatte-denselben-ursprung-1-1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5</cp:revision>
  <dcterms:created xsi:type="dcterms:W3CDTF">2025-08-27T07:09:10Z</dcterms:created>
  <dcterms:modified xsi:type="dcterms:W3CDTF">2025-08-30T15:19:22Z</dcterms:modified>
</cp:coreProperties>
</file>