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5" r:id="rId5"/>
    <p:sldId id="256" r:id="rId6"/>
    <p:sldId id="264" r:id="rId7"/>
    <p:sldId id="262" r:id="rId8"/>
    <p:sldId id="259" r:id="rId9"/>
    <p:sldId id="263" r:id="rId10"/>
    <p:sldId id="266" r:id="rId11"/>
    <p:sldId id="267" r:id="rId1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0E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9AC0F-6C30-4257-7028-503398A779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B67249-8E63-D31D-7E6D-17DCEF7965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2624-F62A-9FE7-800D-CDE8A638B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ACE57-9BAB-4D20-9977-13031654B19E}" type="datetimeFigureOut">
              <a:rPr lang="el-GR" smtClean="0"/>
              <a:t>23/6/2025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D61CE-D756-AC22-7F86-FD0563336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625AD7-E0FB-BBDE-FF7F-97A3AA884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5259E-B26F-48A1-A605-FB0E7FC6B7D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6567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01BB9-B00F-E9F9-3329-10ACE3416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676EE-AF45-D7B6-FD25-92F5BDFBE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18BB4-61B0-0E6E-EF59-ACDC552CA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ACE57-9BAB-4D20-9977-13031654B19E}" type="datetimeFigureOut">
              <a:rPr lang="el-GR" smtClean="0"/>
              <a:t>23/6/2025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5B68D9-9FCD-9715-5B94-AC439ED8D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82EAE5-C0F1-124D-C131-5C43E9B5C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5259E-B26F-48A1-A605-FB0E7FC6B7D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35534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F5DBC-DB66-9C6E-EAFB-A37A56D20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A63D2C-598D-46B1-89F9-B0431B14D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FC3E09-6A90-2B7C-88C4-F46E6FC9D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ACE57-9BAB-4D20-9977-13031654B19E}" type="datetimeFigureOut">
              <a:rPr lang="el-GR" smtClean="0"/>
              <a:t>23/6/2025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CFFDC-6FBD-5C95-E53D-6E2B31331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4FBE8E-92E4-CB37-E921-B1815B2D4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5259E-B26F-48A1-A605-FB0E7FC6B7D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90038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443C9-9C3E-038F-C636-6DA6A2094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820FC-2E8E-9188-F392-D397AE41D1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5591B3-437B-FC87-1E83-9E8973FA0B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E66EA4-2441-1423-DF57-18DAE4BF9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ACE57-9BAB-4D20-9977-13031654B19E}" type="datetimeFigureOut">
              <a:rPr lang="el-GR" smtClean="0"/>
              <a:t>23/6/2025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80AC58-12DB-F156-51D9-A1C334C31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541760-9FC0-9DBA-1372-1110CDAFC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5259E-B26F-48A1-A605-FB0E7FC6B7D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36852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1148D-D2F2-FC89-8973-AAF0F2006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9313AD-733E-D582-E067-1AD209CF7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595267-4219-1293-6247-F40421F490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676AE6-BF8D-518D-94D8-989C2A6ABE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ECD7B3-9852-256F-DAB8-11B1356E1A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27833B-DD08-6AEB-B6F4-080218F4B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ACE57-9BAB-4D20-9977-13031654B19E}" type="datetimeFigureOut">
              <a:rPr lang="el-GR" smtClean="0"/>
              <a:t>23/6/2025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5659FE-7FAA-42B2-A7AD-3F5E5ACD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8D2DA2-0AF7-026D-228F-2FBC9765F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5259E-B26F-48A1-A605-FB0E7FC6B7D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9031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95B6D-A5F3-3DBB-10DB-9FB9650B5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F11FBA-504F-FB81-E0BB-702E26D41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ACE57-9BAB-4D20-9977-13031654B19E}" type="datetimeFigureOut">
              <a:rPr lang="el-GR" smtClean="0"/>
              <a:t>23/6/2025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B94F34-781C-6862-1060-3975AE7C0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E1287-AD80-61E1-9EF7-4ED75896C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5259E-B26F-48A1-A605-FB0E7FC6B7D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48461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1F882C-1DC6-363B-66DC-EC8A3FA29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ACE57-9BAB-4D20-9977-13031654B19E}" type="datetimeFigureOut">
              <a:rPr lang="el-GR" smtClean="0"/>
              <a:t>23/6/2025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8E3010-2444-C0E7-6E64-0F0371E9D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F5774A-8998-56E3-144F-109E4ED89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5259E-B26F-48A1-A605-FB0E7FC6B7D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12493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119EB-2812-8D73-146A-22ECB81A1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75F28A-925A-90F3-97CA-E99F8088C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54FC7-B55F-9569-B962-702598FCEC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8ED815-F10F-626B-4DF3-B4DA81593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ACE57-9BAB-4D20-9977-13031654B19E}" type="datetimeFigureOut">
              <a:rPr lang="el-GR" smtClean="0"/>
              <a:t>23/6/2025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A5DC05-7DF3-C65E-C435-22A7782C1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F10AB2-4C93-36AA-BF4C-42DF2D054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5259E-B26F-48A1-A605-FB0E7FC6B7D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53033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A8925-5EBA-20FE-4E93-892FC0045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78A3C3-279A-F2AF-9482-073DF5CFB9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E212C-8912-4046-46F7-B4E15FCEB9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EF6BC-BC0B-56FF-BEFA-2F589FA2B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ACE57-9BAB-4D20-9977-13031654B19E}" type="datetimeFigureOut">
              <a:rPr lang="el-GR" smtClean="0"/>
              <a:t>23/6/2025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07DEE8-CEE2-CE38-DD9E-7A11AA801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401808-F3A8-C71F-2ECE-4A4B8AD26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5259E-B26F-48A1-A605-FB0E7FC6B7D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24716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29F8A-5091-09EE-A0FB-72BC3ABFA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42B47A-CE24-393E-BED8-B3700C42E2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EC5DEB-CD0B-1E1A-84F5-A394A4764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ACE57-9BAB-4D20-9977-13031654B19E}" type="datetimeFigureOut">
              <a:rPr lang="el-GR" smtClean="0"/>
              <a:t>23/6/2025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E818B0-5BA3-5B55-0A20-4BE718A49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480641-FBA5-F27A-94EF-3ACB52CEF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5259E-B26F-48A1-A605-FB0E7FC6B7D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3546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BBEBC2-DCCB-7960-FC1F-9F5A3AF44C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25FA16-B368-0119-D879-C487A87D5C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96E3DB-F14C-3634-3909-1C162A45E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ACE57-9BAB-4D20-9977-13031654B19E}" type="datetimeFigureOut">
              <a:rPr lang="el-GR" smtClean="0"/>
              <a:t>23/6/2025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D72BDD-0630-76D5-3B73-659BE2D25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C8CD1-B40C-23E2-0F5C-6B208368B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5259E-B26F-48A1-A605-FB0E7FC6B7D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5859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6BEC1C-3B18-8912-5EFD-E8777939D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18EEFA-A35D-5FBD-7124-95F9156099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8B169-8F50-21C7-89AC-B0C0C5F1E5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1ACE57-9BAB-4D20-9977-13031654B19E}" type="datetimeFigureOut">
              <a:rPr lang="el-GR" smtClean="0"/>
              <a:t>23/6/2025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4CA38-AC8C-4361-75D6-CF3B1D57AF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15682-24DA-61A0-8B95-E13FF0CF44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95259E-B26F-48A1-A605-FB0E7FC6B7D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624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pafa.org/museum/collection/item/venice-5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nga.gov/artworks/98404-view-venice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fr.m.wikipedia.org/wiki/Fichier:Thomas_moran_glorious_venice021111%29.jpg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americanart.si.edu/artwork/view-venice-17881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chrysler.emuseum.com/objects/63736/venice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americanart.si.edu/artwork/venice-tower-san-giorgio-17880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www.sothebys.com/en/buy/auction/2025/art-of-the-americas-featuring-the-american-west/grand-canal-venice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questroyalfineart.com/artwork/santa-maria-della-salute-venice/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artmuseum.princeton.edu/collections/objects/11406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E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9CEB882B-88EB-B073-BF4F-18F431C23248}"/>
              </a:ext>
            </a:extLst>
          </p:cNvPr>
          <p:cNvSpPr/>
          <p:nvPr/>
        </p:nvSpPr>
        <p:spPr>
          <a:xfrm>
            <a:off x="571500" y="566057"/>
            <a:ext cx="11049000" cy="5725886"/>
          </a:xfrm>
          <a:custGeom>
            <a:avLst/>
            <a:gdLst>
              <a:gd name="connsiteX0" fmla="*/ 715736 w 11049000"/>
              <a:gd name="connsiteY0" fmla="*/ 715736 h 5725886"/>
              <a:gd name="connsiteX1" fmla="*/ 10333264 w 11049000"/>
              <a:gd name="connsiteY1" fmla="*/ 715736 h 5725886"/>
              <a:gd name="connsiteX2" fmla="*/ 10333264 w 11049000"/>
              <a:gd name="connsiteY2" fmla="*/ 5010150 h 5725886"/>
              <a:gd name="connsiteX3" fmla="*/ 715736 w 11049000"/>
              <a:gd name="connsiteY3" fmla="*/ 5010150 h 5725886"/>
              <a:gd name="connsiteX4" fmla="*/ 715736 w 11049000"/>
              <a:gd name="connsiteY4" fmla="*/ 715736 h 5725886"/>
              <a:gd name="connsiteX0" fmla="*/ 0 w 11049000"/>
              <a:gd name="connsiteY0" fmla="*/ 0 h 5725886"/>
              <a:gd name="connsiteX1" fmla="*/ 11049000 w 11049000"/>
              <a:gd name="connsiteY1" fmla="*/ 0 h 5725886"/>
              <a:gd name="connsiteX2" fmla="*/ 10333264 w 11049000"/>
              <a:gd name="connsiteY2" fmla="*/ 715736 h 5725886"/>
              <a:gd name="connsiteX3" fmla="*/ 715736 w 11049000"/>
              <a:gd name="connsiteY3" fmla="*/ 715736 h 5725886"/>
              <a:gd name="connsiteX4" fmla="*/ 0 w 11049000"/>
              <a:gd name="connsiteY4" fmla="*/ 0 h 5725886"/>
              <a:gd name="connsiteX0" fmla="*/ 0 w 11049000"/>
              <a:gd name="connsiteY0" fmla="*/ 5725886 h 5725886"/>
              <a:gd name="connsiteX1" fmla="*/ 715736 w 11049000"/>
              <a:gd name="connsiteY1" fmla="*/ 5010150 h 5725886"/>
              <a:gd name="connsiteX2" fmla="*/ 10333264 w 11049000"/>
              <a:gd name="connsiteY2" fmla="*/ 5010150 h 5725886"/>
              <a:gd name="connsiteX3" fmla="*/ 11049000 w 11049000"/>
              <a:gd name="connsiteY3" fmla="*/ 5725886 h 5725886"/>
              <a:gd name="connsiteX4" fmla="*/ 0 w 11049000"/>
              <a:gd name="connsiteY4" fmla="*/ 5725886 h 5725886"/>
              <a:gd name="connsiteX0" fmla="*/ 0 w 11049000"/>
              <a:gd name="connsiteY0" fmla="*/ 0 h 5725886"/>
              <a:gd name="connsiteX1" fmla="*/ 715736 w 11049000"/>
              <a:gd name="connsiteY1" fmla="*/ 715736 h 5725886"/>
              <a:gd name="connsiteX2" fmla="*/ 715736 w 11049000"/>
              <a:gd name="connsiteY2" fmla="*/ 5010150 h 5725886"/>
              <a:gd name="connsiteX3" fmla="*/ 0 w 11049000"/>
              <a:gd name="connsiteY3" fmla="*/ 5725886 h 5725886"/>
              <a:gd name="connsiteX4" fmla="*/ 0 w 11049000"/>
              <a:gd name="connsiteY4" fmla="*/ 0 h 5725886"/>
              <a:gd name="connsiteX0" fmla="*/ 11049000 w 11049000"/>
              <a:gd name="connsiteY0" fmla="*/ 0 h 5725886"/>
              <a:gd name="connsiteX1" fmla="*/ 11049000 w 11049000"/>
              <a:gd name="connsiteY1" fmla="*/ 5725886 h 5725886"/>
              <a:gd name="connsiteX2" fmla="*/ 10333264 w 11049000"/>
              <a:gd name="connsiteY2" fmla="*/ 5010150 h 5725886"/>
              <a:gd name="connsiteX3" fmla="*/ 10333264 w 11049000"/>
              <a:gd name="connsiteY3" fmla="*/ 715736 h 5725886"/>
              <a:gd name="connsiteX4" fmla="*/ 11049000 w 11049000"/>
              <a:gd name="connsiteY4" fmla="*/ 0 h 5725886"/>
              <a:gd name="connsiteX0" fmla="*/ 0 w 11049000"/>
              <a:gd name="connsiteY0" fmla="*/ 0 h 5725886"/>
              <a:gd name="connsiteX1" fmla="*/ 11049000 w 11049000"/>
              <a:gd name="connsiteY1" fmla="*/ 0 h 5725886"/>
              <a:gd name="connsiteX2" fmla="*/ 11049000 w 11049000"/>
              <a:gd name="connsiteY2" fmla="*/ 5725886 h 5725886"/>
              <a:gd name="connsiteX3" fmla="*/ 0 w 11049000"/>
              <a:gd name="connsiteY3" fmla="*/ 5725886 h 5725886"/>
              <a:gd name="connsiteX4" fmla="*/ 0 w 11049000"/>
              <a:gd name="connsiteY4" fmla="*/ 0 h 5725886"/>
              <a:gd name="connsiteX5" fmla="*/ 715736 w 11049000"/>
              <a:gd name="connsiteY5" fmla="*/ 715736 h 5725886"/>
              <a:gd name="connsiteX6" fmla="*/ 10333264 w 11049000"/>
              <a:gd name="connsiteY6" fmla="*/ 715736 h 5725886"/>
              <a:gd name="connsiteX7" fmla="*/ 10333264 w 11049000"/>
              <a:gd name="connsiteY7" fmla="*/ 5010150 h 5725886"/>
              <a:gd name="connsiteX8" fmla="*/ 715736 w 11049000"/>
              <a:gd name="connsiteY8" fmla="*/ 5010150 h 5725886"/>
              <a:gd name="connsiteX9" fmla="*/ 715736 w 11049000"/>
              <a:gd name="connsiteY9" fmla="*/ 715736 h 5725886"/>
              <a:gd name="connsiteX10" fmla="*/ 0 w 11049000"/>
              <a:gd name="connsiteY10" fmla="*/ 0 h 5725886"/>
              <a:gd name="connsiteX11" fmla="*/ 715736 w 11049000"/>
              <a:gd name="connsiteY11" fmla="*/ 715736 h 5725886"/>
              <a:gd name="connsiteX12" fmla="*/ 0 w 11049000"/>
              <a:gd name="connsiteY12" fmla="*/ 5725886 h 5725886"/>
              <a:gd name="connsiteX13" fmla="*/ 715736 w 11049000"/>
              <a:gd name="connsiteY13" fmla="*/ 5010150 h 5725886"/>
              <a:gd name="connsiteX14" fmla="*/ 11049000 w 11049000"/>
              <a:gd name="connsiteY14" fmla="*/ 0 h 5725886"/>
              <a:gd name="connsiteX15" fmla="*/ 10333264 w 11049000"/>
              <a:gd name="connsiteY15" fmla="*/ 715736 h 5725886"/>
              <a:gd name="connsiteX16" fmla="*/ 11049000 w 11049000"/>
              <a:gd name="connsiteY16" fmla="*/ 5725886 h 5725886"/>
              <a:gd name="connsiteX17" fmla="*/ 10333264 w 11049000"/>
              <a:gd name="connsiteY17" fmla="*/ 5010150 h 5725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049000" h="5725886" stroke="0" extrusionOk="0">
                <a:moveTo>
                  <a:pt x="715736" y="715736"/>
                </a:moveTo>
                <a:cubicBezTo>
                  <a:pt x="3171028" y="670739"/>
                  <a:pt x="6212830" y="667025"/>
                  <a:pt x="10333264" y="715736"/>
                </a:cubicBezTo>
                <a:cubicBezTo>
                  <a:pt x="10312348" y="1594700"/>
                  <a:pt x="10225288" y="4033927"/>
                  <a:pt x="10333264" y="5010150"/>
                </a:cubicBezTo>
                <a:cubicBezTo>
                  <a:pt x="8101255" y="5055257"/>
                  <a:pt x="3237390" y="4960874"/>
                  <a:pt x="715736" y="5010150"/>
                </a:cubicBezTo>
                <a:cubicBezTo>
                  <a:pt x="829648" y="3919264"/>
                  <a:pt x="592609" y="2845379"/>
                  <a:pt x="715736" y="715736"/>
                </a:cubicBezTo>
                <a:close/>
              </a:path>
              <a:path w="11049000" h="5725886" fill="lightenLess" stroke="0" extrusionOk="0">
                <a:moveTo>
                  <a:pt x="0" y="0"/>
                </a:moveTo>
                <a:cubicBezTo>
                  <a:pt x="5256155" y="152869"/>
                  <a:pt x="9774495" y="-88242"/>
                  <a:pt x="11049000" y="0"/>
                </a:cubicBezTo>
                <a:cubicBezTo>
                  <a:pt x="10825026" y="237466"/>
                  <a:pt x="10693565" y="468184"/>
                  <a:pt x="10333264" y="715736"/>
                </a:cubicBezTo>
                <a:cubicBezTo>
                  <a:pt x="7976035" y="773254"/>
                  <a:pt x="4770710" y="574939"/>
                  <a:pt x="715736" y="715736"/>
                </a:cubicBezTo>
                <a:cubicBezTo>
                  <a:pt x="493210" y="447561"/>
                  <a:pt x="86727" y="133352"/>
                  <a:pt x="0" y="0"/>
                </a:cubicBezTo>
                <a:close/>
              </a:path>
              <a:path w="11049000" h="5725886" fill="darkenLess" stroke="0" extrusionOk="0">
                <a:moveTo>
                  <a:pt x="0" y="5725886"/>
                </a:moveTo>
                <a:cubicBezTo>
                  <a:pt x="96760" y="5560144"/>
                  <a:pt x="560082" y="5177170"/>
                  <a:pt x="715736" y="5010150"/>
                </a:cubicBezTo>
                <a:cubicBezTo>
                  <a:pt x="1937221" y="4993932"/>
                  <a:pt x="8828582" y="4988466"/>
                  <a:pt x="10333264" y="5010150"/>
                </a:cubicBezTo>
                <a:cubicBezTo>
                  <a:pt x="10565581" y="5301091"/>
                  <a:pt x="10910449" y="5525107"/>
                  <a:pt x="11049000" y="5725886"/>
                </a:cubicBezTo>
                <a:cubicBezTo>
                  <a:pt x="7421285" y="5862819"/>
                  <a:pt x="4512314" y="5644272"/>
                  <a:pt x="0" y="5725886"/>
                </a:cubicBezTo>
                <a:close/>
              </a:path>
              <a:path w="11049000" h="5725886" fill="lighten" stroke="0" extrusionOk="0">
                <a:moveTo>
                  <a:pt x="0" y="0"/>
                </a:moveTo>
                <a:cubicBezTo>
                  <a:pt x="135589" y="170552"/>
                  <a:pt x="556686" y="575204"/>
                  <a:pt x="715736" y="715736"/>
                </a:cubicBezTo>
                <a:cubicBezTo>
                  <a:pt x="683901" y="2478358"/>
                  <a:pt x="833506" y="3504491"/>
                  <a:pt x="715736" y="5010150"/>
                </a:cubicBezTo>
                <a:cubicBezTo>
                  <a:pt x="467113" y="5254422"/>
                  <a:pt x="306800" y="5477939"/>
                  <a:pt x="0" y="5725886"/>
                </a:cubicBezTo>
                <a:cubicBezTo>
                  <a:pt x="107953" y="3718547"/>
                  <a:pt x="126236" y="2058100"/>
                  <a:pt x="0" y="0"/>
                </a:cubicBezTo>
                <a:close/>
              </a:path>
              <a:path w="11049000" h="5725886" fill="darken" stroke="0" extrusionOk="0">
                <a:moveTo>
                  <a:pt x="11049000" y="0"/>
                </a:moveTo>
                <a:cubicBezTo>
                  <a:pt x="10880087" y="2819104"/>
                  <a:pt x="11112968" y="3048188"/>
                  <a:pt x="11049000" y="5725886"/>
                </a:cubicBezTo>
                <a:cubicBezTo>
                  <a:pt x="10777969" y="5473888"/>
                  <a:pt x="10453651" y="5086669"/>
                  <a:pt x="10333264" y="5010150"/>
                </a:cubicBezTo>
                <a:cubicBezTo>
                  <a:pt x="10349981" y="3340680"/>
                  <a:pt x="10427622" y="1160947"/>
                  <a:pt x="10333264" y="715736"/>
                </a:cubicBezTo>
                <a:cubicBezTo>
                  <a:pt x="10667997" y="431766"/>
                  <a:pt x="10745729" y="276268"/>
                  <a:pt x="11049000" y="0"/>
                </a:cubicBezTo>
                <a:close/>
              </a:path>
              <a:path w="11049000" h="5725886" fill="none" extrusionOk="0">
                <a:moveTo>
                  <a:pt x="0" y="0"/>
                </a:moveTo>
                <a:cubicBezTo>
                  <a:pt x="2318599" y="-100307"/>
                  <a:pt x="7492686" y="68632"/>
                  <a:pt x="11049000" y="0"/>
                </a:cubicBezTo>
                <a:cubicBezTo>
                  <a:pt x="10969296" y="2221335"/>
                  <a:pt x="11031370" y="4497680"/>
                  <a:pt x="11049000" y="5725886"/>
                </a:cubicBezTo>
                <a:cubicBezTo>
                  <a:pt x="5949769" y="5595480"/>
                  <a:pt x="3858571" y="5673936"/>
                  <a:pt x="0" y="5725886"/>
                </a:cubicBezTo>
                <a:cubicBezTo>
                  <a:pt x="164093" y="4941691"/>
                  <a:pt x="-285" y="2480013"/>
                  <a:pt x="0" y="0"/>
                </a:cubicBezTo>
                <a:close/>
                <a:moveTo>
                  <a:pt x="715736" y="715736"/>
                </a:moveTo>
                <a:cubicBezTo>
                  <a:pt x="4837931" y="874572"/>
                  <a:pt x="7385535" y="770934"/>
                  <a:pt x="10333264" y="715736"/>
                </a:cubicBezTo>
                <a:cubicBezTo>
                  <a:pt x="10277258" y="1238975"/>
                  <a:pt x="10266293" y="4245892"/>
                  <a:pt x="10333264" y="5010150"/>
                </a:cubicBezTo>
                <a:cubicBezTo>
                  <a:pt x="8822055" y="4989700"/>
                  <a:pt x="2978580" y="4855222"/>
                  <a:pt x="715736" y="5010150"/>
                </a:cubicBezTo>
                <a:cubicBezTo>
                  <a:pt x="643549" y="3775137"/>
                  <a:pt x="590633" y="1598492"/>
                  <a:pt x="715736" y="715736"/>
                </a:cubicBezTo>
                <a:close/>
                <a:moveTo>
                  <a:pt x="0" y="0"/>
                </a:moveTo>
                <a:cubicBezTo>
                  <a:pt x="191295" y="151644"/>
                  <a:pt x="467004" y="363116"/>
                  <a:pt x="715736" y="715736"/>
                </a:cubicBezTo>
                <a:moveTo>
                  <a:pt x="0" y="5725886"/>
                </a:moveTo>
                <a:cubicBezTo>
                  <a:pt x="146944" y="5509677"/>
                  <a:pt x="592188" y="5101005"/>
                  <a:pt x="715736" y="5010150"/>
                </a:cubicBezTo>
                <a:moveTo>
                  <a:pt x="11049000" y="0"/>
                </a:moveTo>
                <a:cubicBezTo>
                  <a:pt x="10824776" y="254664"/>
                  <a:pt x="10425415" y="542677"/>
                  <a:pt x="10333264" y="715736"/>
                </a:cubicBezTo>
                <a:moveTo>
                  <a:pt x="11049000" y="5725886"/>
                </a:moveTo>
                <a:cubicBezTo>
                  <a:pt x="10779832" y="5540678"/>
                  <a:pt x="10445315" y="5243414"/>
                  <a:pt x="10333264" y="5010150"/>
                </a:cubicBezTo>
              </a:path>
              <a:path w="11049000" h="5725886" fill="none" stroke="0" extrusionOk="0">
                <a:moveTo>
                  <a:pt x="0" y="0"/>
                </a:moveTo>
                <a:cubicBezTo>
                  <a:pt x="2162535" y="48546"/>
                  <a:pt x="8278414" y="-105586"/>
                  <a:pt x="11049000" y="0"/>
                </a:cubicBezTo>
                <a:cubicBezTo>
                  <a:pt x="10953786" y="1402223"/>
                  <a:pt x="11029152" y="3926727"/>
                  <a:pt x="11049000" y="5725886"/>
                </a:cubicBezTo>
                <a:cubicBezTo>
                  <a:pt x="8988849" y="5688383"/>
                  <a:pt x="2685818" y="5700788"/>
                  <a:pt x="0" y="5725886"/>
                </a:cubicBezTo>
                <a:cubicBezTo>
                  <a:pt x="152977" y="4946245"/>
                  <a:pt x="-144881" y="1592486"/>
                  <a:pt x="0" y="0"/>
                </a:cubicBezTo>
                <a:close/>
                <a:moveTo>
                  <a:pt x="715736" y="715736"/>
                </a:moveTo>
                <a:cubicBezTo>
                  <a:pt x="1942907" y="625116"/>
                  <a:pt x="7405958" y="614954"/>
                  <a:pt x="10333264" y="715736"/>
                </a:cubicBezTo>
                <a:cubicBezTo>
                  <a:pt x="10464945" y="1727866"/>
                  <a:pt x="10177799" y="4533198"/>
                  <a:pt x="10333264" y="5010150"/>
                </a:cubicBezTo>
                <a:cubicBezTo>
                  <a:pt x="8726559" y="5136722"/>
                  <a:pt x="4662694" y="4892090"/>
                  <a:pt x="715736" y="5010150"/>
                </a:cubicBezTo>
                <a:cubicBezTo>
                  <a:pt x="746588" y="3482602"/>
                  <a:pt x="790146" y="2628470"/>
                  <a:pt x="715736" y="715736"/>
                </a:cubicBezTo>
                <a:close/>
                <a:moveTo>
                  <a:pt x="0" y="0"/>
                </a:moveTo>
                <a:cubicBezTo>
                  <a:pt x="284046" y="304899"/>
                  <a:pt x="565775" y="617103"/>
                  <a:pt x="715736" y="715736"/>
                </a:cubicBezTo>
                <a:moveTo>
                  <a:pt x="0" y="5725886"/>
                </a:moveTo>
                <a:cubicBezTo>
                  <a:pt x="165303" y="5573225"/>
                  <a:pt x="357361" y="5285933"/>
                  <a:pt x="715736" y="5010150"/>
                </a:cubicBezTo>
                <a:moveTo>
                  <a:pt x="11049000" y="0"/>
                </a:moveTo>
                <a:cubicBezTo>
                  <a:pt x="10926864" y="68764"/>
                  <a:pt x="10491593" y="530101"/>
                  <a:pt x="10333264" y="715736"/>
                </a:cubicBezTo>
                <a:moveTo>
                  <a:pt x="11049000" y="5725886"/>
                </a:moveTo>
                <a:cubicBezTo>
                  <a:pt x="10908221" y="5648915"/>
                  <a:pt x="10478292" y="5098994"/>
                  <a:pt x="10333264" y="5010150"/>
                </a:cubicBezTo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  <a:extLst>
              <a:ext uri="{C807C97D-BFC1-408E-A445-0C87EB9F89A2}">
                <ask:lineSketchStyleProps xmlns:ask="http://schemas.microsoft.com/office/drawing/2018/sketchyshapes" sd="2527780446">
                  <a:prstGeom prst="bevel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Thomas Moran </a:t>
            </a:r>
          </a:p>
          <a:p>
            <a:pPr algn="ctr"/>
            <a:r>
              <a:rPr lang="en-US" sz="7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and Venice</a:t>
            </a:r>
          </a:p>
          <a:p>
            <a:pPr algn="ctr"/>
            <a:r>
              <a:rPr lang="en-US" sz="36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American Artist, </a:t>
            </a:r>
            <a:r>
              <a:rPr lang="el-GR" sz="36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1837 - 1926</a:t>
            </a:r>
          </a:p>
        </p:txBody>
      </p:sp>
    </p:spTree>
    <p:extLst>
      <p:ext uri="{BB962C8B-B14F-4D97-AF65-F5344CB8AC3E}">
        <p14:creationId xmlns:p14="http://schemas.microsoft.com/office/powerpoint/2010/main" val="1392456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E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A65AF-0CD1-4ECE-49D2-FDAC79B7B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72343"/>
            <a:ext cx="2340428" cy="4752294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Venice,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1887, Oil on Canvas, 51.6 x 76.4 cm, Pennsylvania Academy of the Fine Arts, Philadelphia, USA</a:t>
            </a:r>
            <a:b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https://www.pafa.org/museum/collection/item/venice-5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 </a:t>
            </a:r>
            <a:endParaRPr lang="el-GR" sz="11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050" name="Picture 2" descr="Venice">
            <a:extLst>
              <a:ext uri="{FF2B5EF4-FFF2-40B4-BE49-F238E27FC236}">
                <a16:creationId xmlns:a16="http://schemas.microsoft.com/office/drawing/2014/main" id="{B70C78F6-CAFA-473E-0056-26722F924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428" y="233362"/>
            <a:ext cx="9601200" cy="639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9703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E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D0828-C4D2-0894-A1FD-353A75A03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View of Venice,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1888, Watercolor and Gouache on laid paper, image: 26.35 × 40.01 cm, National Gallery of Art, Washington DC, USA</a:t>
            </a:r>
            <a:b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https://www.nga.gov/artworks/98404-view-venice</a:t>
            </a:r>
            <a:r>
              <a:rPr lang="en-US" sz="1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1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73D9649-F9C6-FA7F-0337-D4DDA2396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77056"/>
            <a:ext cx="7620000" cy="521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398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E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7B538-E4E7-F042-4E74-7C2F11069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048000"/>
            <a:ext cx="2547257" cy="3414712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Glorious Venice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1888, Oil on Canvas, 50.8 x 76.2 cm, Private Collection </a:t>
            </a:r>
            <a:r>
              <a:rPr lang="en-US" sz="1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https://fr.m.wikipedia.org/wiki/Fichier:Thomas_moran_glorious_venice021111%29.jpg</a:t>
            </a:r>
            <a:r>
              <a:rPr lang="en-US" sz="1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1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28528435-FF59-219B-A0F0-37ABFFB09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7" y="395287"/>
            <a:ext cx="9144000" cy="606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563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E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AF001AD-E2A1-B0B7-FCD5-A2EC59EB7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77885"/>
            <a:ext cx="5578475" cy="4039335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A View of Venice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1891, Oil on Canvas, 35 1⁄8 x 25 1⁄4 in. (89.2 x 64.1 cm.), Smithsonian American Art Museum, Washington DC, USA</a:t>
            </a:r>
            <a:br>
              <a:rPr lang="en-US" sz="1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https://americanart.si.edu/artwork/view-venice-17881</a:t>
            </a:r>
            <a:r>
              <a:rPr lang="en-US" sz="1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6" name="Picture 2" descr="Thomas Moran, A View of Venice, 1891, oil on canvas, Smithsonian American Art Museum, Transfer from the U.S. Department of the Interior, National Park Service, 1968.120.1">
            <a:extLst>
              <a:ext uri="{FF2B5EF4-FFF2-40B4-BE49-F238E27FC236}">
                <a16:creationId xmlns:a16="http://schemas.microsoft.com/office/drawing/2014/main" id="{FC6EBF5A-AF44-2AF6-C6A3-2A6370E96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772" y="140779"/>
            <a:ext cx="4734429" cy="657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6459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E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6F8F7-A9FB-6E53-2D2F-C83667FAF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Venice,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1898, Oil in Canvas, 40.6 × 81.3 cm, Chrysler Museum of Art, VA, USA</a:t>
            </a:r>
            <a:br>
              <a:rPr lang="en-US" sz="1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000" dirty="0">
                <a:latin typeface="Lucida Calligraphy" panose="03010101010101010101" pitchFamily="66" charset="0"/>
                <a:hlinkClick r:id="rId2"/>
              </a:rPr>
              <a:t>https://chrysler.emuseum.com/objects/63736/venice</a:t>
            </a:r>
            <a:r>
              <a:rPr lang="en-US" sz="1000" dirty="0">
                <a:latin typeface="Lucida Calligraphy" panose="03010101010101010101" pitchFamily="66" charset="0"/>
              </a:rPr>
              <a:t>  </a:t>
            </a:r>
            <a:endParaRPr lang="el-GR" sz="2000" dirty="0"/>
          </a:p>
        </p:txBody>
      </p:sp>
      <p:pic>
        <p:nvPicPr>
          <p:cNvPr id="6146" name="Picture 2" descr="Venice – Works – eMuseum">
            <a:extLst>
              <a:ext uri="{FF2B5EF4-FFF2-40B4-BE49-F238E27FC236}">
                <a16:creationId xmlns:a16="http://schemas.microsoft.com/office/drawing/2014/main" id="{9009E05C-A367-4AB6-CE48-FA4D52D08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302" y="1801586"/>
            <a:ext cx="9273396" cy="491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5946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E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D4F66-EB4F-2220-BEF7-2DC35425E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267"/>
            <a:ext cx="10515600" cy="1539422"/>
          </a:xfrm>
        </p:spPr>
        <p:txBody>
          <a:bodyPr>
            <a:normAutofit/>
          </a:bodyPr>
          <a:lstStyle/>
          <a:p>
            <a:pPr algn="ctr"/>
            <a:r>
              <a:rPr lang="en-US" sz="2000" b="1" i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Venice from the Tower of San Giorgio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1900, Watercolor on Paper mounted on paperboard, 38.1 x 66.7 cm, Smithsonian American Art Museum, Washington DC, USA</a:t>
            </a:r>
            <a:br>
              <a:rPr lang="en-US" sz="1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000" dirty="0">
                <a:latin typeface="Lucida Calligraphy" panose="03010101010101010101" pitchFamily="66" charset="0"/>
                <a:hlinkClick r:id="rId2"/>
              </a:rPr>
              <a:t>https://americanart.si.edu/artwork/venice-tower-san-giorgio-17880</a:t>
            </a:r>
            <a:r>
              <a:rPr lang="en-US" sz="1000" dirty="0">
                <a:latin typeface="Lucida Calligraphy" panose="03010101010101010101" pitchFamily="66" charset="0"/>
              </a:rPr>
              <a:t> </a:t>
            </a:r>
            <a:endParaRPr lang="el-GR" dirty="0"/>
          </a:p>
        </p:txBody>
      </p:sp>
      <p:pic>
        <p:nvPicPr>
          <p:cNvPr id="5122" name="Picture 2" descr="Thomas Moran, Venice from the Tower of San Giorgio, 1900, watercolor on paper mounted on paperboard, Smithsonian American Art Museum, Bequest of Marion H. Conley, 1988.49.2">
            <a:extLst>
              <a:ext uri="{FF2B5EF4-FFF2-40B4-BE49-F238E27FC236}">
                <a16:creationId xmlns:a16="http://schemas.microsoft.com/office/drawing/2014/main" id="{90AD8E4B-26B8-463B-68BF-784D6FED8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780" y="1690688"/>
            <a:ext cx="9592439" cy="501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493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E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7A1DF-5F03-FB28-D738-589B95C69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4370" y="2231571"/>
            <a:ext cx="2634343" cy="4493079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Grand Canal, Venice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1903, Oil on Canvas, 35.6x51.4 cm, Private Collection 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https://www.sothebys.com/en/buy/auction/2025/art-of-the-americas-featuring-the-american-west/grand-canal-venice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 descr="A painting of a city with boats on the water&#10;&#10;AI-generated content may be incorrect.">
            <a:extLst>
              <a:ext uri="{FF2B5EF4-FFF2-40B4-BE49-F238E27FC236}">
                <a16:creationId xmlns:a16="http://schemas.microsoft.com/office/drawing/2014/main" id="{17E85EBB-94CF-C9B1-4E94-13F3BE2ACF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86" y="133350"/>
            <a:ext cx="9144000" cy="659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656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E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B6B2D-DBF1-A7BB-8BFA-3DA4C37BB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4390" y="2601686"/>
            <a:ext cx="2489410" cy="4079240"/>
          </a:xfrm>
        </p:spPr>
        <p:txBody>
          <a:bodyPr>
            <a:normAutofit/>
          </a:bodyPr>
          <a:lstStyle/>
          <a:p>
            <a:pPr algn="ctr"/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Santa Maria della Salute, Venice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1915, Oil onCanvas,</a:t>
            </a:r>
            <a:br>
              <a:rPr lang="it-IT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76.20x101.60 cm, Private Collection</a:t>
            </a:r>
            <a:br>
              <a:rPr lang="it-IT" sz="1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sz="1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https://www.questroyalfineart.com/artwork/santa-maria-della-salute-venice/</a:t>
            </a:r>
            <a:r>
              <a:rPr lang="it-IT" sz="1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B4B41748-E72C-0727-13EC-3A9142EE2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58" y="177073"/>
            <a:ext cx="8679331" cy="6503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9627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E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900CF-F3C6-FCB5-3E8B-CB15031AA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171"/>
            <a:ext cx="10515600" cy="1516517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Venice: The Lagoon Looking toward Santa Maria </a:t>
            </a:r>
            <a:r>
              <a:rPr lang="en-US" sz="2000" b="1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della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Salute,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1894, Watercolor and Gouache over graphite, 27.3 x 41.2 cm, Princeton University Art Museum, NJ, USA</a:t>
            </a:r>
            <a:br>
              <a:rPr lang="en-US" sz="1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https://artmuseum.princeton.edu/collections/objects/11406</a:t>
            </a:r>
            <a:r>
              <a:rPr lang="en-US" sz="1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9220" name="Picture 4" descr="Venice: The Lagoon Looking toward Santa Maria della Salute">
            <a:extLst>
              <a:ext uri="{FF2B5EF4-FFF2-40B4-BE49-F238E27FC236}">
                <a16:creationId xmlns:a16="http://schemas.microsoft.com/office/drawing/2014/main" id="{5A82D12B-6CE9-2D0F-847F-00AFC5A50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631" y="1581832"/>
            <a:ext cx="7784737" cy="5101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5176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E1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EFC7C3-C148-A594-D497-A5683237E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2D803B91-B664-A077-BF9C-997C3A082CFC}"/>
              </a:ext>
            </a:extLst>
          </p:cNvPr>
          <p:cNvSpPr/>
          <p:nvPr/>
        </p:nvSpPr>
        <p:spPr>
          <a:xfrm>
            <a:off x="571500" y="566057"/>
            <a:ext cx="11049000" cy="5725886"/>
          </a:xfrm>
          <a:custGeom>
            <a:avLst/>
            <a:gdLst>
              <a:gd name="connsiteX0" fmla="*/ 715736 w 11049000"/>
              <a:gd name="connsiteY0" fmla="*/ 715736 h 5725886"/>
              <a:gd name="connsiteX1" fmla="*/ 10333264 w 11049000"/>
              <a:gd name="connsiteY1" fmla="*/ 715736 h 5725886"/>
              <a:gd name="connsiteX2" fmla="*/ 10333264 w 11049000"/>
              <a:gd name="connsiteY2" fmla="*/ 5010150 h 5725886"/>
              <a:gd name="connsiteX3" fmla="*/ 715736 w 11049000"/>
              <a:gd name="connsiteY3" fmla="*/ 5010150 h 5725886"/>
              <a:gd name="connsiteX4" fmla="*/ 715736 w 11049000"/>
              <a:gd name="connsiteY4" fmla="*/ 715736 h 5725886"/>
              <a:gd name="connsiteX0" fmla="*/ 0 w 11049000"/>
              <a:gd name="connsiteY0" fmla="*/ 0 h 5725886"/>
              <a:gd name="connsiteX1" fmla="*/ 11049000 w 11049000"/>
              <a:gd name="connsiteY1" fmla="*/ 0 h 5725886"/>
              <a:gd name="connsiteX2" fmla="*/ 10333264 w 11049000"/>
              <a:gd name="connsiteY2" fmla="*/ 715736 h 5725886"/>
              <a:gd name="connsiteX3" fmla="*/ 715736 w 11049000"/>
              <a:gd name="connsiteY3" fmla="*/ 715736 h 5725886"/>
              <a:gd name="connsiteX4" fmla="*/ 0 w 11049000"/>
              <a:gd name="connsiteY4" fmla="*/ 0 h 5725886"/>
              <a:gd name="connsiteX0" fmla="*/ 0 w 11049000"/>
              <a:gd name="connsiteY0" fmla="*/ 5725886 h 5725886"/>
              <a:gd name="connsiteX1" fmla="*/ 715736 w 11049000"/>
              <a:gd name="connsiteY1" fmla="*/ 5010150 h 5725886"/>
              <a:gd name="connsiteX2" fmla="*/ 10333264 w 11049000"/>
              <a:gd name="connsiteY2" fmla="*/ 5010150 h 5725886"/>
              <a:gd name="connsiteX3" fmla="*/ 11049000 w 11049000"/>
              <a:gd name="connsiteY3" fmla="*/ 5725886 h 5725886"/>
              <a:gd name="connsiteX4" fmla="*/ 0 w 11049000"/>
              <a:gd name="connsiteY4" fmla="*/ 5725886 h 5725886"/>
              <a:gd name="connsiteX0" fmla="*/ 0 w 11049000"/>
              <a:gd name="connsiteY0" fmla="*/ 0 h 5725886"/>
              <a:gd name="connsiteX1" fmla="*/ 715736 w 11049000"/>
              <a:gd name="connsiteY1" fmla="*/ 715736 h 5725886"/>
              <a:gd name="connsiteX2" fmla="*/ 715736 w 11049000"/>
              <a:gd name="connsiteY2" fmla="*/ 5010150 h 5725886"/>
              <a:gd name="connsiteX3" fmla="*/ 0 w 11049000"/>
              <a:gd name="connsiteY3" fmla="*/ 5725886 h 5725886"/>
              <a:gd name="connsiteX4" fmla="*/ 0 w 11049000"/>
              <a:gd name="connsiteY4" fmla="*/ 0 h 5725886"/>
              <a:gd name="connsiteX0" fmla="*/ 11049000 w 11049000"/>
              <a:gd name="connsiteY0" fmla="*/ 0 h 5725886"/>
              <a:gd name="connsiteX1" fmla="*/ 11049000 w 11049000"/>
              <a:gd name="connsiteY1" fmla="*/ 5725886 h 5725886"/>
              <a:gd name="connsiteX2" fmla="*/ 10333264 w 11049000"/>
              <a:gd name="connsiteY2" fmla="*/ 5010150 h 5725886"/>
              <a:gd name="connsiteX3" fmla="*/ 10333264 w 11049000"/>
              <a:gd name="connsiteY3" fmla="*/ 715736 h 5725886"/>
              <a:gd name="connsiteX4" fmla="*/ 11049000 w 11049000"/>
              <a:gd name="connsiteY4" fmla="*/ 0 h 5725886"/>
              <a:gd name="connsiteX0" fmla="*/ 0 w 11049000"/>
              <a:gd name="connsiteY0" fmla="*/ 0 h 5725886"/>
              <a:gd name="connsiteX1" fmla="*/ 11049000 w 11049000"/>
              <a:gd name="connsiteY1" fmla="*/ 0 h 5725886"/>
              <a:gd name="connsiteX2" fmla="*/ 11049000 w 11049000"/>
              <a:gd name="connsiteY2" fmla="*/ 5725886 h 5725886"/>
              <a:gd name="connsiteX3" fmla="*/ 0 w 11049000"/>
              <a:gd name="connsiteY3" fmla="*/ 5725886 h 5725886"/>
              <a:gd name="connsiteX4" fmla="*/ 0 w 11049000"/>
              <a:gd name="connsiteY4" fmla="*/ 0 h 5725886"/>
              <a:gd name="connsiteX5" fmla="*/ 715736 w 11049000"/>
              <a:gd name="connsiteY5" fmla="*/ 715736 h 5725886"/>
              <a:gd name="connsiteX6" fmla="*/ 10333264 w 11049000"/>
              <a:gd name="connsiteY6" fmla="*/ 715736 h 5725886"/>
              <a:gd name="connsiteX7" fmla="*/ 10333264 w 11049000"/>
              <a:gd name="connsiteY7" fmla="*/ 5010150 h 5725886"/>
              <a:gd name="connsiteX8" fmla="*/ 715736 w 11049000"/>
              <a:gd name="connsiteY8" fmla="*/ 5010150 h 5725886"/>
              <a:gd name="connsiteX9" fmla="*/ 715736 w 11049000"/>
              <a:gd name="connsiteY9" fmla="*/ 715736 h 5725886"/>
              <a:gd name="connsiteX10" fmla="*/ 0 w 11049000"/>
              <a:gd name="connsiteY10" fmla="*/ 0 h 5725886"/>
              <a:gd name="connsiteX11" fmla="*/ 715736 w 11049000"/>
              <a:gd name="connsiteY11" fmla="*/ 715736 h 5725886"/>
              <a:gd name="connsiteX12" fmla="*/ 0 w 11049000"/>
              <a:gd name="connsiteY12" fmla="*/ 5725886 h 5725886"/>
              <a:gd name="connsiteX13" fmla="*/ 715736 w 11049000"/>
              <a:gd name="connsiteY13" fmla="*/ 5010150 h 5725886"/>
              <a:gd name="connsiteX14" fmla="*/ 11049000 w 11049000"/>
              <a:gd name="connsiteY14" fmla="*/ 0 h 5725886"/>
              <a:gd name="connsiteX15" fmla="*/ 10333264 w 11049000"/>
              <a:gd name="connsiteY15" fmla="*/ 715736 h 5725886"/>
              <a:gd name="connsiteX16" fmla="*/ 11049000 w 11049000"/>
              <a:gd name="connsiteY16" fmla="*/ 5725886 h 5725886"/>
              <a:gd name="connsiteX17" fmla="*/ 10333264 w 11049000"/>
              <a:gd name="connsiteY17" fmla="*/ 5010150 h 5725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049000" h="5725886" stroke="0" extrusionOk="0">
                <a:moveTo>
                  <a:pt x="715736" y="715736"/>
                </a:moveTo>
                <a:cubicBezTo>
                  <a:pt x="3171028" y="670739"/>
                  <a:pt x="6212830" y="667025"/>
                  <a:pt x="10333264" y="715736"/>
                </a:cubicBezTo>
                <a:cubicBezTo>
                  <a:pt x="10312348" y="1594700"/>
                  <a:pt x="10225288" y="4033927"/>
                  <a:pt x="10333264" y="5010150"/>
                </a:cubicBezTo>
                <a:cubicBezTo>
                  <a:pt x="8101255" y="5055257"/>
                  <a:pt x="3237390" y="4960874"/>
                  <a:pt x="715736" y="5010150"/>
                </a:cubicBezTo>
                <a:cubicBezTo>
                  <a:pt x="829648" y="3919264"/>
                  <a:pt x="592609" y="2845379"/>
                  <a:pt x="715736" y="715736"/>
                </a:cubicBezTo>
                <a:close/>
              </a:path>
              <a:path w="11049000" h="5725886" fill="lightenLess" stroke="0" extrusionOk="0">
                <a:moveTo>
                  <a:pt x="0" y="0"/>
                </a:moveTo>
                <a:cubicBezTo>
                  <a:pt x="5256155" y="152869"/>
                  <a:pt x="9774495" y="-88242"/>
                  <a:pt x="11049000" y="0"/>
                </a:cubicBezTo>
                <a:cubicBezTo>
                  <a:pt x="10825026" y="237466"/>
                  <a:pt x="10693565" y="468184"/>
                  <a:pt x="10333264" y="715736"/>
                </a:cubicBezTo>
                <a:cubicBezTo>
                  <a:pt x="7976035" y="773254"/>
                  <a:pt x="4770710" y="574939"/>
                  <a:pt x="715736" y="715736"/>
                </a:cubicBezTo>
                <a:cubicBezTo>
                  <a:pt x="493210" y="447561"/>
                  <a:pt x="86727" y="133352"/>
                  <a:pt x="0" y="0"/>
                </a:cubicBezTo>
                <a:close/>
              </a:path>
              <a:path w="11049000" h="5725886" fill="darkenLess" stroke="0" extrusionOk="0">
                <a:moveTo>
                  <a:pt x="0" y="5725886"/>
                </a:moveTo>
                <a:cubicBezTo>
                  <a:pt x="96760" y="5560144"/>
                  <a:pt x="560082" y="5177170"/>
                  <a:pt x="715736" y="5010150"/>
                </a:cubicBezTo>
                <a:cubicBezTo>
                  <a:pt x="1937221" y="4993932"/>
                  <a:pt x="8828582" y="4988466"/>
                  <a:pt x="10333264" y="5010150"/>
                </a:cubicBezTo>
                <a:cubicBezTo>
                  <a:pt x="10565581" y="5301091"/>
                  <a:pt x="10910449" y="5525107"/>
                  <a:pt x="11049000" y="5725886"/>
                </a:cubicBezTo>
                <a:cubicBezTo>
                  <a:pt x="7421285" y="5862819"/>
                  <a:pt x="4512314" y="5644272"/>
                  <a:pt x="0" y="5725886"/>
                </a:cubicBezTo>
                <a:close/>
              </a:path>
              <a:path w="11049000" h="5725886" fill="lighten" stroke="0" extrusionOk="0">
                <a:moveTo>
                  <a:pt x="0" y="0"/>
                </a:moveTo>
                <a:cubicBezTo>
                  <a:pt x="135589" y="170552"/>
                  <a:pt x="556686" y="575204"/>
                  <a:pt x="715736" y="715736"/>
                </a:cubicBezTo>
                <a:cubicBezTo>
                  <a:pt x="683901" y="2478358"/>
                  <a:pt x="833506" y="3504491"/>
                  <a:pt x="715736" y="5010150"/>
                </a:cubicBezTo>
                <a:cubicBezTo>
                  <a:pt x="467113" y="5254422"/>
                  <a:pt x="306800" y="5477939"/>
                  <a:pt x="0" y="5725886"/>
                </a:cubicBezTo>
                <a:cubicBezTo>
                  <a:pt x="107953" y="3718547"/>
                  <a:pt x="126236" y="2058100"/>
                  <a:pt x="0" y="0"/>
                </a:cubicBezTo>
                <a:close/>
              </a:path>
              <a:path w="11049000" h="5725886" fill="darken" stroke="0" extrusionOk="0">
                <a:moveTo>
                  <a:pt x="11049000" y="0"/>
                </a:moveTo>
                <a:cubicBezTo>
                  <a:pt x="10880087" y="2819104"/>
                  <a:pt x="11112968" y="3048188"/>
                  <a:pt x="11049000" y="5725886"/>
                </a:cubicBezTo>
                <a:cubicBezTo>
                  <a:pt x="10777969" y="5473888"/>
                  <a:pt x="10453651" y="5086669"/>
                  <a:pt x="10333264" y="5010150"/>
                </a:cubicBezTo>
                <a:cubicBezTo>
                  <a:pt x="10349981" y="3340680"/>
                  <a:pt x="10427622" y="1160947"/>
                  <a:pt x="10333264" y="715736"/>
                </a:cubicBezTo>
                <a:cubicBezTo>
                  <a:pt x="10667997" y="431766"/>
                  <a:pt x="10745729" y="276268"/>
                  <a:pt x="11049000" y="0"/>
                </a:cubicBezTo>
                <a:close/>
              </a:path>
              <a:path w="11049000" h="5725886" fill="none" extrusionOk="0">
                <a:moveTo>
                  <a:pt x="0" y="0"/>
                </a:moveTo>
                <a:cubicBezTo>
                  <a:pt x="2318599" y="-100307"/>
                  <a:pt x="7492686" y="68632"/>
                  <a:pt x="11049000" y="0"/>
                </a:cubicBezTo>
                <a:cubicBezTo>
                  <a:pt x="10969296" y="2221335"/>
                  <a:pt x="11031370" y="4497680"/>
                  <a:pt x="11049000" y="5725886"/>
                </a:cubicBezTo>
                <a:cubicBezTo>
                  <a:pt x="5949769" y="5595480"/>
                  <a:pt x="3858571" y="5673936"/>
                  <a:pt x="0" y="5725886"/>
                </a:cubicBezTo>
                <a:cubicBezTo>
                  <a:pt x="164093" y="4941691"/>
                  <a:pt x="-285" y="2480013"/>
                  <a:pt x="0" y="0"/>
                </a:cubicBezTo>
                <a:close/>
                <a:moveTo>
                  <a:pt x="715736" y="715736"/>
                </a:moveTo>
                <a:cubicBezTo>
                  <a:pt x="4837931" y="874572"/>
                  <a:pt x="7385535" y="770934"/>
                  <a:pt x="10333264" y="715736"/>
                </a:cubicBezTo>
                <a:cubicBezTo>
                  <a:pt x="10277258" y="1238975"/>
                  <a:pt x="10266293" y="4245892"/>
                  <a:pt x="10333264" y="5010150"/>
                </a:cubicBezTo>
                <a:cubicBezTo>
                  <a:pt x="8822055" y="4989700"/>
                  <a:pt x="2978580" y="4855222"/>
                  <a:pt x="715736" y="5010150"/>
                </a:cubicBezTo>
                <a:cubicBezTo>
                  <a:pt x="643549" y="3775137"/>
                  <a:pt x="590633" y="1598492"/>
                  <a:pt x="715736" y="715736"/>
                </a:cubicBezTo>
                <a:close/>
                <a:moveTo>
                  <a:pt x="0" y="0"/>
                </a:moveTo>
                <a:cubicBezTo>
                  <a:pt x="191295" y="151644"/>
                  <a:pt x="467004" y="363116"/>
                  <a:pt x="715736" y="715736"/>
                </a:cubicBezTo>
                <a:moveTo>
                  <a:pt x="0" y="5725886"/>
                </a:moveTo>
                <a:cubicBezTo>
                  <a:pt x="146944" y="5509677"/>
                  <a:pt x="592188" y="5101005"/>
                  <a:pt x="715736" y="5010150"/>
                </a:cubicBezTo>
                <a:moveTo>
                  <a:pt x="11049000" y="0"/>
                </a:moveTo>
                <a:cubicBezTo>
                  <a:pt x="10824776" y="254664"/>
                  <a:pt x="10425415" y="542677"/>
                  <a:pt x="10333264" y="715736"/>
                </a:cubicBezTo>
                <a:moveTo>
                  <a:pt x="11049000" y="5725886"/>
                </a:moveTo>
                <a:cubicBezTo>
                  <a:pt x="10779832" y="5540678"/>
                  <a:pt x="10445315" y="5243414"/>
                  <a:pt x="10333264" y="5010150"/>
                </a:cubicBezTo>
              </a:path>
              <a:path w="11049000" h="5725886" fill="none" stroke="0" extrusionOk="0">
                <a:moveTo>
                  <a:pt x="0" y="0"/>
                </a:moveTo>
                <a:cubicBezTo>
                  <a:pt x="2162535" y="48546"/>
                  <a:pt x="8278414" y="-105586"/>
                  <a:pt x="11049000" y="0"/>
                </a:cubicBezTo>
                <a:cubicBezTo>
                  <a:pt x="10953786" y="1402223"/>
                  <a:pt x="11029152" y="3926727"/>
                  <a:pt x="11049000" y="5725886"/>
                </a:cubicBezTo>
                <a:cubicBezTo>
                  <a:pt x="8988849" y="5688383"/>
                  <a:pt x="2685818" y="5700788"/>
                  <a:pt x="0" y="5725886"/>
                </a:cubicBezTo>
                <a:cubicBezTo>
                  <a:pt x="152977" y="4946245"/>
                  <a:pt x="-144881" y="1592486"/>
                  <a:pt x="0" y="0"/>
                </a:cubicBezTo>
                <a:close/>
                <a:moveTo>
                  <a:pt x="715736" y="715736"/>
                </a:moveTo>
                <a:cubicBezTo>
                  <a:pt x="1942907" y="625116"/>
                  <a:pt x="7405958" y="614954"/>
                  <a:pt x="10333264" y="715736"/>
                </a:cubicBezTo>
                <a:cubicBezTo>
                  <a:pt x="10464945" y="1727866"/>
                  <a:pt x="10177799" y="4533198"/>
                  <a:pt x="10333264" y="5010150"/>
                </a:cubicBezTo>
                <a:cubicBezTo>
                  <a:pt x="8726559" y="5136722"/>
                  <a:pt x="4662694" y="4892090"/>
                  <a:pt x="715736" y="5010150"/>
                </a:cubicBezTo>
                <a:cubicBezTo>
                  <a:pt x="746588" y="3482602"/>
                  <a:pt x="790146" y="2628470"/>
                  <a:pt x="715736" y="715736"/>
                </a:cubicBezTo>
                <a:close/>
                <a:moveTo>
                  <a:pt x="0" y="0"/>
                </a:moveTo>
                <a:cubicBezTo>
                  <a:pt x="284046" y="304899"/>
                  <a:pt x="565775" y="617103"/>
                  <a:pt x="715736" y="715736"/>
                </a:cubicBezTo>
                <a:moveTo>
                  <a:pt x="0" y="5725886"/>
                </a:moveTo>
                <a:cubicBezTo>
                  <a:pt x="165303" y="5573225"/>
                  <a:pt x="357361" y="5285933"/>
                  <a:pt x="715736" y="5010150"/>
                </a:cubicBezTo>
                <a:moveTo>
                  <a:pt x="11049000" y="0"/>
                </a:moveTo>
                <a:cubicBezTo>
                  <a:pt x="10926864" y="68764"/>
                  <a:pt x="10491593" y="530101"/>
                  <a:pt x="10333264" y="715736"/>
                </a:cubicBezTo>
                <a:moveTo>
                  <a:pt x="11049000" y="5725886"/>
                </a:moveTo>
                <a:cubicBezTo>
                  <a:pt x="10908221" y="5648915"/>
                  <a:pt x="10478292" y="5098994"/>
                  <a:pt x="10333264" y="5010150"/>
                </a:cubicBezTo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  <a:extLst>
              <a:ext uri="{C807C97D-BFC1-408E-A445-0C87EB9F89A2}">
                <ask:lineSketchStyleProps xmlns:ask="http://schemas.microsoft.com/office/drawing/2018/sketchyshapes" sd="2527780446">
                  <a:prstGeom prst="bevel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The End</a:t>
            </a:r>
            <a:endParaRPr lang="el-GR" sz="96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3153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370</Words>
  <Application>Microsoft Office PowerPoint</Application>
  <PresentationFormat>Widescreen</PresentationFormat>
  <Paragraphs>13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Lucida Calligraphy</vt:lpstr>
      <vt:lpstr>Office Theme</vt:lpstr>
      <vt:lpstr>PowerPoint Presentation</vt:lpstr>
      <vt:lpstr>Venice, 1887, Oil on Canvas, 51.6 x 76.4 cm, Pennsylvania Academy of the Fine Arts, Philadelphia, USA https://www.pafa.org/museum/collection/item/venice-5  </vt:lpstr>
      <vt:lpstr>View of Venice, 1888, Watercolor and Gouache on laid paper, image: 26.35 × 40.01 cm, National Gallery of Art, Washington DC, USA https://www.nga.gov/artworks/98404-view-venice </vt:lpstr>
      <vt:lpstr>Glorious Venice, 1888, Oil on Canvas, 50.8 x 76.2 cm, Private Collection https://fr.m.wikipedia.org/wiki/Fichier:Thomas_moran_glorious_venice021111%29.jpg </vt:lpstr>
      <vt:lpstr>A View of Venice, 1891, Oil on Canvas, 35 1⁄8 x 25 1⁄4 in. (89.2 x 64.1 cm.), Smithsonian American Art Museum, Washington DC, USA https://americanart.si.edu/artwork/view-venice-17881 </vt:lpstr>
      <vt:lpstr>Venice, 1898, Oil in Canvas, 40.6 × 81.3 cm, Chrysler Museum of Art, VA, USA https://chrysler.emuseum.com/objects/63736/venice  </vt:lpstr>
      <vt:lpstr>Venice from the Tower of San Giorgio, 1900, Watercolor on Paper mounted on paperboard, 38.1 x 66.7 cm, Smithsonian American Art Museum, Washington DC, USA https://americanart.si.edu/artwork/venice-tower-san-giorgio-17880 </vt:lpstr>
      <vt:lpstr>Grand Canal, Venice, 1903, Oil on Canvas, 35.6x51.4 cm, Private Collection https://www.sothebys.com/en/buy/auction/2025/art-of-the-americas-featuring-the-american-west/grand-canal-venice </vt:lpstr>
      <vt:lpstr>Santa Maria della Salute, Venice, 1915, Oil onCanvas, 76.20x101.60 cm, Private Collection https://www.questroyalfineart.com/artwork/santa-maria-della-salute-venice/ </vt:lpstr>
      <vt:lpstr>Venice: The Lagoon Looking toward Santa Maria della Salute, 1894, Watercolor and Gouache over graphite, 27.3 x 41.2 cm, Princeton University Art Museum, NJ, USA https://artmuseum.princeton.edu/collections/objects/11406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2025-06-23T04:23:26Z</dcterms:created>
  <dcterms:modified xsi:type="dcterms:W3CDTF">2025-06-23T05:36:08Z</dcterms:modified>
</cp:coreProperties>
</file>