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20" r:id="rId2"/>
    <p:sldId id="322" r:id="rId3"/>
    <p:sldId id="324" r:id="rId4"/>
    <p:sldId id="323" r:id="rId5"/>
    <p:sldId id="326" r:id="rId6"/>
    <p:sldId id="325" r:id="rId7"/>
    <p:sldId id="331" r:id="rId8"/>
    <p:sldId id="328" r:id="rId9"/>
    <p:sldId id="327" r:id="rId10"/>
    <p:sldId id="321" r:id="rId11"/>
    <p:sldId id="332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A0D42-D4DD-43D1-B16E-F23A3FC4CA52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46013-6C11-4C9D-80A8-58477C42394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052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46013-6C11-4C9D-80A8-58477C423944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4690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40F63-ADFC-3178-196C-4AEB22D42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B4D3F-99B4-7213-5C19-3D2CB13BF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E6437-4C04-A180-7A0C-6B58B9BF1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73CEC-2476-4015-616B-3A8880938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018E6-5300-8BEC-980C-5F2E1DC1C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38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DDECE-22A7-7F92-989A-0A7018F80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39581-18D5-88AD-C8C3-415B772CC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96251-61DA-8580-D3DC-FB3A2F406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2338D-3909-C936-961A-39C6FB7EE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925D8-E15E-AE9D-DFE4-11F30350C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4021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A43A3-D3F0-1DD0-4227-9413F7CC8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CC7EC-163C-B485-6D30-915E973B0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DD512-3B1B-DE41-3045-40DF41BB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A84B2-B703-181C-4C04-26E7CCE22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87949-4B8A-6CCC-C66A-70344D466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1437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A8E6-7BBE-376D-D079-3FE49064E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4D419-89B8-55CE-7F6C-EA7B5B214F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C950A7-F104-0627-87A2-7FEF34127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E6B61-8A48-60D4-3A68-9346F9A38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4C0ACD-2AB2-96E8-FE0F-9633BB5FF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E89FB-AA28-F636-4940-5E41D0FAC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261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27303-BE1A-17CC-445E-B28801352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F22C1-CEA7-5C7F-2ADA-CDA6CFE02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166E1B-D00E-BE34-A004-68468B320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AE6BB9-BE68-8BAF-BE9C-F9B2C08F4E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65CE46-9EAC-E6FA-50F9-1ED3597E0E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FC287D-29FF-14D8-79D0-3DC220B43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D4FCAE-3EA5-F4B3-6881-9B2373E7C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FFE288-ADC5-1B10-9567-C71303359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12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C02B2-5EC7-CCFB-A6D7-6EAC2A204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1FEFD-3FF3-1C16-602B-6AB8F8BE0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B11B68-5952-ACD2-F5C1-3BC9438FC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22DED-FD0D-947F-BD19-AB2D9CF31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043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C436D3-E2B1-E813-8B36-25FB7D67B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942057-7681-C093-887D-C79E5656A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41BF3-ADB2-3414-F063-88849313C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1611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8BED8-26A7-10DD-54F7-AFDEB0FA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DD499-7B67-0249-A286-78BF1C843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1EA42-C9CF-67FA-EDA4-27AF2BFCC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77C8C7-241D-9109-D429-0AFEC5FC1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F2E604-F810-6B31-2DCB-9821FF0ED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21D47-DE94-56AB-7CCB-EA014A962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8866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35023-A15A-8582-CB32-875E64657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74C073-379F-1A33-B302-4AB6E8F91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457C3-93E6-C709-4DB3-AD8FF5872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4DF8D-D8CA-56F2-C123-D8714B21B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E36F48-7B1C-DF27-E1CB-6D1862C9B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61172-E5AE-512D-C7FF-72359A5AA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2723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97CCB-924E-4B40-7EC5-98356979C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2B762-E692-66D6-102B-99FD21365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168D-DCD9-FF7F-25F6-BC235524B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F718F-741A-0DE8-983E-7857D40DF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F9C24-F570-40DA-AD26-1CE40E479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3208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B521AE-FD61-2223-8570-7B428FC921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8E4B0A-B722-F20F-3C0E-D882B107B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E494A-1565-C222-3546-981482F3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53632-9F08-E0DC-2D3D-371373DD3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7FB74-76CB-8DF6-17C9-11DCB4526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117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CF2078-1C65-4A46-E262-40E36A933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99383-DFA1-4BC1-5B16-9DF38147F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E8BA6-22F7-1861-D3AD-5BB6581D3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2451A8-095F-4592-AAC0-FDE9A0FB74F6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61952-35FC-CDD0-862A-3B00FEF09E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DB45A-B6D4-6671-D522-13E259C5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4F840-9B55-41FF-9FC5-22FE0BAD21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392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metmuseum.org/art/collection/search/10080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wikiart.org/en/thomas-pollock-anshutz/the-farmer-and-his-son-at-harvesting-1879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famsf.org/artworks/the-ironworkers-noontime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renewal.org/artworks/thomas-pollock-anschutz/aunt-hannah/6047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https://www.artrenewal.org/artworks/thomas-pollock-anschutz/the-chore/2818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mmons.wikimedia.org/wiki/File:Thomas_P._Anshutz_-_Man_and_Woman_on_the_Beach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artrenewal.org/artworks/thomas-pollock-anschutz/down-the-delaware-bay/60485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.carnegieart.org/objects/e8d2974f-e957-4944-a3f1-afc4720e2b0d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llection.carnegieart.org/objects/64ef35fc-d1d8-404f-b137-e39e8576e14e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metmuseum.org/art/collection/search/14931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011ACFE-8753-4E54-BC17-BEA8B0003215}"/>
              </a:ext>
            </a:extLst>
          </p:cNvPr>
          <p:cNvSpPr/>
          <p:nvPr/>
        </p:nvSpPr>
        <p:spPr>
          <a:xfrm>
            <a:off x="638175" y="653143"/>
            <a:ext cx="10801350" cy="5638799"/>
          </a:xfrm>
          <a:custGeom>
            <a:avLst/>
            <a:gdLst>
              <a:gd name="connsiteX0" fmla="*/ 106501 w 10801350"/>
              <a:gd name="connsiteY0" fmla="*/ 352425 h 5638799"/>
              <a:gd name="connsiteX1" fmla="*/ 5453926 w 10801350"/>
              <a:gd name="connsiteY1" fmla="*/ 352425 h 5638799"/>
              <a:gd name="connsiteX2" fmla="*/ 10801350 w 10801350"/>
              <a:gd name="connsiteY2" fmla="*/ 352425 h 5638799"/>
              <a:gd name="connsiteX3" fmla="*/ 10790167 w 10801350"/>
              <a:gd name="connsiteY3" fmla="*/ 870490 h 5638799"/>
              <a:gd name="connsiteX4" fmla="*/ 10774725 w 10801350"/>
              <a:gd name="connsiteY4" fmla="*/ 1585912 h 5638799"/>
              <a:gd name="connsiteX5" fmla="*/ 10764607 w 10801350"/>
              <a:gd name="connsiteY5" fmla="*/ 2054637 h 5638799"/>
              <a:gd name="connsiteX6" fmla="*/ 10753425 w 10801350"/>
              <a:gd name="connsiteY6" fmla="*/ 2572702 h 5638799"/>
              <a:gd name="connsiteX7" fmla="*/ 10741177 w 10801350"/>
              <a:gd name="connsiteY7" fmla="*/ 3140106 h 5638799"/>
              <a:gd name="connsiteX8" fmla="*/ 10725734 w 10801350"/>
              <a:gd name="connsiteY8" fmla="*/ 3855529 h 5638799"/>
              <a:gd name="connsiteX9" fmla="*/ 10714552 w 10801350"/>
              <a:gd name="connsiteY9" fmla="*/ 4373593 h 5638799"/>
              <a:gd name="connsiteX10" fmla="*/ 10694849 w 10801350"/>
              <a:gd name="connsiteY10" fmla="*/ 5286374 h 5638799"/>
              <a:gd name="connsiteX11" fmla="*/ 5347424 w 10801350"/>
              <a:gd name="connsiteY11" fmla="*/ 5286374 h 5638799"/>
              <a:gd name="connsiteX12" fmla="*/ 0 w 10801350"/>
              <a:gd name="connsiteY12" fmla="*/ 5286374 h 5638799"/>
              <a:gd name="connsiteX13" fmla="*/ 13313 w 10801350"/>
              <a:gd name="connsiteY13" fmla="*/ 4669630 h 5638799"/>
              <a:gd name="connsiteX14" fmla="*/ 27690 w 10801350"/>
              <a:gd name="connsiteY14" fmla="*/ 4003547 h 5638799"/>
              <a:gd name="connsiteX15" fmla="*/ 37808 w 10801350"/>
              <a:gd name="connsiteY15" fmla="*/ 3534822 h 5638799"/>
              <a:gd name="connsiteX16" fmla="*/ 47925 w 10801350"/>
              <a:gd name="connsiteY16" fmla="*/ 3066097 h 5638799"/>
              <a:gd name="connsiteX17" fmla="*/ 62303 w 10801350"/>
              <a:gd name="connsiteY17" fmla="*/ 2400014 h 5638799"/>
              <a:gd name="connsiteX18" fmla="*/ 74551 w 10801350"/>
              <a:gd name="connsiteY18" fmla="*/ 1832610 h 5638799"/>
              <a:gd name="connsiteX19" fmla="*/ 84668 w 10801350"/>
              <a:gd name="connsiteY19" fmla="*/ 1363885 h 5638799"/>
              <a:gd name="connsiteX20" fmla="*/ 106501 w 10801350"/>
              <a:gd name="connsiteY20" fmla="*/ 352425 h 5638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801350" h="5638799" fill="none" extrusionOk="0">
                <a:moveTo>
                  <a:pt x="106501" y="352425"/>
                </a:moveTo>
                <a:cubicBezTo>
                  <a:pt x="1990986" y="-425926"/>
                  <a:pt x="3380223" y="1582399"/>
                  <a:pt x="5453926" y="352425"/>
                </a:cubicBezTo>
                <a:cubicBezTo>
                  <a:pt x="7349686" y="-401245"/>
                  <a:pt x="9111405" y="1103456"/>
                  <a:pt x="10801350" y="352425"/>
                </a:cubicBezTo>
                <a:cubicBezTo>
                  <a:pt x="10805012" y="565879"/>
                  <a:pt x="10815409" y="623156"/>
                  <a:pt x="10790167" y="870490"/>
                </a:cubicBezTo>
                <a:cubicBezTo>
                  <a:pt x="10764925" y="1117824"/>
                  <a:pt x="10770094" y="1243641"/>
                  <a:pt x="10774725" y="1585912"/>
                </a:cubicBezTo>
                <a:cubicBezTo>
                  <a:pt x="10779355" y="1928183"/>
                  <a:pt x="10754986" y="1824492"/>
                  <a:pt x="10764607" y="2054637"/>
                </a:cubicBezTo>
                <a:cubicBezTo>
                  <a:pt x="10774228" y="2284782"/>
                  <a:pt x="10776881" y="2446460"/>
                  <a:pt x="10753425" y="2572702"/>
                </a:cubicBezTo>
                <a:cubicBezTo>
                  <a:pt x="10729968" y="2698944"/>
                  <a:pt x="10745394" y="2931618"/>
                  <a:pt x="10741177" y="3140106"/>
                </a:cubicBezTo>
                <a:cubicBezTo>
                  <a:pt x="10736960" y="3348594"/>
                  <a:pt x="10743233" y="3524919"/>
                  <a:pt x="10725734" y="3855529"/>
                </a:cubicBezTo>
                <a:cubicBezTo>
                  <a:pt x="10708235" y="4186140"/>
                  <a:pt x="10715377" y="4124259"/>
                  <a:pt x="10714552" y="4373593"/>
                </a:cubicBezTo>
                <a:cubicBezTo>
                  <a:pt x="10713726" y="4622927"/>
                  <a:pt x="10706360" y="5031308"/>
                  <a:pt x="10694849" y="5286374"/>
                </a:cubicBezTo>
                <a:cubicBezTo>
                  <a:pt x="8480353" y="6437830"/>
                  <a:pt x="6941519" y="3849725"/>
                  <a:pt x="5347424" y="5286374"/>
                </a:cubicBezTo>
                <a:cubicBezTo>
                  <a:pt x="3582772" y="6141063"/>
                  <a:pt x="2167116" y="4204238"/>
                  <a:pt x="0" y="5286374"/>
                </a:cubicBezTo>
                <a:cubicBezTo>
                  <a:pt x="-16859" y="4989878"/>
                  <a:pt x="-15778" y="4823636"/>
                  <a:pt x="13313" y="4669630"/>
                </a:cubicBezTo>
                <a:cubicBezTo>
                  <a:pt x="42404" y="4515624"/>
                  <a:pt x="16358" y="4330661"/>
                  <a:pt x="27690" y="4003547"/>
                </a:cubicBezTo>
                <a:cubicBezTo>
                  <a:pt x="39023" y="3676433"/>
                  <a:pt x="19163" y="3650706"/>
                  <a:pt x="37808" y="3534822"/>
                </a:cubicBezTo>
                <a:cubicBezTo>
                  <a:pt x="56453" y="3418938"/>
                  <a:pt x="61123" y="3218866"/>
                  <a:pt x="47925" y="3066097"/>
                </a:cubicBezTo>
                <a:cubicBezTo>
                  <a:pt x="34727" y="2913328"/>
                  <a:pt x="80031" y="2597776"/>
                  <a:pt x="62303" y="2400014"/>
                </a:cubicBezTo>
                <a:cubicBezTo>
                  <a:pt x="44575" y="2202252"/>
                  <a:pt x="92461" y="2065116"/>
                  <a:pt x="74551" y="1832610"/>
                </a:cubicBezTo>
                <a:cubicBezTo>
                  <a:pt x="56640" y="1600104"/>
                  <a:pt x="89808" y="1566043"/>
                  <a:pt x="84668" y="1363885"/>
                </a:cubicBezTo>
                <a:cubicBezTo>
                  <a:pt x="79528" y="1161727"/>
                  <a:pt x="142421" y="566894"/>
                  <a:pt x="106501" y="352425"/>
                </a:cubicBezTo>
                <a:close/>
              </a:path>
              <a:path w="10801350" h="5638799" stroke="0" extrusionOk="0">
                <a:moveTo>
                  <a:pt x="106501" y="352425"/>
                </a:moveTo>
                <a:cubicBezTo>
                  <a:pt x="1932299" y="-671391"/>
                  <a:pt x="3203522" y="1335018"/>
                  <a:pt x="5453926" y="352425"/>
                </a:cubicBezTo>
                <a:cubicBezTo>
                  <a:pt x="7371307" y="-776475"/>
                  <a:pt x="9228817" y="1053382"/>
                  <a:pt x="10801350" y="352425"/>
                </a:cubicBezTo>
                <a:cubicBezTo>
                  <a:pt x="10801902" y="554212"/>
                  <a:pt x="10767521" y="849325"/>
                  <a:pt x="10786972" y="1018508"/>
                </a:cubicBezTo>
                <a:cubicBezTo>
                  <a:pt x="10806423" y="1187691"/>
                  <a:pt x="10797814" y="1290058"/>
                  <a:pt x="10775790" y="1536573"/>
                </a:cubicBezTo>
                <a:cubicBezTo>
                  <a:pt x="10753766" y="1783088"/>
                  <a:pt x="10763628" y="1887510"/>
                  <a:pt x="10765672" y="2005298"/>
                </a:cubicBezTo>
                <a:cubicBezTo>
                  <a:pt x="10767716" y="2123086"/>
                  <a:pt x="10780487" y="2414789"/>
                  <a:pt x="10752360" y="2622042"/>
                </a:cubicBezTo>
                <a:cubicBezTo>
                  <a:pt x="10724233" y="2829295"/>
                  <a:pt x="10736023" y="3077851"/>
                  <a:pt x="10737982" y="3288125"/>
                </a:cubicBezTo>
                <a:cubicBezTo>
                  <a:pt x="10739941" y="3498399"/>
                  <a:pt x="10727892" y="3636643"/>
                  <a:pt x="10727864" y="3756850"/>
                </a:cubicBezTo>
                <a:cubicBezTo>
                  <a:pt x="10727836" y="3877057"/>
                  <a:pt x="10738882" y="4048516"/>
                  <a:pt x="10716682" y="4274914"/>
                </a:cubicBezTo>
                <a:cubicBezTo>
                  <a:pt x="10694482" y="4501312"/>
                  <a:pt x="10678010" y="5026824"/>
                  <a:pt x="10694849" y="5286374"/>
                </a:cubicBezTo>
                <a:cubicBezTo>
                  <a:pt x="8840666" y="6436434"/>
                  <a:pt x="6886507" y="4341000"/>
                  <a:pt x="5347424" y="5286374"/>
                </a:cubicBezTo>
                <a:cubicBezTo>
                  <a:pt x="3655543" y="6678250"/>
                  <a:pt x="1992445" y="4206325"/>
                  <a:pt x="0" y="5286374"/>
                </a:cubicBezTo>
                <a:cubicBezTo>
                  <a:pt x="-14990" y="5161229"/>
                  <a:pt x="28956" y="4806577"/>
                  <a:pt x="13313" y="4669630"/>
                </a:cubicBezTo>
                <a:cubicBezTo>
                  <a:pt x="-2330" y="4532683"/>
                  <a:pt x="12013" y="4364797"/>
                  <a:pt x="24495" y="4151566"/>
                </a:cubicBezTo>
                <a:cubicBezTo>
                  <a:pt x="36977" y="3938335"/>
                  <a:pt x="21881" y="3839666"/>
                  <a:pt x="37808" y="3534822"/>
                </a:cubicBezTo>
                <a:cubicBezTo>
                  <a:pt x="53734" y="3229978"/>
                  <a:pt x="25425" y="3171859"/>
                  <a:pt x="47925" y="3066097"/>
                </a:cubicBezTo>
                <a:cubicBezTo>
                  <a:pt x="70426" y="2960335"/>
                  <a:pt x="38071" y="2710442"/>
                  <a:pt x="62303" y="2400014"/>
                </a:cubicBezTo>
                <a:cubicBezTo>
                  <a:pt x="86535" y="2089586"/>
                  <a:pt x="85942" y="2086582"/>
                  <a:pt x="73486" y="1881949"/>
                </a:cubicBezTo>
                <a:cubicBezTo>
                  <a:pt x="61029" y="1677316"/>
                  <a:pt x="94142" y="1456414"/>
                  <a:pt x="86798" y="1265206"/>
                </a:cubicBezTo>
                <a:cubicBezTo>
                  <a:pt x="79454" y="1073998"/>
                  <a:pt x="89054" y="546684"/>
                  <a:pt x="106501" y="352425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663562244">
                  <a:prstGeom prst="doubleWave">
                    <a:avLst>
                      <a:gd name="adj1" fmla="val 6250"/>
                      <a:gd name="adj2" fmla="val -49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Thomas Pollock </a:t>
            </a:r>
            <a:r>
              <a:rPr lang="en-US" sz="7200" b="1" dirty="0" err="1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Anshutz</a:t>
            </a:r>
            <a:endParaRPr lang="en-US" sz="7200" b="1" dirty="0">
              <a:ln w="222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Freestyle Script" panose="030804020302050B0404" pitchFamily="66" charset="0"/>
            </a:endParaRPr>
          </a:p>
          <a:p>
            <a:pPr algn="ctr"/>
            <a:r>
              <a:rPr lang="en-US" sz="72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1851-1912</a:t>
            </a:r>
          </a:p>
          <a:p>
            <a:pPr algn="ctr"/>
            <a:r>
              <a:rPr lang="en-US" sz="72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10 Paintings</a:t>
            </a:r>
          </a:p>
        </p:txBody>
      </p:sp>
    </p:spTree>
    <p:extLst>
      <p:ext uri="{BB962C8B-B14F-4D97-AF65-F5344CB8AC3E}">
        <p14:creationId xmlns:p14="http://schemas.microsoft.com/office/powerpoint/2010/main" val="3825747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E691D-2955-1073-F0E0-85F4B7C64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8143"/>
            <a:ext cx="5497286" cy="429985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2EFE0"/>
                </a:solidFill>
                <a:latin typeface="Freestyle Script" panose="030804020302050B0404" pitchFamily="66" charset="0"/>
              </a:rPr>
              <a:t>The Way they Lived, </a:t>
            </a:r>
            <a:r>
              <a:rPr lang="en-US" dirty="0">
                <a:solidFill>
                  <a:srgbClr val="F2EFE0"/>
                </a:solidFill>
                <a:latin typeface="Freestyle Script" panose="030804020302050B0404" pitchFamily="66" charset="0"/>
              </a:rPr>
              <a:t>1879, Oil on canvas, 61 x 43.2 cm, the MET, NY, USA </a:t>
            </a:r>
            <a:b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</a:rPr>
            </a:b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  <a:hlinkClick r:id="rId2"/>
              </a:rPr>
              <a:t>https://www.metmuseum.org/art/collection/search/10080</a:t>
            </a: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</a:rPr>
              <a:t> </a:t>
            </a:r>
            <a:b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</a:rPr>
            </a:br>
            <a:r>
              <a:rPr lang="en-US" dirty="0">
                <a:solidFill>
                  <a:srgbClr val="F2EFE0"/>
                </a:solidFill>
                <a:latin typeface="Freestyle Script" panose="030804020302050B0404" pitchFamily="66" charset="0"/>
              </a:rPr>
              <a:t> </a:t>
            </a:r>
            <a:endParaRPr lang="el-GR" dirty="0">
              <a:solidFill>
                <a:srgbClr val="F2EFE0"/>
              </a:solidFill>
            </a:endParaRPr>
          </a:p>
        </p:txBody>
      </p:sp>
      <p:pic>
        <p:nvPicPr>
          <p:cNvPr id="2050" name="Picture 2" descr="The Way They Live, Thomas Anshutz (American, Newport, Kentucky 1851–1912 Fort Washington, Pennsylvania), Oil on canvas, American ">
            <a:extLst>
              <a:ext uri="{FF2B5EF4-FFF2-40B4-BE49-F238E27FC236}">
                <a16:creationId xmlns:a16="http://schemas.microsoft.com/office/drawing/2014/main" id="{D1C5FD95-2EB2-93FD-F53E-A38D96570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5" y="0"/>
            <a:ext cx="4886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76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54D84-3C89-C9B0-665A-9E96F5618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0057"/>
            <a:ext cx="5791200" cy="4650438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2EFE0"/>
                </a:solidFill>
                <a:latin typeface="Freestyle Script" panose="030804020302050B0404" pitchFamily="66" charset="0"/>
              </a:rPr>
              <a:t>The Farmer and His Son at Harvesting, </a:t>
            </a:r>
            <a:r>
              <a:rPr lang="en-US" dirty="0">
                <a:solidFill>
                  <a:srgbClr val="F2EFE0"/>
                </a:solidFill>
                <a:latin typeface="Freestyle Script" panose="030804020302050B0404" pitchFamily="66" charset="0"/>
              </a:rPr>
              <a:t>c. 1879. Oil on canvas, </a:t>
            </a:r>
            <a:br>
              <a:rPr lang="en-US" dirty="0">
                <a:solidFill>
                  <a:srgbClr val="F2EFE0"/>
                </a:solidFill>
                <a:latin typeface="Freestyle Script" panose="030804020302050B0404" pitchFamily="66" charset="0"/>
              </a:rPr>
            </a:br>
            <a:r>
              <a:rPr lang="en-US" dirty="0">
                <a:solidFill>
                  <a:srgbClr val="F2EFE0"/>
                </a:solidFill>
                <a:latin typeface="Freestyle Script" panose="030804020302050B0404" pitchFamily="66" charset="0"/>
              </a:rPr>
              <a:t>61.6 x 43.8 cm, Private Collection</a:t>
            </a:r>
            <a:b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</a:rPr>
            </a:b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  <a:hlinkClick r:id="rId2"/>
              </a:rPr>
              <a:t>https://www.wikiart.org/en/thomas-pollock-anshutz/the-farmer-and-his-son-at-harvesting-1879</a:t>
            </a: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</a:rPr>
              <a:t> </a:t>
            </a:r>
            <a:endParaRPr lang="el-GR" dirty="0">
              <a:solidFill>
                <a:srgbClr val="F2EFE0"/>
              </a:solidFill>
            </a:endParaRPr>
          </a:p>
        </p:txBody>
      </p:sp>
      <p:pic>
        <p:nvPicPr>
          <p:cNvPr id="3074" name="Picture 2" descr="The Farmer and His Son at Harvesting, 1879 - Thomas Pollock Anshutz">
            <a:extLst>
              <a:ext uri="{FF2B5EF4-FFF2-40B4-BE49-F238E27FC236}">
                <a16:creationId xmlns:a16="http://schemas.microsoft.com/office/drawing/2014/main" id="{FB012339-54B4-0840-185E-FF2B9177E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17504"/>
            <a:ext cx="4724400" cy="662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949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44181-D170-D6D4-D905-0B5E042EE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56" y="1077686"/>
            <a:ext cx="2623457" cy="578031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kern="100" dirty="0">
                <a:solidFill>
                  <a:srgbClr val="F2EFE0"/>
                </a:solidFill>
                <a:effectLst/>
                <a:latin typeface="Freestyle Script" panose="030804020302050B04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 Ironworkers' Noontime, </a:t>
            </a:r>
            <a:r>
              <a:rPr lang="en-US" kern="100" dirty="0">
                <a:solidFill>
                  <a:srgbClr val="F2EFE0"/>
                </a:solidFill>
                <a:effectLst/>
                <a:latin typeface="Freestyle Script" panose="030804020302050B04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1880, Oil on Canvas, 43.2 x 60.6 cm, de Young/Legion of Honor Fine Arts Museums of San Francisco, CA, USA </a:t>
            </a:r>
            <a:r>
              <a:rPr lang="en-US" sz="1800" u="sng" kern="100" dirty="0">
                <a:solidFill>
                  <a:srgbClr val="467886"/>
                </a:solidFill>
                <a:effectLst/>
                <a:latin typeface="Freestyle Script" panose="030804020302050B0404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https://www.famsf.org/artworks/the-ironworkers-noontime</a:t>
            </a:r>
            <a:r>
              <a:rPr lang="en-US" sz="1800" kern="100" dirty="0">
                <a:effectLst/>
                <a:latin typeface="Freestyle Script" panose="030804020302050B04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4" name="Picture 3" descr="A group of men working on a building&#10;&#10;Description automatically generated">
            <a:extLst>
              <a:ext uri="{FF2B5EF4-FFF2-40B4-BE49-F238E27FC236}">
                <a16:creationId xmlns:a16="http://schemas.microsoft.com/office/drawing/2014/main" id="{7D43726C-3E59-C4FC-348A-8F25E66EDB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6" y="171450"/>
            <a:ext cx="914400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1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B8B08-10C1-592A-668F-885025798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2318" y="365125"/>
            <a:ext cx="1844900" cy="64928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>
                <a:solidFill>
                  <a:srgbClr val="F2EFE0"/>
                </a:solidFill>
                <a:latin typeface="Freestyle Script" panose="030804020302050B0404" pitchFamily="66" charset="0"/>
              </a:rPr>
              <a:t>Aunt Hannah, </a:t>
            </a:r>
            <a:r>
              <a:rPr lang="en-US" sz="3100" dirty="0">
                <a:solidFill>
                  <a:srgbClr val="F2EFE0"/>
                </a:solidFill>
                <a:latin typeface="Freestyle Script" panose="030804020302050B0404" pitchFamily="66" charset="0"/>
              </a:rPr>
              <a:t>c. 1880, 30.8 x 25.1 cm, Oil on panel, Detroit Institute of Art, USA</a:t>
            </a:r>
            <a:br>
              <a:rPr lang="en-US" sz="3100" dirty="0">
                <a:solidFill>
                  <a:srgbClr val="F2EFE0"/>
                </a:solidFill>
                <a:latin typeface="Freestyle Script" panose="030804020302050B0404" pitchFamily="66" charset="0"/>
              </a:rPr>
            </a:b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  <a:hlinkClick r:id="rId3"/>
              </a:rPr>
              <a:t>https://www.artrenewal.org/artworks/thomas-pollock-anschutz/aunt-hannah/60474</a:t>
            </a: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</a:rPr>
              <a:t> </a:t>
            </a:r>
            <a:br>
              <a:rPr lang="en-US" sz="3600" b="1" dirty="0">
                <a:solidFill>
                  <a:srgbClr val="F2EFE0"/>
                </a:solidFill>
                <a:latin typeface="Freestyle Script" panose="030804020302050B0404" pitchFamily="66" charset="0"/>
              </a:rPr>
            </a:br>
            <a:r>
              <a:rPr lang="en-US" sz="3100" b="1" dirty="0">
                <a:solidFill>
                  <a:srgbClr val="F2EFE0"/>
                </a:solidFill>
                <a:latin typeface="Freestyle Script" panose="030804020302050B0404" pitchFamily="66" charset="0"/>
              </a:rPr>
              <a:t>The Chore, </a:t>
            </a:r>
            <a:r>
              <a:rPr lang="en-US" sz="3100" dirty="0">
                <a:solidFill>
                  <a:srgbClr val="F2EFE0"/>
                </a:solidFill>
                <a:latin typeface="Freestyle Script" panose="030804020302050B0404" pitchFamily="66" charset="0"/>
              </a:rPr>
              <a:t>1888, Oil on canvas, 35.7 x 25.1 cm, Allentown Art Museum, USA</a:t>
            </a:r>
            <a:br>
              <a:rPr lang="en-US" sz="3100" dirty="0">
                <a:solidFill>
                  <a:srgbClr val="F2EFE0"/>
                </a:solidFill>
                <a:latin typeface="Freestyle Script" panose="030804020302050B0404" pitchFamily="66" charset="0"/>
              </a:rPr>
            </a:b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  <a:hlinkClick r:id="rId4"/>
              </a:rPr>
              <a:t>https://www.artrenewal.org/artworks/thomas-pollock-anschutz/the-chore/28185</a:t>
            </a: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</a:rPr>
              <a:t> </a:t>
            </a:r>
            <a:endParaRPr lang="el-GR" dirty="0">
              <a:solidFill>
                <a:srgbClr val="F2EFE0"/>
              </a:solidFill>
            </a:endParaRPr>
          </a:p>
        </p:txBody>
      </p:sp>
      <p:pic>
        <p:nvPicPr>
          <p:cNvPr id="5122" name="Picture 2" descr="Click to zoom">
            <a:extLst>
              <a:ext uri="{FF2B5EF4-FFF2-40B4-BE49-F238E27FC236}">
                <a16:creationId xmlns:a16="http://schemas.microsoft.com/office/drawing/2014/main" id="{7E8DAB0C-9158-957A-94E9-E72B439F4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219" y="0"/>
            <a:ext cx="477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lick to zoom">
            <a:extLst>
              <a:ext uri="{FF2B5EF4-FFF2-40B4-BE49-F238E27FC236}">
                <a16:creationId xmlns:a16="http://schemas.microsoft.com/office/drawing/2014/main" id="{813B31DB-52E8-A90E-9CE3-A419EA9E0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1" y="0"/>
            <a:ext cx="5392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048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BC1C-CE9C-D11D-6356-ECB494545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80" y="1186543"/>
            <a:ext cx="2842963" cy="55785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kern="100" dirty="0">
                <a:solidFill>
                  <a:srgbClr val="F2EFE0"/>
                </a:solidFill>
                <a:effectLst/>
                <a:latin typeface="Freestyle Script" panose="030804020302050B04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Man and Woman on the Beach, </a:t>
            </a:r>
            <a:r>
              <a:rPr lang="en-US" kern="100" dirty="0">
                <a:solidFill>
                  <a:srgbClr val="F2EFE0"/>
                </a:solidFill>
                <a:effectLst/>
                <a:latin typeface="Freestyle Script" panose="030804020302050B04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circa 1893, Watercolor on paper, 25.4x33 cm, Fine Arts Museums of San Francisco, USA</a:t>
            </a:r>
            <a:br>
              <a:rPr lang="en-US" sz="1800" kern="100" dirty="0">
                <a:solidFill>
                  <a:srgbClr val="F2EFE0"/>
                </a:solidFill>
                <a:effectLst/>
                <a:latin typeface="Freestyle Script" panose="030804020302050B04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solidFill>
                  <a:srgbClr val="F2EFE0"/>
                </a:solidFill>
                <a:effectLst/>
                <a:latin typeface="Freestyle Script" panose="030804020302050B0404" pitchFamily="66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https://commons.wikimedia.org/wiki/File:Thomas_P._Anshutz_-_Man_and_Woman_on_the_Beach.jpg</a:t>
            </a:r>
            <a:r>
              <a:rPr lang="en-US" sz="1800" kern="100" dirty="0">
                <a:solidFill>
                  <a:srgbClr val="F2EFE0"/>
                </a:solidFill>
                <a:effectLst/>
                <a:latin typeface="Freestyle Script" panose="030804020302050B04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l-G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pic>
        <p:nvPicPr>
          <p:cNvPr id="4098" name="Picture 2" descr="Man and Woman on the Beach, 1893 - Thomas Pollock Anshutz">
            <a:extLst>
              <a:ext uri="{FF2B5EF4-FFF2-40B4-BE49-F238E27FC236}">
                <a16:creationId xmlns:a16="http://schemas.microsoft.com/office/drawing/2014/main" id="{34A64294-5A32-A52F-A653-83DE4E672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640" y="92869"/>
            <a:ext cx="9049180" cy="667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4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BB3B6-2E87-8718-94F7-31F981FAE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534" y="365125"/>
            <a:ext cx="2701466" cy="6384018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i="0" dirty="0">
                <a:effectLst/>
                <a:latin typeface="Freestyle Script" panose="030804020302050B0404" pitchFamily="66" charset="0"/>
              </a:rPr>
            </a:br>
            <a:r>
              <a:rPr lang="en-US" sz="4900" b="1" i="0" dirty="0">
                <a:solidFill>
                  <a:srgbClr val="F2EFE0"/>
                </a:solidFill>
                <a:effectLst/>
                <a:latin typeface="Freestyle Script" panose="030804020302050B0404" pitchFamily="66" charset="0"/>
              </a:rPr>
              <a:t>Down the Delaware Bay, </a:t>
            </a:r>
            <a:r>
              <a:rPr lang="en-US" sz="4900" i="0" dirty="0">
                <a:solidFill>
                  <a:srgbClr val="F2EFE0"/>
                </a:solidFill>
                <a:effectLst/>
                <a:latin typeface="Freestyle Script" panose="030804020302050B0404" pitchFamily="66" charset="0"/>
              </a:rPr>
              <a:t>c. 1897, </a:t>
            </a:r>
            <a:r>
              <a:rPr lang="en-US" sz="4900" b="0" i="0" dirty="0">
                <a:solidFill>
                  <a:srgbClr val="F2EFE0"/>
                </a:solidFill>
                <a:effectLst/>
                <a:latin typeface="Freestyle Script" panose="030804020302050B0404" pitchFamily="66" charset="0"/>
              </a:rPr>
              <a:t>Oil on canvas, 66.7 x 94.6 cm, Montgomery Museum of Fine Arts, USA</a:t>
            </a:r>
            <a:br>
              <a:rPr lang="en-US" sz="1800" b="0" i="0" dirty="0">
                <a:solidFill>
                  <a:srgbClr val="F2EFE0"/>
                </a:solidFill>
                <a:effectLst/>
                <a:latin typeface="Freestyle Script" panose="030804020302050B0404" pitchFamily="66" charset="0"/>
              </a:rPr>
            </a:br>
            <a:r>
              <a:rPr lang="en-US" sz="1800" b="0" i="0" dirty="0">
                <a:effectLst/>
                <a:latin typeface="Freestyle Script" panose="030804020302050B0404" pitchFamily="66" charset="0"/>
                <a:hlinkClick r:id="rId2"/>
              </a:rPr>
              <a:t>https://www.artrenewal.org/artworks/thomas-pollock-anschutz/down-the-delaware-bay/60485</a:t>
            </a:r>
            <a:r>
              <a:rPr lang="en-US" sz="1800" b="0" i="0" dirty="0">
                <a:effectLst/>
                <a:latin typeface="Freestyle Script" panose="030804020302050B0404" pitchFamily="66" charset="0"/>
              </a:rPr>
              <a:t> </a:t>
            </a:r>
            <a:br>
              <a:rPr lang="en-US" b="0" i="0" dirty="0">
                <a:solidFill>
                  <a:srgbClr val="333333"/>
                </a:solidFill>
                <a:effectLst/>
                <a:latin typeface="Bariol-Regular"/>
              </a:rPr>
            </a:br>
            <a:endParaRPr lang="el-GR" dirty="0"/>
          </a:p>
        </p:txBody>
      </p:sp>
      <p:pic>
        <p:nvPicPr>
          <p:cNvPr id="6146" name="Picture 2" descr="Click to zoom">
            <a:extLst>
              <a:ext uri="{FF2B5EF4-FFF2-40B4-BE49-F238E27FC236}">
                <a16:creationId xmlns:a16="http://schemas.microsoft.com/office/drawing/2014/main" id="{EDFCE48A-2937-C608-38A7-593F13091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5" y="134711"/>
            <a:ext cx="9349020" cy="661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303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extLst>
              <a:ext uri="{FF2B5EF4-FFF2-40B4-BE49-F238E27FC236}">
                <a16:creationId xmlns:a16="http://schemas.microsoft.com/office/drawing/2014/main" id="{CF1E2567-AD9A-9BB1-27E0-F0269271E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06" y="0"/>
            <a:ext cx="9236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2980CD1-AB38-BDAD-8BC7-B7D004F6C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3228" y="365125"/>
            <a:ext cx="2538865" cy="600301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2EFE0"/>
                </a:solidFill>
                <a:latin typeface="Freestyle Script" panose="030804020302050B0404" pitchFamily="66" charset="0"/>
              </a:rPr>
              <a:t>Two Boys by a Boat,</a:t>
            </a:r>
            <a:r>
              <a:rPr lang="en-US" dirty="0">
                <a:solidFill>
                  <a:srgbClr val="F2EFE0"/>
                </a:solidFill>
                <a:latin typeface="Freestyle Script" panose="030804020302050B0404" pitchFamily="66" charset="0"/>
              </a:rPr>
              <a:t> 1895, </a:t>
            </a:r>
            <a:r>
              <a:rPr lang="en-US" dirty="0" err="1">
                <a:solidFill>
                  <a:srgbClr val="F2EFE0"/>
                </a:solidFill>
                <a:latin typeface="Freestyle Script" panose="030804020302050B0404" pitchFamily="66" charset="0"/>
              </a:rPr>
              <a:t>Watercolour</a:t>
            </a:r>
            <a:r>
              <a:rPr lang="en-US" dirty="0">
                <a:solidFill>
                  <a:srgbClr val="F2EFE0"/>
                </a:solidFill>
                <a:latin typeface="Freestyle Script" panose="030804020302050B0404" pitchFamily="66" charset="0"/>
              </a:rPr>
              <a:t> and Graphite on paper, 25,40x33,97 cm, Carnegie Museum of Art, Pittsburgh, USA</a:t>
            </a:r>
            <a:r>
              <a:rPr lang="en-US" dirty="0">
                <a:latin typeface="Freestyle Script" panose="030804020302050B0404" pitchFamily="66" charset="0"/>
              </a:rPr>
              <a:t> </a:t>
            </a:r>
            <a:r>
              <a:rPr lang="en-US" sz="2000" dirty="0">
                <a:latin typeface="Freestyle Script" panose="030804020302050B0404" pitchFamily="66" charset="0"/>
                <a:hlinkClick r:id="rId3"/>
              </a:rPr>
              <a:t>https://collection.carnegieart.org/objects/e8d2974f-e957-4944-a3f1-afc4720e2b0d</a:t>
            </a:r>
            <a:r>
              <a:rPr lang="en-US" sz="2000" dirty="0">
                <a:latin typeface="Freestyle Script" panose="030804020302050B0404" pitchFamily="66" charset="0"/>
              </a:rPr>
              <a:t>  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2404813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E21EC-89A9-A4BA-1708-E596441C7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2EFE0"/>
                </a:solidFill>
                <a:latin typeface="Freestyle Script" panose="030804020302050B0404" pitchFamily="66" charset="0"/>
              </a:rPr>
              <a:t>Steamboat on the Ohio, </a:t>
            </a:r>
            <a:r>
              <a:rPr lang="en-US" dirty="0">
                <a:solidFill>
                  <a:srgbClr val="F2EFE0"/>
                </a:solidFill>
                <a:latin typeface="Freestyle Script" panose="030804020302050B0404" pitchFamily="66" charset="0"/>
              </a:rPr>
              <a:t>c. 1900- 1908, Oil on canvas, 69.2 x 122.6 cm, Carnegie Museum of Art, Pittsburgh, USA</a:t>
            </a:r>
            <a:b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</a:rPr>
            </a:b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  <a:hlinkClick r:id="rId2"/>
              </a:rPr>
              <a:t>https://collection.carnegieart.org/objects/64ef35fc-d1d8-404f-b137-e39e8576e14e</a:t>
            </a: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</a:rPr>
              <a:t>  </a:t>
            </a:r>
            <a:r>
              <a:rPr lang="en-US" dirty="0">
                <a:solidFill>
                  <a:srgbClr val="F2EFE0"/>
                </a:solidFill>
                <a:latin typeface="Freestyle Script" panose="030804020302050B0404" pitchFamily="66" charset="0"/>
              </a:rPr>
              <a:t> </a:t>
            </a:r>
            <a:endParaRPr lang="el-GR" dirty="0">
              <a:solidFill>
                <a:srgbClr val="F2EFE0"/>
              </a:solidFill>
            </a:endParaRPr>
          </a:p>
        </p:txBody>
      </p:sp>
      <p:pic>
        <p:nvPicPr>
          <p:cNvPr id="7176" name="Picture 8" descr="Image 1 of 1">
            <a:extLst>
              <a:ext uri="{FF2B5EF4-FFF2-40B4-BE49-F238E27FC236}">
                <a16:creationId xmlns:a16="http://schemas.microsoft.com/office/drawing/2014/main" id="{AD13464D-8150-5F5C-5372-FFA62BAB7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428" y="1907721"/>
            <a:ext cx="9035143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621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FA568-9632-16BA-DB88-451C28E8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0686"/>
            <a:ext cx="5189537" cy="463731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2EFE0"/>
                </a:solidFill>
                <a:latin typeface="Freestyle Script" panose="030804020302050B0404" pitchFamily="66" charset="0"/>
              </a:rPr>
              <a:t>A Rose</a:t>
            </a:r>
            <a:r>
              <a:rPr lang="en-US" dirty="0">
                <a:solidFill>
                  <a:srgbClr val="F2EFE0"/>
                </a:solidFill>
                <a:latin typeface="Freestyle Script" panose="030804020302050B0404" pitchFamily="66" charset="0"/>
              </a:rPr>
              <a:t>, 1907, Oil on canvas, 147.3 x 111.4 cm, the MET, NY, USA</a:t>
            </a:r>
            <a:b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</a:rPr>
            </a:b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  <a:hlinkClick r:id="rId2"/>
              </a:rPr>
              <a:t>https://www.metmuseum.org/art/collection/search/14931</a:t>
            </a:r>
            <a:r>
              <a:rPr lang="en-US" sz="1800" dirty="0">
                <a:solidFill>
                  <a:srgbClr val="F2EFE0"/>
                </a:solidFill>
                <a:latin typeface="Freestyle Script" panose="030804020302050B0404" pitchFamily="66" charset="0"/>
              </a:rPr>
              <a:t> </a:t>
            </a:r>
            <a:endParaRPr lang="el-GR" dirty="0">
              <a:solidFill>
                <a:srgbClr val="F2EFE0"/>
              </a:solidFill>
            </a:endParaRPr>
          </a:p>
        </p:txBody>
      </p:sp>
      <p:pic>
        <p:nvPicPr>
          <p:cNvPr id="1026" name="Picture 2" descr="A Rose, Thomas Anshutz (American, Newport, Kentucky 1851–1912 Fort Washington, Pennsylvania), Oil on canvas, American ">
            <a:extLst>
              <a:ext uri="{FF2B5EF4-FFF2-40B4-BE49-F238E27FC236}">
                <a16:creationId xmlns:a16="http://schemas.microsoft.com/office/drawing/2014/main" id="{59659CA2-CC6A-EAD2-97BD-6FDC5C325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263" y="0"/>
            <a:ext cx="5189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080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BB4819-FAE5-0484-A459-FC4A9439D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929AC198-ACC2-9C61-5B0F-C4734754123D}"/>
              </a:ext>
            </a:extLst>
          </p:cNvPr>
          <p:cNvSpPr/>
          <p:nvPr/>
        </p:nvSpPr>
        <p:spPr>
          <a:xfrm>
            <a:off x="638175" y="653143"/>
            <a:ext cx="10801350" cy="5638799"/>
          </a:xfrm>
          <a:custGeom>
            <a:avLst/>
            <a:gdLst>
              <a:gd name="connsiteX0" fmla="*/ 106501 w 10801350"/>
              <a:gd name="connsiteY0" fmla="*/ 352425 h 5638799"/>
              <a:gd name="connsiteX1" fmla="*/ 5453926 w 10801350"/>
              <a:gd name="connsiteY1" fmla="*/ 352425 h 5638799"/>
              <a:gd name="connsiteX2" fmla="*/ 10801350 w 10801350"/>
              <a:gd name="connsiteY2" fmla="*/ 352425 h 5638799"/>
              <a:gd name="connsiteX3" fmla="*/ 10790167 w 10801350"/>
              <a:gd name="connsiteY3" fmla="*/ 870490 h 5638799"/>
              <a:gd name="connsiteX4" fmla="*/ 10774725 w 10801350"/>
              <a:gd name="connsiteY4" fmla="*/ 1585912 h 5638799"/>
              <a:gd name="connsiteX5" fmla="*/ 10764607 w 10801350"/>
              <a:gd name="connsiteY5" fmla="*/ 2054637 h 5638799"/>
              <a:gd name="connsiteX6" fmla="*/ 10753425 w 10801350"/>
              <a:gd name="connsiteY6" fmla="*/ 2572702 h 5638799"/>
              <a:gd name="connsiteX7" fmla="*/ 10741177 w 10801350"/>
              <a:gd name="connsiteY7" fmla="*/ 3140106 h 5638799"/>
              <a:gd name="connsiteX8" fmla="*/ 10725734 w 10801350"/>
              <a:gd name="connsiteY8" fmla="*/ 3855529 h 5638799"/>
              <a:gd name="connsiteX9" fmla="*/ 10714552 w 10801350"/>
              <a:gd name="connsiteY9" fmla="*/ 4373593 h 5638799"/>
              <a:gd name="connsiteX10" fmla="*/ 10694849 w 10801350"/>
              <a:gd name="connsiteY10" fmla="*/ 5286374 h 5638799"/>
              <a:gd name="connsiteX11" fmla="*/ 5347424 w 10801350"/>
              <a:gd name="connsiteY11" fmla="*/ 5286374 h 5638799"/>
              <a:gd name="connsiteX12" fmla="*/ 0 w 10801350"/>
              <a:gd name="connsiteY12" fmla="*/ 5286374 h 5638799"/>
              <a:gd name="connsiteX13" fmla="*/ 13313 w 10801350"/>
              <a:gd name="connsiteY13" fmla="*/ 4669630 h 5638799"/>
              <a:gd name="connsiteX14" fmla="*/ 27690 w 10801350"/>
              <a:gd name="connsiteY14" fmla="*/ 4003547 h 5638799"/>
              <a:gd name="connsiteX15" fmla="*/ 37808 w 10801350"/>
              <a:gd name="connsiteY15" fmla="*/ 3534822 h 5638799"/>
              <a:gd name="connsiteX16" fmla="*/ 47925 w 10801350"/>
              <a:gd name="connsiteY16" fmla="*/ 3066097 h 5638799"/>
              <a:gd name="connsiteX17" fmla="*/ 62303 w 10801350"/>
              <a:gd name="connsiteY17" fmla="*/ 2400014 h 5638799"/>
              <a:gd name="connsiteX18" fmla="*/ 74551 w 10801350"/>
              <a:gd name="connsiteY18" fmla="*/ 1832610 h 5638799"/>
              <a:gd name="connsiteX19" fmla="*/ 84668 w 10801350"/>
              <a:gd name="connsiteY19" fmla="*/ 1363885 h 5638799"/>
              <a:gd name="connsiteX20" fmla="*/ 106501 w 10801350"/>
              <a:gd name="connsiteY20" fmla="*/ 352425 h 5638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801350" h="5638799" fill="none" extrusionOk="0">
                <a:moveTo>
                  <a:pt x="106501" y="352425"/>
                </a:moveTo>
                <a:cubicBezTo>
                  <a:pt x="1990986" y="-425926"/>
                  <a:pt x="3380223" y="1582399"/>
                  <a:pt x="5453926" y="352425"/>
                </a:cubicBezTo>
                <a:cubicBezTo>
                  <a:pt x="7349686" y="-401245"/>
                  <a:pt x="9111405" y="1103456"/>
                  <a:pt x="10801350" y="352425"/>
                </a:cubicBezTo>
                <a:cubicBezTo>
                  <a:pt x="10805012" y="565879"/>
                  <a:pt x="10815409" y="623156"/>
                  <a:pt x="10790167" y="870490"/>
                </a:cubicBezTo>
                <a:cubicBezTo>
                  <a:pt x="10764925" y="1117824"/>
                  <a:pt x="10770094" y="1243641"/>
                  <a:pt x="10774725" y="1585912"/>
                </a:cubicBezTo>
                <a:cubicBezTo>
                  <a:pt x="10779355" y="1928183"/>
                  <a:pt x="10754986" y="1824492"/>
                  <a:pt x="10764607" y="2054637"/>
                </a:cubicBezTo>
                <a:cubicBezTo>
                  <a:pt x="10774228" y="2284782"/>
                  <a:pt x="10776881" y="2446460"/>
                  <a:pt x="10753425" y="2572702"/>
                </a:cubicBezTo>
                <a:cubicBezTo>
                  <a:pt x="10729968" y="2698944"/>
                  <a:pt x="10745394" y="2931618"/>
                  <a:pt x="10741177" y="3140106"/>
                </a:cubicBezTo>
                <a:cubicBezTo>
                  <a:pt x="10736960" y="3348594"/>
                  <a:pt x="10743233" y="3524919"/>
                  <a:pt x="10725734" y="3855529"/>
                </a:cubicBezTo>
                <a:cubicBezTo>
                  <a:pt x="10708235" y="4186140"/>
                  <a:pt x="10715377" y="4124259"/>
                  <a:pt x="10714552" y="4373593"/>
                </a:cubicBezTo>
                <a:cubicBezTo>
                  <a:pt x="10713726" y="4622927"/>
                  <a:pt x="10706360" y="5031308"/>
                  <a:pt x="10694849" y="5286374"/>
                </a:cubicBezTo>
                <a:cubicBezTo>
                  <a:pt x="8480353" y="6437830"/>
                  <a:pt x="6941519" y="3849725"/>
                  <a:pt x="5347424" y="5286374"/>
                </a:cubicBezTo>
                <a:cubicBezTo>
                  <a:pt x="3582772" y="6141063"/>
                  <a:pt x="2167116" y="4204238"/>
                  <a:pt x="0" y="5286374"/>
                </a:cubicBezTo>
                <a:cubicBezTo>
                  <a:pt x="-16859" y="4989878"/>
                  <a:pt x="-15778" y="4823636"/>
                  <a:pt x="13313" y="4669630"/>
                </a:cubicBezTo>
                <a:cubicBezTo>
                  <a:pt x="42404" y="4515624"/>
                  <a:pt x="16358" y="4330661"/>
                  <a:pt x="27690" y="4003547"/>
                </a:cubicBezTo>
                <a:cubicBezTo>
                  <a:pt x="39023" y="3676433"/>
                  <a:pt x="19163" y="3650706"/>
                  <a:pt x="37808" y="3534822"/>
                </a:cubicBezTo>
                <a:cubicBezTo>
                  <a:pt x="56453" y="3418938"/>
                  <a:pt x="61123" y="3218866"/>
                  <a:pt x="47925" y="3066097"/>
                </a:cubicBezTo>
                <a:cubicBezTo>
                  <a:pt x="34727" y="2913328"/>
                  <a:pt x="80031" y="2597776"/>
                  <a:pt x="62303" y="2400014"/>
                </a:cubicBezTo>
                <a:cubicBezTo>
                  <a:pt x="44575" y="2202252"/>
                  <a:pt x="92461" y="2065116"/>
                  <a:pt x="74551" y="1832610"/>
                </a:cubicBezTo>
                <a:cubicBezTo>
                  <a:pt x="56640" y="1600104"/>
                  <a:pt x="89808" y="1566043"/>
                  <a:pt x="84668" y="1363885"/>
                </a:cubicBezTo>
                <a:cubicBezTo>
                  <a:pt x="79528" y="1161727"/>
                  <a:pt x="142421" y="566894"/>
                  <a:pt x="106501" y="352425"/>
                </a:cubicBezTo>
                <a:close/>
              </a:path>
              <a:path w="10801350" h="5638799" stroke="0" extrusionOk="0">
                <a:moveTo>
                  <a:pt x="106501" y="352425"/>
                </a:moveTo>
                <a:cubicBezTo>
                  <a:pt x="1932299" y="-671391"/>
                  <a:pt x="3203522" y="1335018"/>
                  <a:pt x="5453926" y="352425"/>
                </a:cubicBezTo>
                <a:cubicBezTo>
                  <a:pt x="7371307" y="-776475"/>
                  <a:pt x="9228817" y="1053382"/>
                  <a:pt x="10801350" y="352425"/>
                </a:cubicBezTo>
                <a:cubicBezTo>
                  <a:pt x="10801902" y="554212"/>
                  <a:pt x="10767521" y="849325"/>
                  <a:pt x="10786972" y="1018508"/>
                </a:cubicBezTo>
                <a:cubicBezTo>
                  <a:pt x="10806423" y="1187691"/>
                  <a:pt x="10797814" y="1290058"/>
                  <a:pt x="10775790" y="1536573"/>
                </a:cubicBezTo>
                <a:cubicBezTo>
                  <a:pt x="10753766" y="1783088"/>
                  <a:pt x="10763628" y="1887510"/>
                  <a:pt x="10765672" y="2005298"/>
                </a:cubicBezTo>
                <a:cubicBezTo>
                  <a:pt x="10767716" y="2123086"/>
                  <a:pt x="10780487" y="2414789"/>
                  <a:pt x="10752360" y="2622042"/>
                </a:cubicBezTo>
                <a:cubicBezTo>
                  <a:pt x="10724233" y="2829295"/>
                  <a:pt x="10736023" y="3077851"/>
                  <a:pt x="10737982" y="3288125"/>
                </a:cubicBezTo>
                <a:cubicBezTo>
                  <a:pt x="10739941" y="3498399"/>
                  <a:pt x="10727892" y="3636643"/>
                  <a:pt x="10727864" y="3756850"/>
                </a:cubicBezTo>
                <a:cubicBezTo>
                  <a:pt x="10727836" y="3877057"/>
                  <a:pt x="10738882" y="4048516"/>
                  <a:pt x="10716682" y="4274914"/>
                </a:cubicBezTo>
                <a:cubicBezTo>
                  <a:pt x="10694482" y="4501312"/>
                  <a:pt x="10678010" y="5026824"/>
                  <a:pt x="10694849" y="5286374"/>
                </a:cubicBezTo>
                <a:cubicBezTo>
                  <a:pt x="8840666" y="6436434"/>
                  <a:pt x="6886507" y="4341000"/>
                  <a:pt x="5347424" y="5286374"/>
                </a:cubicBezTo>
                <a:cubicBezTo>
                  <a:pt x="3655543" y="6678250"/>
                  <a:pt x="1992445" y="4206325"/>
                  <a:pt x="0" y="5286374"/>
                </a:cubicBezTo>
                <a:cubicBezTo>
                  <a:pt x="-14990" y="5161229"/>
                  <a:pt x="28956" y="4806577"/>
                  <a:pt x="13313" y="4669630"/>
                </a:cubicBezTo>
                <a:cubicBezTo>
                  <a:pt x="-2330" y="4532683"/>
                  <a:pt x="12013" y="4364797"/>
                  <a:pt x="24495" y="4151566"/>
                </a:cubicBezTo>
                <a:cubicBezTo>
                  <a:pt x="36977" y="3938335"/>
                  <a:pt x="21881" y="3839666"/>
                  <a:pt x="37808" y="3534822"/>
                </a:cubicBezTo>
                <a:cubicBezTo>
                  <a:pt x="53734" y="3229978"/>
                  <a:pt x="25425" y="3171859"/>
                  <a:pt x="47925" y="3066097"/>
                </a:cubicBezTo>
                <a:cubicBezTo>
                  <a:pt x="70426" y="2960335"/>
                  <a:pt x="38071" y="2710442"/>
                  <a:pt x="62303" y="2400014"/>
                </a:cubicBezTo>
                <a:cubicBezTo>
                  <a:pt x="86535" y="2089586"/>
                  <a:pt x="85942" y="2086582"/>
                  <a:pt x="73486" y="1881949"/>
                </a:cubicBezTo>
                <a:cubicBezTo>
                  <a:pt x="61029" y="1677316"/>
                  <a:pt x="94142" y="1456414"/>
                  <a:pt x="86798" y="1265206"/>
                </a:cubicBezTo>
                <a:cubicBezTo>
                  <a:pt x="79454" y="1073998"/>
                  <a:pt x="89054" y="546684"/>
                  <a:pt x="106501" y="352425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663562244">
                  <a:prstGeom prst="doubleWave">
                    <a:avLst>
                      <a:gd name="adj1" fmla="val 6250"/>
                      <a:gd name="adj2" fmla="val -49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Thomas Pollock </a:t>
            </a:r>
            <a:r>
              <a:rPr lang="en-US" sz="7200" b="1" dirty="0" err="1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Anshutz</a:t>
            </a:r>
            <a:endParaRPr lang="en-US" sz="7200" b="1" dirty="0">
              <a:ln w="222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Freestyle Script" panose="030804020302050B0404" pitchFamily="66" charset="0"/>
            </a:endParaRPr>
          </a:p>
          <a:p>
            <a:pPr algn="ctr"/>
            <a:r>
              <a:rPr lang="en-US" sz="72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1851-1912</a:t>
            </a:r>
          </a:p>
          <a:p>
            <a:pPr algn="ctr"/>
            <a:r>
              <a:rPr lang="en-US" sz="72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10 Paintings</a:t>
            </a:r>
          </a:p>
        </p:txBody>
      </p:sp>
    </p:spTree>
    <p:extLst>
      <p:ext uri="{BB962C8B-B14F-4D97-AF65-F5344CB8AC3E}">
        <p14:creationId xmlns:p14="http://schemas.microsoft.com/office/powerpoint/2010/main" val="3896938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421</Words>
  <Application>Microsoft Office PowerPoint</Application>
  <PresentationFormat>Widescreen</PresentationFormat>
  <Paragraphs>16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Bariol-Regular</vt:lpstr>
      <vt:lpstr>Freestyle Script</vt:lpstr>
      <vt:lpstr>Office Theme</vt:lpstr>
      <vt:lpstr>PowerPoint Presentation</vt:lpstr>
      <vt:lpstr>The Way they Lived, 1879, Oil on canvas, 61 x 43.2 cm, the MET, NY, USA  https://www.metmuseum.org/art/collection/search/10080   </vt:lpstr>
      <vt:lpstr>The Farmer and His Son at Harvesting, c. 1879. Oil on canvas,  61.6 x 43.8 cm, Private Collection https://www.wikiart.org/en/thomas-pollock-anshutz/the-farmer-and-his-son-at-harvesting-1879 </vt:lpstr>
      <vt:lpstr>The Ironworkers' Noontime, 1880, Oil on Canvas, 43.2 x 60.6 cm, de Young/Legion of Honor Fine Arts Museums of San Francisco, CA, USA https://www.famsf.org/artworks/the-ironworkers-noontime  </vt:lpstr>
      <vt:lpstr>Aunt Hannah, c. 1880, 30.8 x 25.1 cm, Oil on panel, Detroit Institute of Art, USA https://www.artrenewal.org/artworks/thomas-pollock-anschutz/aunt-hannah/60474  The Chore, 1888, Oil on canvas, 35.7 x 25.1 cm, Allentown Art Museum, USA https://www.artrenewal.org/artworks/thomas-pollock-anschutz/the-chore/28185 </vt:lpstr>
      <vt:lpstr>Man and Woman on the Beach, circa 1893, Watercolor on paper, 25.4x33 cm, Fine Arts Museums of San Francisco, USA https://commons.wikimedia.org/wiki/File:Thomas_P._Anshutz_-_Man_and_Woman_on_the_Beach.jpg  </vt:lpstr>
      <vt:lpstr> Down the Delaware Bay, c. 1897, Oil on canvas, 66.7 x 94.6 cm, Montgomery Museum of Fine Arts, USA https://www.artrenewal.org/artworks/thomas-pollock-anschutz/down-the-delaware-bay/60485  </vt:lpstr>
      <vt:lpstr>Two Boys by a Boat, 1895, Watercolour and Graphite on paper, 25,40x33,97 cm, Carnegie Museum of Art, Pittsburgh, USA https://collection.carnegieart.org/objects/e8d2974f-e957-4944-a3f1-afc4720e2b0d  </vt:lpstr>
      <vt:lpstr>Steamboat on the Ohio, c. 1900- 1908, Oil on canvas, 69.2 x 122.6 cm, Carnegie Museum of Art, Pittsburgh, USA https://collection.carnegieart.org/objects/64ef35fc-d1d8-404f-b137-e39e8576e14e   </vt:lpstr>
      <vt:lpstr>A Rose, 1907, Oil on canvas, 147.3 x 111.4 cm, the MET, NY, USA https://www.metmuseum.org/art/collection/search/14931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2024-12-03T10:59:41Z</dcterms:created>
  <dcterms:modified xsi:type="dcterms:W3CDTF">2024-12-03T12:55:49Z</dcterms:modified>
</cp:coreProperties>
</file>