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1" r:id="rId5"/>
    <p:sldId id="260" r:id="rId6"/>
    <p:sldId id="263" r:id="rId7"/>
    <p:sldId id="264" r:id="rId8"/>
    <p:sldId id="267" r:id="rId9"/>
    <p:sldId id="271" r:id="rId10"/>
    <p:sldId id="269" r:id="rId11"/>
    <p:sldId id="262" r:id="rId12"/>
    <p:sldId id="268" r:id="rId13"/>
    <p:sldId id="266" r:id="rId14"/>
    <p:sldId id="265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5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CC5D57E-FF00-44A3-B115-AEB6327FE70F}"/>
    <pc:docChg chg="delSld">
      <pc:chgData name="Amalia Spiliakou" userId="f4bd6b91a0b5818a" providerId="LiveId" clId="{9CC5D57E-FF00-44A3-B115-AEB6327FE70F}" dt="2025-04-25T08:03:45.281" v="0" actId="47"/>
      <pc:docMkLst>
        <pc:docMk/>
      </pc:docMkLst>
      <pc:sldChg chg="del">
        <pc:chgData name="Amalia Spiliakou" userId="f4bd6b91a0b5818a" providerId="LiveId" clId="{9CC5D57E-FF00-44A3-B115-AEB6327FE70F}" dt="2025-04-25T08:03:45.281" v="0" actId="47"/>
        <pc:sldMkLst>
          <pc:docMk/>
          <pc:sldMk cId="2310248604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C13C0-B1C2-4AB1-AA56-654A5904D428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82D7A-2A8B-47FF-8235-5048CC15CB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9181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2D7A-2A8B-47FF-8235-5048CC15CB0E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3443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608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170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227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49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459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838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665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953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174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730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746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413E6D-AB15-48A2-803D-BE39F5ADE279}" type="datetimeFigureOut">
              <a:rPr lang="el-GR" smtClean="0"/>
              <a:t>25/4/2025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8F9833-98FE-4C1C-B92C-BE0A63CDB6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428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ritishmuseum.org/collection/object/G_1867-0508-1059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mfa.org/objects/153607/twohandled-jar-amphora-depicting-a-man-and-a-woman-sacrif?ctx=6a1469a6-e2fb-4d8b-9351-f8a6ec59b183&amp;idx=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etmuseum.org/art/collection/search/24871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collections.mfa.org/objects/238352/libation-bowl-phiale-mesomphalos?ctx=7a1910d2-cc14-430a-99b9-d503c1d5b7f3&amp;idx=6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llections.mfa.org/objects/198378/phiale-mesomphalos?ctx=4a8c73b7-4cbb-44a2-9e32-bc8ca0989ae1&amp;idx=7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britishmuseum.org/collection/object/G_1873-0820-388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britishmuseum.org/collection/object/G_1864-1007-269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etmuseum.org/art/collection/search/646264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ollections.mfa.org/objects/153850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ondersofsicily.com/sicily-greeks.htm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ndersofsicily.com/sicily-greeks.htm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D12EA227-FC65-4ABC-A3D7-D72A463228C9}"/>
              </a:ext>
            </a:extLst>
          </p:cNvPr>
          <p:cNvSpPr/>
          <p:nvPr/>
        </p:nvSpPr>
        <p:spPr>
          <a:xfrm>
            <a:off x="493059" y="430305"/>
            <a:ext cx="8157882" cy="5997389"/>
          </a:xfrm>
          <a:custGeom>
            <a:avLst/>
            <a:gdLst>
              <a:gd name="connsiteX0" fmla="*/ 0 w 8157882"/>
              <a:gd name="connsiteY0" fmla="*/ 0 h 5997389"/>
              <a:gd name="connsiteX1" fmla="*/ 337969 w 8157882"/>
              <a:gd name="connsiteY1" fmla="*/ 0 h 5997389"/>
              <a:gd name="connsiteX2" fmla="*/ 920675 w 8157882"/>
              <a:gd name="connsiteY2" fmla="*/ 0 h 5997389"/>
              <a:gd name="connsiteX3" fmla="*/ 1584960 w 8157882"/>
              <a:gd name="connsiteY3" fmla="*/ 0 h 5997389"/>
              <a:gd name="connsiteX4" fmla="*/ 2249245 w 8157882"/>
              <a:gd name="connsiteY4" fmla="*/ 0 h 5997389"/>
              <a:gd name="connsiteX5" fmla="*/ 2750372 w 8157882"/>
              <a:gd name="connsiteY5" fmla="*/ 0 h 5997389"/>
              <a:gd name="connsiteX6" fmla="*/ 3169920 w 8157882"/>
              <a:gd name="connsiteY6" fmla="*/ 0 h 5997389"/>
              <a:gd name="connsiteX7" fmla="*/ 3589468 w 8157882"/>
              <a:gd name="connsiteY7" fmla="*/ 0 h 5997389"/>
              <a:gd name="connsiteX8" fmla="*/ 4253753 w 8157882"/>
              <a:gd name="connsiteY8" fmla="*/ 0 h 5997389"/>
              <a:gd name="connsiteX9" fmla="*/ 4999616 w 8157882"/>
              <a:gd name="connsiteY9" fmla="*/ 0 h 5997389"/>
              <a:gd name="connsiteX10" fmla="*/ 5419164 w 8157882"/>
              <a:gd name="connsiteY10" fmla="*/ 0 h 5997389"/>
              <a:gd name="connsiteX11" fmla="*/ 6165028 w 8157882"/>
              <a:gd name="connsiteY11" fmla="*/ 0 h 5997389"/>
              <a:gd name="connsiteX12" fmla="*/ 6584576 w 8157882"/>
              <a:gd name="connsiteY12" fmla="*/ 0 h 5997389"/>
              <a:gd name="connsiteX13" fmla="*/ 6922546 w 8157882"/>
              <a:gd name="connsiteY13" fmla="*/ 0 h 5997389"/>
              <a:gd name="connsiteX14" fmla="*/ 7423673 w 8157882"/>
              <a:gd name="connsiteY14" fmla="*/ 0 h 5997389"/>
              <a:gd name="connsiteX15" fmla="*/ 8157882 w 8157882"/>
              <a:gd name="connsiteY15" fmla="*/ 0 h 5997389"/>
              <a:gd name="connsiteX16" fmla="*/ 8157882 w 8157882"/>
              <a:gd name="connsiteY16" fmla="*/ 478765 h 5997389"/>
              <a:gd name="connsiteX17" fmla="*/ 8157882 w 8157882"/>
              <a:gd name="connsiteY17" fmla="*/ 918560 h 5997389"/>
              <a:gd name="connsiteX18" fmla="*/ 8157882 w 8157882"/>
              <a:gd name="connsiteY18" fmla="*/ 1475264 h 5997389"/>
              <a:gd name="connsiteX19" fmla="*/ 8157882 w 8157882"/>
              <a:gd name="connsiteY19" fmla="*/ 1954029 h 5997389"/>
              <a:gd name="connsiteX20" fmla="*/ 8157882 w 8157882"/>
              <a:gd name="connsiteY20" fmla="*/ 2471763 h 5997389"/>
              <a:gd name="connsiteX21" fmla="*/ 8157882 w 8157882"/>
              <a:gd name="connsiteY21" fmla="*/ 2911558 h 5997389"/>
              <a:gd name="connsiteX22" fmla="*/ 8157882 w 8157882"/>
              <a:gd name="connsiteY22" fmla="*/ 3390323 h 5997389"/>
              <a:gd name="connsiteX23" fmla="*/ 8157882 w 8157882"/>
              <a:gd name="connsiteY23" fmla="*/ 3896923 h 5997389"/>
              <a:gd name="connsiteX24" fmla="*/ 7669590 w 8157882"/>
              <a:gd name="connsiteY24" fmla="*/ 3896923 h 5997389"/>
              <a:gd name="connsiteX25" fmla="*/ 7148004 w 8157882"/>
              <a:gd name="connsiteY25" fmla="*/ 3896923 h 5997389"/>
              <a:gd name="connsiteX26" fmla="*/ 6593127 w 8157882"/>
              <a:gd name="connsiteY26" fmla="*/ 3896923 h 5997389"/>
              <a:gd name="connsiteX27" fmla="*/ 6004956 w 8157882"/>
              <a:gd name="connsiteY27" fmla="*/ 3896923 h 5997389"/>
              <a:gd name="connsiteX28" fmla="*/ 5516664 w 8157882"/>
              <a:gd name="connsiteY28" fmla="*/ 3896923 h 5997389"/>
              <a:gd name="connsiteX29" fmla="*/ 4828615 w 8157882"/>
              <a:gd name="connsiteY29" fmla="*/ 3896923 h 5997389"/>
              <a:gd name="connsiteX30" fmla="*/ 4828615 w 8157882"/>
              <a:gd name="connsiteY30" fmla="*/ 4209505 h 5997389"/>
              <a:gd name="connsiteX31" fmla="*/ 4828615 w 8157882"/>
              <a:gd name="connsiteY31" fmla="*/ 4498042 h 5997389"/>
              <a:gd name="connsiteX32" fmla="*/ 5218445 w 8157882"/>
              <a:gd name="connsiteY32" fmla="*/ 4498042 h 5997389"/>
              <a:gd name="connsiteX33" fmla="*/ 5578288 w 8157882"/>
              <a:gd name="connsiteY33" fmla="*/ 4498042 h 5997389"/>
              <a:gd name="connsiteX34" fmla="*/ 5188458 w 8157882"/>
              <a:gd name="connsiteY34" fmla="*/ 4887872 h 5997389"/>
              <a:gd name="connsiteX35" fmla="*/ 4798628 w 8157882"/>
              <a:gd name="connsiteY35" fmla="*/ 5277702 h 5997389"/>
              <a:gd name="connsiteX36" fmla="*/ 4078941 w 8157882"/>
              <a:gd name="connsiteY36" fmla="*/ 5997389 h 5997389"/>
              <a:gd name="connsiteX37" fmla="*/ 3704104 w 8157882"/>
              <a:gd name="connsiteY37" fmla="*/ 5622552 h 5997389"/>
              <a:gd name="connsiteX38" fmla="*/ 3374248 w 8157882"/>
              <a:gd name="connsiteY38" fmla="*/ 5292696 h 5997389"/>
              <a:gd name="connsiteX39" fmla="*/ 3014405 w 8157882"/>
              <a:gd name="connsiteY39" fmla="*/ 4932853 h 5997389"/>
              <a:gd name="connsiteX40" fmla="*/ 2579594 w 8157882"/>
              <a:gd name="connsiteY40" fmla="*/ 4498042 h 5997389"/>
              <a:gd name="connsiteX41" fmla="*/ 2946934 w 8157882"/>
              <a:gd name="connsiteY41" fmla="*/ 4498042 h 5997389"/>
              <a:gd name="connsiteX42" fmla="*/ 3329267 w 8157882"/>
              <a:gd name="connsiteY42" fmla="*/ 4498042 h 5997389"/>
              <a:gd name="connsiteX43" fmla="*/ 3329267 w 8157882"/>
              <a:gd name="connsiteY43" fmla="*/ 4203494 h 5997389"/>
              <a:gd name="connsiteX44" fmla="*/ 3329267 w 8157882"/>
              <a:gd name="connsiteY44" fmla="*/ 3896923 h 5997389"/>
              <a:gd name="connsiteX45" fmla="*/ 2807682 w 8157882"/>
              <a:gd name="connsiteY45" fmla="*/ 3896923 h 5997389"/>
              <a:gd name="connsiteX46" fmla="*/ 2219511 w 8157882"/>
              <a:gd name="connsiteY46" fmla="*/ 3896923 h 5997389"/>
              <a:gd name="connsiteX47" fmla="*/ 1598048 w 8157882"/>
              <a:gd name="connsiteY47" fmla="*/ 3896923 h 5997389"/>
              <a:gd name="connsiteX48" fmla="*/ 1143048 w 8157882"/>
              <a:gd name="connsiteY48" fmla="*/ 3896923 h 5997389"/>
              <a:gd name="connsiteX49" fmla="*/ 621463 w 8157882"/>
              <a:gd name="connsiteY49" fmla="*/ 3896923 h 5997389"/>
              <a:gd name="connsiteX50" fmla="*/ 0 w 8157882"/>
              <a:gd name="connsiteY50" fmla="*/ 3896923 h 5997389"/>
              <a:gd name="connsiteX51" fmla="*/ 0 w 8157882"/>
              <a:gd name="connsiteY51" fmla="*/ 3301250 h 5997389"/>
              <a:gd name="connsiteX52" fmla="*/ 0 w 8157882"/>
              <a:gd name="connsiteY52" fmla="*/ 2666609 h 5997389"/>
              <a:gd name="connsiteX53" fmla="*/ 0 w 8157882"/>
              <a:gd name="connsiteY53" fmla="*/ 2070936 h 5997389"/>
              <a:gd name="connsiteX54" fmla="*/ 0 w 8157882"/>
              <a:gd name="connsiteY54" fmla="*/ 1436294 h 5997389"/>
              <a:gd name="connsiteX55" fmla="*/ 0 w 8157882"/>
              <a:gd name="connsiteY55" fmla="*/ 879591 h 5997389"/>
              <a:gd name="connsiteX56" fmla="*/ 0 w 8157882"/>
              <a:gd name="connsiteY56" fmla="*/ 0 h 599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157882" h="5997389" fill="none" extrusionOk="0">
                <a:moveTo>
                  <a:pt x="0" y="0"/>
                </a:moveTo>
                <a:cubicBezTo>
                  <a:pt x="152897" y="-24500"/>
                  <a:pt x="233764" y="5244"/>
                  <a:pt x="337969" y="0"/>
                </a:cubicBezTo>
                <a:cubicBezTo>
                  <a:pt x="442174" y="-5244"/>
                  <a:pt x="633170" y="38042"/>
                  <a:pt x="920675" y="0"/>
                </a:cubicBezTo>
                <a:cubicBezTo>
                  <a:pt x="1208180" y="-38042"/>
                  <a:pt x="1384380" y="69194"/>
                  <a:pt x="1584960" y="0"/>
                </a:cubicBezTo>
                <a:cubicBezTo>
                  <a:pt x="1785540" y="-69194"/>
                  <a:pt x="2064724" y="71370"/>
                  <a:pt x="2249245" y="0"/>
                </a:cubicBezTo>
                <a:cubicBezTo>
                  <a:pt x="2433766" y="-71370"/>
                  <a:pt x="2559471" y="23599"/>
                  <a:pt x="2750372" y="0"/>
                </a:cubicBezTo>
                <a:cubicBezTo>
                  <a:pt x="2941273" y="-23599"/>
                  <a:pt x="3019682" y="4120"/>
                  <a:pt x="3169920" y="0"/>
                </a:cubicBezTo>
                <a:cubicBezTo>
                  <a:pt x="3320158" y="-4120"/>
                  <a:pt x="3399128" y="7225"/>
                  <a:pt x="3589468" y="0"/>
                </a:cubicBezTo>
                <a:cubicBezTo>
                  <a:pt x="3779808" y="-7225"/>
                  <a:pt x="3923957" y="5170"/>
                  <a:pt x="4253753" y="0"/>
                </a:cubicBezTo>
                <a:cubicBezTo>
                  <a:pt x="4583550" y="-5170"/>
                  <a:pt x="4630621" y="47279"/>
                  <a:pt x="4999616" y="0"/>
                </a:cubicBezTo>
                <a:cubicBezTo>
                  <a:pt x="5368611" y="-47279"/>
                  <a:pt x="5242119" y="32123"/>
                  <a:pt x="5419164" y="0"/>
                </a:cubicBezTo>
                <a:cubicBezTo>
                  <a:pt x="5596209" y="-32123"/>
                  <a:pt x="5901130" y="45471"/>
                  <a:pt x="6165028" y="0"/>
                </a:cubicBezTo>
                <a:cubicBezTo>
                  <a:pt x="6428926" y="-45471"/>
                  <a:pt x="6474896" y="12411"/>
                  <a:pt x="6584576" y="0"/>
                </a:cubicBezTo>
                <a:cubicBezTo>
                  <a:pt x="6694256" y="-12411"/>
                  <a:pt x="6760557" y="14070"/>
                  <a:pt x="6922546" y="0"/>
                </a:cubicBezTo>
                <a:cubicBezTo>
                  <a:pt x="7084535" y="-14070"/>
                  <a:pt x="7244875" y="50006"/>
                  <a:pt x="7423673" y="0"/>
                </a:cubicBezTo>
                <a:cubicBezTo>
                  <a:pt x="7602471" y="-50006"/>
                  <a:pt x="7817754" y="35098"/>
                  <a:pt x="8157882" y="0"/>
                </a:cubicBezTo>
                <a:cubicBezTo>
                  <a:pt x="8211668" y="191258"/>
                  <a:pt x="8151070" y="378895"/>
                  <a:pt x="8157882" y="478765"/>
                </a:cubicBezTo>
                <a:cubicBezTo>
                  <a:pt x="8164694" y="578636"/>
                  <a:pt x="8116086" y="796045"/>
                  <a:pt x="8157882" y="918560"/>
                </a:cubicBezTo>
                <a:cubicBezTo>
                  <a:pt x="8199678" y="1041075"/>
                  <a:pt x="8122170" y="1323231"/>
                  <a:pt x="8157882" y="1475264"/>
                </a:cubicBezTo>
                <a:cubicBezTo>
                  <a:pt x="8193594" y="1627297"/>
                  <a:pt x="8118738" y="1779299"/>
                  <a:pt x="8157882" y="1954029"/>
                </a:cubicBezTo>
                <a:cubicBezTo>
                  <a:pt x="8197026" y="2128759"/>
                  <a:pt x="8113469" y="2299179"/>
                  <a:pt x="8157882" y="2471763"/>
                </a:cubicBezTo>
                <a:cubicBezTo>
                  <a:pt x="8202295" y="2644347"/>
                  <a:pt x="8106496" y="2726702"/>
                  <a:pt x="8157882" y="2911558"/>
                </a:cubicBezTo>
                <a:cubicBezTo>
                  <a:pt x="8209268" y="3096415"/>
                  <a:pt x="8112446" y="3267932"/>
                  <a:pt x="8157882" y="3390323"/>
                </a:cubicBezTo>
                <a:cubicBezTo>
                  <a:pt x="8203318" y="3512714"/>
                  <a:pt x="8120135" y="3711593"/>
                  <a:pt x="8157882" y="3896923"/>
                </a:cubicBezTo>
                <a:cubicBezTo>
                  <a:pt x="8052379" y="3906656"/>
                  <a:pt x="7813835" y="3883421"/>
                  <a:pt x="7669590" y="3896923"/>
                </a:cubicBezTo>
                <a:cubicBezTo>
                  <a:pt x="7525345" y="3910425"/>
                  <a:pt x="7380616" y="3874500"/>
                  <a:pt x="7148004" y="3896923"/>
                </a:cubicBezTo>
                <a:cubicBezTo>
                  <a:pt x="6915392" y="3919346"/>
                  <a:pt x="6788018" y="3878524"/>
                  <a:pt x="6593127" y="3896923"/>
                </a:cubicBezTo>
                <a:cubicBezTo>
                  <a:pt x="6398236" y="3915322"/>
                  <a:pt x="6196892" y="3847765"/>
                  <a:pt x="6004956" y="3896923"/>
                </a:cubicBezTo>
                <a:cubicBezTo>
                  <a:pt x="5813020" y="3946081"/>
                  <a:pt x="5669564" y="3869300"/>
                  <a:pt x="5516664" y="3896923"/>
                </a:cubicBezTo>
                <a:cubicBezTo>
                  <a:pt x="5363764" y="3924546"/>
                  <a:pt x="5103605" y="3859610"/>
                  <a:pt x="4828615" y="3896923"/>
                </a:cubicBezTo>
                <a:cubicBezTo>
                  <a:pt x="4857195" y="4031369"/>
                  <a:pt x="4795388" y="4117973"/>
                  <a:pt x="4828615" y="4209505"/>
                </a:cubicBezTo>
                <a:cubicBezTo>
                  <a:pt x="4861842" y="4301037"/>
                  <a:pt x="4818629" y="4379304"/>
                  <a:pt x="4828615" y="4498042"/>
                </a:cubicBezTo>
                <a:cubicBezTo>
                  <a:pt x="5021633" y="4487614"/>
                  <a:pt x="5024325" y="4523565"/>
                  <a:pt x="5218445" y="4498042"/>
                </a:cubicBezTo>
                <a:cubicBezTo>
                  <a:pt x="5412565" y="4472519"/>
                  <a:pt x="5422446" y="4508840"/>
                  <a:pt x="5578288" y="4498042"/>
                </a:cubicBezTo>
                <a:cubicBezTo>
                  <a:pt x="5397289" y="4681513"/>
                  <a:pt x="5273110" y="4774039"/>
                  <a:pt x="5188458" y="4887872"/>
                </a:cubicBezTo>
                <a:cubicBezTo>
                  <a:pt x="5103806" y="5001705"/>
                  <a:pt x="4842642" y="5149783"/>
                  <a:pt x="4798628" y="5277702"/>
                </a:cubicBezTo>
                <a:cubicBezTo>
                  <a:pt x="4754614" y="5405621"/>
                  <a:pt x="4348908" y="5600120"/>
                  <a:pt x="4078941" y="5997389"/>
                </a:cubicBezTo>
                <a:cubicBezTo>
                  <a:pt x="3908426" y="5900336"/>
                  <a:pt x="3872277" y="5708335"/>
                  <a:pt x="3704104" y="5622552"/>
                </a:cubicBezTo>
                <a:cubicBezTo>
                  <a:pt x="3535931" y="5536769"/>
                  <a:pt x="3550983" y="5394348"/>
                  <a:pt x="3374248" y="5292696"/>
                </a:cubicBezTo>
                <a:cubicBezTo>
                  <a:pt x="3197513" y="5191044"/>
                  <a:pt x="3131079" y="4969410"/>
                  <a:pt x="3014405" y="4932853"/>
                </a:cubicBezTo>
                <a:cubicBezTo>
                  <a:pt x="2897731" y="4896296"/>
                  <a:pt x="2743680" y="4613814"/>
                  <a:pt x="2579594" y="4498042"/>
                </a:cubicBezTo>
                <a:cubicBezTo>
                  <a:pt x="2751980" y="4494024"/>
                  <a:pt x="2798016" y="4499992"/>
                  <a:pt x="2946934" y="4498042"/>
                </a:cubicBezTo>
                <a:cubicBezTo>
                  <a:pt x="3095852" y="4496092"/>
                  <a:pt x="3247275" y="4523907"/>
                  <a:pt x="3329267" y="4498042"/>
                </a:cubicBezTo>
                <a:cubicBezTo>
                  <a:pt x="3317556" y="4385107"/>
                  <a:pt x="3363917" y="4294167"/>
                  <a:pt x="3329267" y="4203494"/>
                </a:cubicBezTo>
                <a:cubicBezTo>
                  <a:pt x="3294617" y="4112821"/>
                  <a:pt x="3349994" y="4003118"/>
                  <a:pt x="3329267" y="3896923"/>
                </a:cubicBezTo>
                <a:cubicBezTo>
                  <a:pt x="3179534" y="3924135"/>
                  <a:pt x="2980775" y="3892524"/>
                  <a:pt x="2807682" y="3896923"/>
                </a:cubicBezTo>
                <a:cubicBezTo>
                  <a:pt x="2634590" y="3901322"/>
                  <a:pt x="2382081" y="3840064"/>
                  <a:pt x="2219511" y="3896923"/>
                </a:cubicBezTo>
                <a:cubicBezTo>
                  <a:pt x="2056941" y="3953782"/>
                  <a:pt x="1780088" y="3836672"/>
                  <a:pt x="1598048" y="3896923"/>
                </a:cubicBezTo>
                <a:cubicBezTo>
                  <a:pt x="1416008" y="3957174"/>
                  <a:pt x="1358534" y="3890359"/>
                  <a:pt x="1143048" y="3896923"/>
                </a:cubicBezTo>
                <a:cubicBezTo>
                  <a:pt x="927562" y="3903487"/>
                  <a:pt x="754360" y="3875117"/>
                  <a:pt x="621463" y="3896923"/>
                </a:cubicBezTo>
                <a:cubicBezTo>
                  <a:pt x="488567" y="3918729"/>
                  <a:pt x="230440" y="3861387"/>
                  <a:pt x="0" y="3896923"/>
                </a:cubicBezTo>
                <a:cubicBezTo>
                  <a:pt x="-7468" y="3748173"/>
                  <a:pt x="67980" y="3446575"/>
                  <a:pt x="0" y="3301250"/>
                </a:cubicBezTo>
                <a:cubicBezTo>
                  <a:pt x="-67980" y="3155925"/>
                  <a:pt x="38184" y="2812526"/>
                  <a:pt x="0" y="2666609"/>
                </a:cubicBezTo>
                <a:cubicBezTo>
                  <a:pt x="-38184" y="2520692"/>
                  <a:pt x="29063" y="2238230"/>
                  <a:pt x="0" y="2070936"/>
                </a:cubicBezTo>
                <a:cubicBezTo>
                  <a:pt x="-29063" y="1903642"/>
                  <a:pt x="2103" y="1733648"/>
                  <a:pt x="0" y="1436294"/>
                </a:cubicBezTo>
                <a:cubicBezTo>
                  <a:pt x="-2103" y="1138940"/>
                  <a:pt x="19217" y="1145837"/>
                  <a:pt x="0" y="879591"/>
                </a:cubicBezTo>
                <a:cubicBezTo>
                  <a:pt x="-19217" y="613345"/>
                  <a:pt x="74564" y="424311"/>
                  <a:pt x="0" y="0"/>
                </a:cubicBezTo>
                <a:close/>
              </a:path>
              <a:path w="8157882" h="5997389" stroke="0" extrusionOk="0">
                <a:moveTo>
                  <a:pt x="0" y="0"/>
                </a:moveTo>
                <a:cubicBezTo>
                  <a:pt x="328302" y="-22740"/>
                  <a:pt x="445602" y="58285"/>
                  <a:pt x="745863" y="0"/>
                </a:cubicBezTo>
                <a:cubicBezTo>
                  <a:pt x="1046124" y="-58285"/>
                  <a:pt x="1314633" y="33031"/>
                  <a:pt x="1491727" y="0"/>
                </a:cubicBezTo>
                <a:cubicBezTo>
                  <a:pt x="1668821" y="-33031"/>
                  <a:pt x="1804853" y="34679"/>
                  <a:pt x="2074433" y="0"/>
                </a:cubicBezTo>
                <a:cubicBezTo>
                  <a:pt x="2344013" y="-34679"/>
                  <a:pt x="2462707" y="44643"/>
                  <a:pt x="2738718" y="0"/>
                </a:cubicBezTo>
                <a:cubicBezTo>
                  <a:pt x="3014730" y="-44643"/>
                  <a:pt x="3183550" y="64706"/>
                  <a:pt x="3321423" y="0"/>
                </a:cubicBezTo>
                <a:cubicBezTo>
                  <a:pt x="3459296" y="-64706"/>
                  <a:pt x="3607315" y="19457"/>
                  <a:pt x="3822550" y="0"/>
                </a:cubicBezTo>
                <a:cubicBezTo>
                  <a:pt x="4037785" y="-19457"/>
                  <a:pt x="4131193" y="39029"/>
                  <a:pt x="4405256" y="0"/>
                </a:cubicBezTo>
                <a:cubicBezTo>
                  <a:pt x="4679319" y="-39029"/>
                  <a:pt x="4710994" y="38464"/>
                  <a:pt x="4987962" y="0"/>
                </a:cubicBezTo>
                <a:cubicBezTo>
                  <a:pt x="5264930" y="-38464"/>
                  <a:pt x="5455856" y="17113"/>
                  <a:pt x="5652247" y="0"/>
                </a:cubicBezTo>
                <a:cubicBezTo>
                  <a:pt x="5848639" y="-17113"/>
                  <a:pt x="5976076" y="9518"/>
                  <a:pt x="6071795" y="0"/>
                </a:cubicBezTo>
                <a:cubicBezTo>
                  <a:pt x="6167514" y="-9518"/>
                  <a:pt x="6286526" y="22074"/>
                  <a:pt x="6491343" y="0"/>
                </a:cubicBezTo>
                <a:cubicBezTo>
                  <a:pt x="6696160" y="-22074"/>
                  <a:pt x="6849068" y="12569"/>
                  <a:pt x="7155628" y="0"/>
                </a:cubicBezTo>
                <a:cubicBezTo>
                  <a:pt x="7462189" y="-12569"/>
                  <a:pt x="7879727" y="69360"/>
                  <a:pt x="8157882" y="0"/>
                </a:cubicBezTo>
                <a:cubicBezTo>
                  <a:pt x="8179310" y="214245"/>
                  <a:pt x="8130145" y="313865"/>
                  <a:pt x="8157882" y="439796"/>
                </a:cubicBezTo>
                <a:cubicBezTo>
                  <a:pt x="8185619" y="565727"/>
                  <a:pt x="8139120" y="741497"/>
                  <a:pt x="8157882" y="879591"/>
                </a:cubicBezTo>
                <a:cubicBezTo>
                  <a:pt x="8176644" y="1017685"/>
                  <a:pt x="8138969" y="1183978"/>
                  <a:pt x="8157882" y="1397325"/>
                </a:cubicBezTo>
                <a:cubicBezTo>
                  <a:pt x="8176795" y="1610672"/>
                  <a:pt x="8149067" y="1726652"/>
                  <a:pt x="8157882" y="1837121"/>
                </a:cubicBezTo>
                <a:cubicBezTo>
                  <a:pt x="8166697" y="1947590"/>
                  <a:pt x="8106166" y="2145979"/>
                  <a:pt x="8157882" y="2276916"/>
                </a:cubicBezTo>
                <a:cubicBezTo>
                  <a:pt x="8209598" y="2407853"/>
                  <a:pt x="8135352" y="2562038"/>
                  <a:pt x="8157882" y="2755681"/>
                </a:cubicBezTo>
                <a:cubicBezTo>
                  <a:pt x="8180412" y="2949324"/>
                  <a:pt x="8102524" y="3130970"/>
                  <a:pt x="8157882" y="3234446"/>
                </a:cubicBezTo>
                <a:cubicBezTo>
                  <a:pt x="8213240" y="3337922"/>
                  <a:pt x="8110435" y="3678270"/>
                  <a:pt x="8157882" y="3896923"/>
                </a:cubicBezTo>
                <a:cubicBezTo>
                  <a:pt x="7986280" y="3951488"/>
                  <a:pt x="7826715" y="3857280"/>
                  <a:pt x="7669590" y="3896923"/>
                </a:cubicBezTo>
                <a:cubicBezTo>
                  <a:pt x="7512465" y="3936566"/>
                  <a:pt x="7359958" y="3847508"/>
                  <a:pt x="7148004" y="3896923"/>
                </a:cubicBezTo>
                <a:cubicBezTo>
                  <a:pt x="6936050" y="3946338"/>
                  <a:pt x="6834829" y="3854016"/>
                  <a:pt x="6526541" y="3896923"/>
                </a:cubicBezTo>
                <a:cubicBezTo>
                  <a:pt x="6218253" y="3939830"/>
                  <a:pt x="6163427" y="3850807"/>
                  <a:pt x="6071541" y="3896923"/>
                </a:cubicBezTo>
                <a:cubicBezTo>
                  <a:pt x="5979655" y="3943039"/>
                  <a:pt x="5642191" y="3879570"/>
                  <a:pt x="5483371" y="3896923"/>
                </a:cubicBezTo>
                <a:cubicBezTo>
                  <a:pt x="5324551" y="3914276"/>
                  <a:pt x="4984894" y="3879156"/>
                  <a:pt x="4828615" y="3896923"/>
                </a:cubicBezTo>
                <a:cubicBezTo>
                  <a:pt x="4843429" y="3963861"/>
                  <a:pt x="4796008" y="4091002"/>
                  <a:pt x="4828615" y="4191471"/>
                </a:cubicBezTo>
                <a:cubicBezTo>
                  <a:pt x="4861222" y="4291940"/>
                  <a:pt x="4826756" y="4383176"/>
                  <a:pt x="4828615" y="4498042"/>
                </a:cubicBezTo>
                <a:cubicBezTo>
                  <a:pt x="4987346" y="4464105"/>
                  <a:pt x="5011755" y="4514699"/>
                  <a:pt x="5188458" y="4498042"/>
                </a:cubicBezTo>
                <a:cubicBezTo>
                  <a:pt x="5365161" y="4481385"/>
                  <a:pt x="5401379" y="4523842"/>
                  <a:pt x="5578288" y="4498042"/>
                </a:cubicBezTo>
                <a:cubicBezTo>
                  <a:pt x="5481106" y="4639635"/>
                  <a:pt x="5267078" y="4799603"/>
                  <a:pt x="5173464" y="4902866"/>
                </a:cubicBezTo>
                <a:cubicBezTo>
                  <a:pt x="5079850" y="5006129"/>
                  <a:pt x="4861743" y="5194586"/>
                  <a:pt x="4768641" y="5307689"/>
                </a:cubicBezTo>
                <a:cubicBezTo>
                  <a:pt x="4675539" y="5420792"/>
                  <a:pt x="4194751" y="5834224"/>
                  <a:pt x="4078941" y="5997389"/>
                </a:cubicBezTo>
                <a:cubicBezTo>
                  <a:pt x="3937961" y="5880671"/>
                  <a:pt x="3852686" y="5703534"/>
                  <a:pt x="3719098" y="5637546"/>
                </a:cubicBezTo>
                <a:cubicBezTo>
                  <a:pt x="3585510" y="5571558"/>
                  <a:pt x="3476372" y="5350114"/>
                  <a:pt x="3344261" y="5262709"/>
                </a:cubicBezTo>
                <a:cubicBezTo>
                  <a:pt x="3212150" y="5175304"/>
                  <a:pt x="3184037" y="5036446"/>
                  <a:pt x="2984418" y="4902866"/>
                </a:cubicBezTo>
                <a:cubicBezTo>
                  <a:pt x="2784799" y="4769286"/>
                  <a:pt x="2734630" y="4594709"/>
                  <a:pt x="2579594" y="4498042"/>
                </a:cubicBezTo>
                <a:cubicBezTo>
                  <a:pt x="2689022" y="4476529"/>
                  <a:pt x="2837153" y="4506263"/>
                  <a:pt x="2931940" y="4498042"/>
                </a:cubicBezTo>
                <a:cubicBezTo>
                  <a:pt x="3026727" y="4489821"/>
                  <a:pt x="3183626" y="4530710"/>
                  <a:pt x="3329267" y="4498042"/>
                </a:cubicBezTo>
                <a:cubicBezTo>
                  <a:pt x="3328212" y="4377931"/>
                  <a:pt x="3332222" y="4259836"/>
                  <a:pt x="3329267" y="4191471"/>
                </a:cubicBezTo>
                <a:cubicBezTo>
                  <a:pt x="3326312" y="4123106"/>
                  <a:pt x="3351654" y="3971089"/>
                  <a:pt x="3329267" y="3896923"/>
                </a:cubicBezTo>
                <a:cubicBezTo>
                  <a:pt x="3120264" y="3931365"/>
                  <a:pt x="2910746" y="3855325"/>
                  <a:pt x="2707804" y="3896923"/>
                </a:cubicBezTo>
                <a:cubicBezTo>
                  <a:pt x="2504862" y="3938521"/>
                  <a:pt x="2392169" y="3845333"/>
                  <a:pt x="2186219" y="3896923"/>
                </a:cubicBezTo>
                <a:cubicBezTo>
                  <a:pt x="1980269" y="3948513"/>
                  <a:pt x="1873602" y="3870615"/>
                  <a:pt x="1697926" y="3896923"/>
                </a:cubicBezTo>
                <a:cubicBezTo>
                  <a:pt x="1522250" y="3923231"/>
                  <a:pt x="1323076" y="3871559"/>
                  <a:pt x="1109756" y="3896923"/>
                </a:cubicBezTo>
                <a:cubicBezTo>
                  <a:pt x="896436" y="3922287"/>
                  <a:pt x="783069" y="3876517"/>
                  <a:pt x="554878" y="3896923"/>
                </a:cubicBezTo>
                <a:cubicBezTo>
                  <a:pt x="326687" y="3917329"/>
                  <a:pt x="224240" y="3872975"/>
                  <a:pt x="0" y="3896923"/>
                </a:cubicBezTo>
                <a:cubicBezTo>
                  <a:pt x="-14677" y="3784986"/>
                  <a:pt x="41231" y="3660690"/>
                  <a:pt x="0" y="3457127"/>
                </a:cubicBezTo>
                <a:cubicBezTo>
                  <a:pt x="-41231" y="3253564"/>
                  <a:pt x="5181" y="3015106"/>
                  <a:pt x="0" y="2900424"/>
                </a:cubicBezTo>
                <a:cubicBezTo>
                  <a:pt x="-5181" y="2785742"/>
                  <a:pt x="39075" y="2631459"/>
                  <a:pt x="0" y="2460629"/>
                </a:cubicBezTo>
                <a:cubicBezTo>
                  <a:pt x="-39075" y="2289799"/>
                  <a:pt x="48250" y="2083291"/>
                  <a:pt x="0" y="1942894"/>
                </a:cubicBezTo>
                <a:cubicBezTo>
                  <a:pt x="-48250" y="1802497"/>
                  <a:pt x="21908" y="1668267"/>
                  <a:pt x="0" y="1464130"/>
                </a:cubicBezTo>
                <a:cubicBezTo>
                  <a:pt x="-21908" y="1259993"/>
                  <a:pt x="7103" y="1234884"/>
                  <a:pt x="0" y="1024334"/>
                </a:cubicBezTo>
                <a:cubicBezTo>
                  <a:pt x="-7103" y="813784"/>
                  <a:pt x="80394" y="410548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2431776608">
                  <a:prstGeom prst="downArrow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36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66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Ancient Greek </a:t>
            </a:r>
          </a:p>
          <a:p>
            <a:pPr algn="ctr"/>
            <a:r>
              <a:rPr lang="en-US" sz="6600" b="1" dirty="0" err="1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Mesomphalos</a:t>
            </a:r>
            <a:r>
              <a:rPr lang="en-US" sz="66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 Phiale</a:t>
            </a:r>
          </a:p>
          <a:p>
            <a:pPr algn="ctr"/>
            <a:endParaRPr lang="en-US" sz="4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15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582D-D905-344B-6308-3A64DB8AF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787" y="1719942"/>
            <a:ext cx="4116387" cy="51380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Woman holding out a phiale and a jug approaching Athena,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Attic red-figure neck amphora, attributed to the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Sabouroff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Painter, c. 460–450 BC, Height: 33.65 cm, British Museum, London UK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Photo: © Trustees of the British Museum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latin typeface="Papyrus" panose="03070502060502030205" pitchFamily="66" charset="0"/>
                <a:hlinkClick r:id="rId2"/>
              </a:rPr>
              <a:t>https://www.britishmuseum.org/collection/object/G_1867-0508-1059</a:t>
            </a:r>
            <a:r>
              <a:rPr lang="en-US" sz="1200" dirty="0">
                <a:latin typeface="Papyrus" panose="03070502060502030205" pitchFamily="66" charset="0"/>
              </a:rPr>
              <a:t> </a:t>
            </a:r>
            <a:endParaRPr lang="el-GR" sz="2400" dirty="0"/>
          </a:p>
        </p:txBody>
      </p:sp>
      <p:pic>
        <p:nvPicPr>
          <p:cNvPr id="1026" name="Picture 2" descr="neck-amphora | British Museum">
            <a:extLst>
              <a:ext uri="{FF2B5EF4-FFF2-40B4-BE49-F238E27FC236}">
                <a16:creationId xmlns:a16="http://schemas.microsoft.com/office/drawing/2014/main" id="{ECDF1A41-4927-5D7F-DF03-7EF3927C2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0"/>
            <a:ext cx="4779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56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1D64C-10A6-510F-5F94-9674C2A5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480" y="365126"/>
            <a:ext cx="4181702" cy="649287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Man and woman making a libation at an altar,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Attic red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figure amphora, attributed to the Phiale Painter (also known as the Boston Phiale Painter), c. 430 BC, Height: 33.2 cm,  Museum of Fine Arts, Boston,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https://collections.mfa.org/objects/153607/twohandled-jar-amphora-depicting-a-man-and-a-woman-sacrif?ctx=6a1469a6-e2fb-4d8b-9351-f8a6ec59b183&amp;idx=0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Two-handled jar (amphora) with a libation scene – Works – Museum of Fine  Arts, Boston">
            <a:extLst>
              <a:ext uri="{FF2B5EF4-FFF2-40B4-BE49-F238E27FC236}">
                <a16:creationId xmlns:a16="http://schemas.microsoft.com/office/drawing/2014/main" id="{2C97E22F-DE38-CF6C-2B26-4D89CAD3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18" y="0"/>
            <a:ext cx="4538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01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F4355-408D-25DA-CE0C-8B1B575B9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65126"/>
            <a:ext cx="2133600" cy="649287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Terracotta figurine of Aphrodite holding a Phiale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said to be from Taranto, 3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rd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century BC, Height: 20.3 cm, Metropolitan Museum of Art, NY, USA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https://www.metmuseum.org/art/collection/search/248711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 descr="Terracotta statuette of Aphrodite seated on a rock, Terracotta, Greek, South Italian ">
            <a:extLst>
              <a:ext uri="{FF2B5EF4-FFF2-40B4-BE49-F238E27FC236}">
                <a16:creationId xmlns:a16="http://schemas.microsoft.com/office/drawing/2014/main" id="{FD4F49FE-2DD8-1693-1835-6338E3D95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99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FD489-EEBC-133A-8610-CB0B2612F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Attic black-figure phiale held, and seen from the back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Photo: Jessica Smolinski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chrome-extension://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efaidnbmnnnibpcajpcglclefindmkaj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/https://classics.osu.edu/sites/default/files/2022-09/Gaifman_Libation%20Bowl%20as%20Embodied%20Object.pdf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Girodet's Galvanized Bodies:">
            <a:extLst>
              <a:ext uri="{FF2B5EF4-FFF2-40B4-BE49-F238E27FC236}">
                <a16:creationId xmlns:a16="http://schemas.microsoft.com/office/drawing/2014/main" id="{B1996295-483C-7AEB-A386-00296F2A0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44" y="1794101"/>
            <a:ext cx="7443311" cy="484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12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03651" y="1570814"/>
            <a:ext cx="0" cy="3710227"/>
          </a:xfrm>
          <a:prstGeom prst="line">
            <a:avLst/>
          </a:prstGeom>
          <a:ln w="19050">
            <a:solidFill>
              <a:srgbClr val="B379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Girodet's Galvanized Bodies:">
            <a:extLst>
              <a:ext uri="{FF2B5EF4-FFF2-40B4-BE49-F238E27FC236}">
                <a16:creationId xmlns:a16="http://schemas.microsoft.com/office/drawing/2014/main" id="{79D52F5D-10AE-268F-C30F-2DF80CC12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687" y="685800"/>
            <a:ext cx="8426625" cy="54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48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8127C-6FF8-15C3-4342-AFC651B8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538289"/>
          </a:xfrm>
        </p:spPr>
        <p:txBody>
          <a:bodyPr>
            <a:no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Libation Bowl (phiale </a:t>
            </a:r>
            <a:r>
              <a:rPr lang="en-US" sz="24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mesomphalos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Greek, Late Orientalizing Period, about 625 BC, Gold, Diameter: 15 cm, MFA Boston, USA</a:t>
            </a:r>
            <a:br>
              <a:rPr lang="en-US" sz="2400" kern="100" dirty="0"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467886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https://collections.mfa.org/objects/238352/libation-bowl-phiale-mesomphalos?ctx=7a1910d2-cc14-430a-99b9-d503c1d5b7f3&amp;idx=6</a:t>
            </a:r>
            <a:br>
              <a:rPr lang="el-G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gold bowl with scalloped edges&#10;&#10;AI-generated content may be incorrect.">
            <a:extLst>
              <a:ext uri="{FF2B5EF4-FFF2-40B4-BE49-F238E27FC236}">
                <a16:creationId xmlns:a16="http://schemas.microsoft.com/office/drawing/2014/main" id="{1880E5FD-40CF-8A7D-2ADE-6843D5539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23" y="1457985"/>
            <a:ext cx="6820353" cy="528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17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19732-3110-4B44-3E92-A5267B22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9143999" cy="1325563"/>
          </a:xfrm>
        </p:spPr>
        <p:txBody>
          <a:bodyPr>
            <a:normAutofit/>
          </a:bodyPr>
          <a:lstStyle/>
          <a:p>
            <a:pPr algn="ctr" fontAlgn="base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Silver Gilt Phiale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Mesomphalos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Greek, Archaic Period, 6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century BC, Diameter: 17.1 cm, Museum of Fine Arts, Boston USA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https://collections.mfa.org/objects/198378/phiale-mesomphalos?ctx=4a8c73b7-4cbb-44a2-9e32-bc8ca0989ae1&amp;idx=7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 descr="Phiale mesomphalos – Works – Museum of Fine Arts, Boston">
            <a:extLst>
              <a:ext uri="{FF2B5EF4-FFF2-40B4-BE49-F238E27FC236}">
                <a16:creationId xmlns:a16="http://schemas.microsoft.com/office/drawing/2014/main" id="{CBB2E84D-A312-4D4F-4D55-F7BE57CBA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010" y="1418435"/>
            <a:ext cx="6613979" cy="529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97366DA2-2BD7-0EDB-E448-9EBF22C21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1333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A3BD8-2FD1-8785-C93D-52BE9F0E9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Terracotta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Mesompalos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Phiale depicting 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Greek,  attributed to the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Nicosthenes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(?), c. 500–470 BC, Diameter: 21.59 cm, British Museum, London UK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https://www.britishmuseum.org/collection/object/G_1873-0820-388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sz="2400" dirty="0"/>
          </a:p>
        </p:txBody>
      </p:sp>
      <p:pic>
        <p:nvPicPr>
          <p:cNvPr id="13314" name="Picture 2" descr="Collection search | British Museum">
            <a:extLst>
              <a:ext uri="{FF2B5EF4-FFF2-40B4-BE49-F238E27FC236}">
                <a16:creationId xmlns:a16="http://schemas.microsoft.com/office/drawing/2014/main" id="{FAB7DE6A-B766-B80D-B5BE-0A9F45C29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82" y="1547747"/>
            <a:ext cx="6871635" cy="517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01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3715-BF0E-D780-1648-261C418E2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486" y="365126"/>
            <a:ext cx="2046514" cy="6416674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Terracotta Phiale </a:t>
            </a:r>
            <a:r>
              <a:rPr lang="en-US" sz="24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Mesomphalos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depicting two Sirens and Palmettes,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Attic, Greek, c. 500–480 BC, Diameter: 19.8 cm, British Museum, London, UK</a:t>
            </a:r>
            <a:b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https://www.britishmuseum.org/collection/object/G_1864-1007-269</a:t>
            </a: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l-GR" sz="2400" dirty="0"/>
          </a:p>
        </p:txBody>
      </p:sp>
      <p:pic>
        <p:nvPicPr>
          <p:cNvPr id="11266" name="Picture 2" descr="Collection search | British Museum">
            <a:extLst>
              <a:ext uri="{FF2B5EF4-FFF2-40B4-BE49-F238E27FC236}">
                <a16:creationId xmlns:a16="http://schemas.microsoft.com/office/drawing/2014/main" id="{6BE6F07B-BE42-F1E8-56EE-D671D4915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33" y="171700"/>
            <a:ext cx="6919953" cy="6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0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C9585-E6EB-C9EB-5EF7-1F1570343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070" y="365126"/>
            <a:ext cx="2220684" cy="1325563"/>
          </a:xfrm>
        </p:spPr>
        <p:txBody>
          <a:bodyPr>
            <a:noAutofit/>
          </a:bodyPr>
          <a:lstStyle/>
          <a:p>
            <a:pPr algn="ctr" fontAlgn="base"/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Gilt silver Phiale </a:t>
            </a:r>
            <a:r>
              <a:rPr lang="en-US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Mesomphalos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, </a:t>
            </a:r>
            <a:b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late 5th century BC, Diameter: 20.3 cm, the MET, NY,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hlinkClick r:id="rId2"/>
              </a:rPr>
              <a:t>https://www.metmuseum.org/art/collection/search/646264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 descr="Gilt silver phiale mesomphalos, Silver-gilt, Greek ">
            <a:extLst>
              <a:ext uri="{FF2B5EF4-FFF2-40B4-BE49-F238E27FC236}">
                <a16:creationId xmlns:a16="http://schemas.microsoft.com/office/drawing/2014/main" id="{14804122-87CE-8668-9EFD-04E642A99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45" y="0"/>
            <a:ext cx="660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73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7967-2406-7A47-1C82-652A15CE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Terracotta Phiale </a:t>
            </a:r>
            <a:r>
              <a:rPr lang="en-US" sz="27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Mesomphalos</a:t>
            </a: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depicting men being entertained,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Attic red-figure phiale, attributed to the </a:t>
            </a:r>
            <a:r>
              <a:rPr lang="en-US" sz="27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Sabouroff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Painter, c. 460–450 BC, Diameter: 24.8 cm, MFA Boston, USA</a:t>
            </a:r>
            <a:b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https://collections.mfa.org/objects/153850</a:t>
            </a: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 descr="Libation bowl (phiale mesomphalos) depicting men being entertained – Works  – Museum of Fine Arts, Boston">
            <a:extLst>
              <a:ext uri="{FF2B5EF4-FFF2-40B4-BE49-F238E27FC236}">
                <a16:creationId xmlns:a16="http://schemas.microsoft.com/office/drawing/2014/main" id="{138D124B-E5D0-F5E2-35F3-B448D57C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779" y="1690689"/>
            <a:ext cx="6250442" cy="499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121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B1A5D-03E0-7608-1A0C-EE89CCF9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Gold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Mesomphalos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Phiale, Greek, late 4th–early 3rd century BC, Diameter: 23.5 cm, the MET,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https://www.wondersofsicily.com/sicily-greeks.htm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1D68E71-1293-8C20-26EE-8DEF26091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28" y="1690689"/>
            <a:ext cx="7282543" cy="509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59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hiale made of gold. Palermo Archeological Museum">
            <a:extLst>
              <a:ext uri="{FF2B5EF4-FFF2-40B4-BE49-F238E27FC236}">
                <a16:creationId xmlns:a16="http://schemas.microsoft.com/office/drawing/2014/main" id="{BABFB201-8B8F-FD29-6A50-C72EEF997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5651519-F4F5-D0BE-5CF7-8985491FD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365126"/>
            <a:ext cx="2286000" cy="502330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Gold </a:t>
            </a:r>
            <a:r>
              <a:rPr lang="en-US" sz="27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Mesomphalos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Phiale from near </a:t>
            </a:r>
            <a:r>
              <a:rPr lang="en-US" sz="27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Himera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Greek, late 4th–early 3rd century BC, Diameter: 22.8 cm, Palermo Archaeological Museum,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https://www.wondersofsicily.com/sicily-greeks.htm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sz="27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37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D0CC83-AC8A-569E-69FD-5FF548BF8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180C427E-7E8D-0FC7-13C0-5913B5871A54}"/>
              </a:ext>
            </a:extLst>
          </p:cNvPr>
          <p:cNvSpPr/>
          <p:nvPr/>
        </p:nvSpPr>
        <p:spPr>
          <a:xfrm>
            <a:off x="493059" y="430305"/>
            <a:ext cx="8157882" cy="5997389"/>
          </a:xfrm>
          <a:custGeom>
            <a:avLst/>
            <a:gdLst>
              <a:gd name="connsiteX0" fmla="*/ 0 w 8157882"/>
              <a:gd name="connsiteY0" fmla="*/ 0 h 5997389"/>
              <a:gd name="connsiteX1" fmla="*/ 337969 w 8157882"/>
              <a:gd name="connsiteY1" fmla="*/ 0 h 5997389"/>
              <a:gd name="connsiteX2" fmla="*/ 920675 w 8157882"/>
              <a:gd name="connsiteY2" fmla="*/ 0 h 5997389"/>
              <a:gd name="connsiteX3" fmla="*/ 1584960 w 8157882"/>
              <a:gd name="connsiteY3" fmla="*/ 0 h 5997389"/>
              <a:gd name="connsiteX4" fmla="*/ 2249245 w 8157882"/>
              <a:gd name="connsiteY4" fmla="*/ 0 h 5997389"/>
              <a:gd name="connsiteX5" fmla="*/ 2750372 w 8157882"/>
              <a:gd name="connsiteY5" fmla="*/ 0 h 5997389"/>
              <a:gd name="connsiteX6" fmla="*/ 3169920 w 8157882"/>
              <a:gd name="connsiteY6" fmla="*/ 0 h 5997389"/>
              <a:gd name="connsiteX7" fmla="*/ 3589468 w 8157882"/>
              <a:gd name="connsiteY7" fmla="*/ 0 h 5997389"/>
              <a:gd name="connsiteX8" fmla="*/ 4253753 w 8157882"/>
              <a:gd name="connsiteY8" fmla="*/ 0 h 5997389"/>
              <a:gd name="connsiteX9" fmla="*/ 4999616 w 8157882"/>
              <a:gd name="connsiteY9" fmla="*/ 0 h 5997389"/>
              <a:gd name="connsiteX10" fmla="*/ 5419164 w 8157882"/>
              <a:gd name="connsiteY10" fmla="*/ 0 h 5997389"/>
              <a:gd name="connsiteX11" fmla="*/ 6165028 w 8157882"/>
              <a:gd name="connsiteY11" fmla="*/ 0 h 5997389"/>
              <a:gd name="connsiteX12" fmla="*/ 6584576 w 8157882"/>
              <a:gd name="connsiteY12" fmla="*/ 0 h 5997389"/>
              <a:gd name="connsiteX13" fmla="*/ 6922546 w 8157882"/>
              <a:gd name="connsiteY13" fmla="*/ 0 h 5997389"/>
              <a:gd name="connsiteX14" fmla="*/ 7423673 w 8157882"/>
              <a:gd name="connsiteY14" fmla="*/ 0 h 5997389"/>
              <a:gd name="connsiteX15" fmla="*/ 8157882 w 8157882"/>
              <a:gd name="connsiteY15" fmla="*/ 0 h 5997389"/>
              <a:gd name="connsiteX16" fmla="*/ 8157882 w 8157882"/>
              <a:gd name="connsiteY16" fmla="*/ 478765 h 5997389"/>
              <a:gd name="connsiteX17" fmla="*/ 8157882 w 8157882"/>
              <a:gd name="connsiteY17" fmla="*/ 918560 h 5997389"/>
              <a:gd name="connsiteX18" fmla="*/ 8157882 w 8157882"/>
              <a:gd name="connsiteY18" fmla="*/ 1475264 h 5997389"/>
              <a:gd name="connsiteX19" fmla="*/ 8157882 w 8157882"/>
              <a:gd name="connsiteY19" fmla="*/ 1954029 h 5997389"/>
              <a:gd name="connsiteX20" fmla="*/ 8157882 w 8157882"/>
              <a:gd name="connsiteY20" fmla="*/ 2471763 h 5997389"/>
              <a:gd name="connsiteX21" fmla="*/ 8157882 w 8157882"/>
              <a:gd name="connsiteY21" fmla="*/ 2911558 h 5997389"/>
              <a:gd name="connsiteX22" fmla="*/ 8157882 w 8157882"/>
              <a:gd name="connsiteY22" fmla="*/ 3390323 h 5997389"/>
              <a:gd name="connsiteX23" fmla="*/ 8157882 w 8157882"/>
              <a:gd name="connsiteY23" fmla="*/ 3896923 h 5997389"/>
              <a:gd name="connsiteX24" fmla="*/ 7669590 w 8157882"/>
              <a:gd name="connsiteY24" fmla="*/ 3896923 h 5997389"/>
              <a:gd name="connsiteX25" fmla="*/ 7148004 w 8157882"/>
              <a:gd name="connsiteY25" fmla="*/ 3896923 h 5997389"/>
              <a:gd name="connsiteX26" fmla="*/ 6593127 w 8157882"/>
              <a:gd name="connsiteY26" fmla="*/ 3896923 h 5997389"/>
              <a:gd name="connsiteX27" fmla="*/ 6004956 w 8157882"/>
              <a:gd name="connsiteY27" fmla="*/ 3896923 h 5997389"/>
              <a:gd name="connsiteX28" fmla="*/ 5516664 w 8157882"/>
              <a:gd name="connsiteY28" fmla="*/ 3896923 h 5997389"/>
              <a:gd name="connsiteX29" fmla="*/ 4828615 w 8157882"/>
              <a:gd name="connsiteY29" fmla="*/ 3896923 h 5997389"/>
              <a:gd name="connsiteX30" fmla="*/ 4828615 w 8157882"/>
              <a:gd name="connsiteY30" fmla="*/ 4209505 h 5997389"/>
              <a:gd name="connsiteX31" fmla="*/ 4828615 w 8157882"/>
              <a:gd name="connsiteY31" fmla="*/ 4498042 h 5997389"/>
              <a:gd name="connsiteX32" fmla="*/ 5218445 w 8157882"/>
              <a:gd name="connsiteY32" fmla="*/ 4498042 h 5997389"/>
              <a:gd name="connsiteX33" fmla="*/ 5578288 w 8157882"/>
              <a:gd name="connsiteY33" fmla="*/ 4498042 h 5997389"/>
              <a:gd name="connsiteX34" fmla="*/ 5188458 w 8157882"/>
              <a:gd name="connsiteY34" fmla="*/ 4887872 h 5997389"/>
              <a:gd name="connsiteX35" fmla="*/ 4798628 w 8157882"/>
              <a:gd name="connsiteY35" fmla="*/ 5277702 h 5997389"/>
              <a:gd name="connsiteX36" fmla="*/ 4078941 w 8157882"/>
              <a:gd name="connsiteY36" fmla="*/ 5997389 h 5997389"/>
              <a:gd name="connsiteX37" fmla="*/ 3704104 w 8157882"/>
              <a:gd name="connsiteY37" fmla="*/ 5622552 h 5997389"/>
              <a:gd name="connsiteX38" fmla="*/ 3374248 w 8157882"/>
              <a:gd name="connsiteY38" fmla="*/ 5292696 h 5997389"/>
              <a:gd name="connsiteX39" fmla="*/ 3014405 w 8157882"/>
              <a:gd name="connsiteY39" fmla="*/ 4932853 h 5997389"/>
              <a:gd name="connsiteX40" fmla="*/ 2579594 w 8157882"/>
              <a:gd name="connsiteY40" fmla="*/ 4498042 h 5997389"/>
              <a:gd name="connsiteX41" fmla="*/ 2946934 w 8157882"/>
              <a:gd name="connsiteY41" fmla="*/ 4498042 h 5997389"/>
              <a:gd name="connsiteX42" fmla="*/ 3329267 w 8157882"/>
              <a:gd name="connsiteY42" fmla="*/ 4498042 h 5997389"/>
              <a:gd name="connsiteX43" fmla="*/ 3329267 w 8157882"/>
              <a:gd name="connsiteY43" fmla="*/ 4203494 h 5997389"/>
              <a:gd name="connsiteX44" fmla="*/ 3329267 w 8157882"/>
              <a:gd name="connsiteY44" fmla="*/ 3896923 h 5997389"/>
              <a:gd name="connsiteX45" fmla="*/ 2807682 w 8157882"/>
              <a:gd name="connsiteY45" fmla="*/ 3896923 h 5997389"/>
              <a:gd name="connsiteX46" fmla="*/ 2219511 w 8157882"/>
              <a:gd name="connsiteY46" fmla="*/ 3896923 h 5997389"/>
              <a:gd name="connsiteX47" fmla="*/ 1598048 w 8157882"/>
              <a:gd name="connsiteY47" fmla="*/ 3896923 h 5997389"/>
              <a:gd name="connsiteX48" fmla="*/ 1143048 w 8157882"/>
              <a:gd name="connsiteY48" fmla="*/ 3896923 h 5997389"/>
              <a:gd name="connsiteX49" fmla="*/ 621463 w 8157882"/>
              <a:gd name="connsiteY49" fmla="*/ 3896923 h 5997389"/>
              <a:gd name="connsiteX50" fmla="*/ 0 w 8157882"/>
              <a:gd name="connsiteY50" fmla="*/ 3896923 h 5997389"/>
              <a:gd name="connsiteX51" fmla="*/ 0 w 8157882"/>
              <a:gd name="connsiteY51" fmla="*/ 3301250 h 5997389"/>
              <a:gd name="connsiteX52" fmla="*/ 0 w 8157882"/>
              <a:gd name="connsiteY52" fmla="*/ 2666609 h 5997389"/>
              <a:gd name="connsiteX53" fmla="*/ 0 w 8157882"/>
              <a:gd name="connsiteY53" fmla="*/ 2070936 h 5997389"/>
              <a:gd name="connsiteX54" fmla="*/ 0 w 8157882"/>
              <a:gd name="connsiteY54" fmla="*/ 1436294 h 5997389"/>
              <a:gd name="connsiteX55" fmla="*/ 0 w 8157882"/>
              <a:gd name="connsiteY55" fmla="*/ 879591 h 5997389"/>
              <a:gd name="connsiteX56" fmla="*/ 0 w 8157882"/>
              <a:gd name="connsiteY56" fmla="*/ 0 h 599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157882" h="5997389" fill="none" extrusionOk="0">
                <a:moveTo>
                  <a:pt x="0" y="0"/>
                </a:moveTo>
                <a:cubicBezTo>
                  <a:pt x="152897" y="-24500"/>
                  <a:pt x="233764" y="5244"/>
                  <a:pt x="337969" y="0"/>
                </a:cubicBezTo>
                <a:cubicBezTo>
                  <a:pt x="442174" y="-5244"/>
                  <a:pt x="633170" y="38042"/>
                  <a:pt x="920675" y="0"/>
                </a:cubicBezTo>
                <a:cubicBezTo>
                  <a:pt x="1208180" y="-38042"/>
                  <a:pt x="1384380" y="69194"/>
                  <a:pt x="1584960" y="0"/>
                </a:cubicBezTo>
                <a:cubicBezTo>
                  <a:pt x="1785540" y="-69194"/>
                  <a:pt x="2064724" y="71370"/>
                  <a:pt x="2249245" y="0"/>
                </a:cubicBezTo>
                <a:cubicBezTo>
                  <a:pt x="2433766" y="-71370"/>
                  <a:pt x="2559471" y="23599"/>
                  <a:pt x="2750372" y="0"/>
                </a:cubicBezTo>
                <a:cubicBezTo>
                  <a:pt x="2941273" y="-23599"/>
                  <a:pt x="3019682" y="4120"/>
                  <a:pt x="3169920" y="0"/>
                </a:cubicBezTo>
                <a:cubicBezTo>
                  <a:pt x="3320158" y="-4120"/>
                  <a:pt x="3399128" y="7225"/>
                  <a:pt x="3589468" y="0"/>
                </a:cubicBezTo>
                <a:cubicBezTo>
                  <a:pt x="3779808" y="-7225"/>
                  <a:pt x="3923957" y="5170"/>
                  <a:pt x="4253753" y="0"/>
                </a:cubicBezTo>
                <a:cubicBezTo>
                  <a:pt x="4583550" y="-5170"/>
                  <a:pt x="4630621" y="47279"/>
                  <a:pt x="4999616" y="0"/>
                </a:cubicBezTo>
                <a:cubicBezTo>
                  <a:pt x="5368611" y="-47279"/>
                  <a:pt x="5242119" y="32123"/>
                  <a:pt x="5419164" y="0"/>
                </a:cubicBezTo>
                <a:cubicBezTo>
                  <a:pt x="5596209" y="-32123"/>
                  <a:pt x="5901130" y="45471"/>
                  <a:pt x="6165028" y="0"/>
                </a:cubicBezTo>
                <a:cubicBezTo>
                  <a:pt x="6428926" y="-45471"/>
                  <a:pt x="6474896" y="12411"/>
                  <a:pt x="6584576" y="0"/>
                </a:cubicBezTo>
                <a:cubicBezTo>
                  <a:pt x="6694256" y="-12411"/>
                  <a:pt x="6760557" y="14070"/>
                  <a:pt x="6922546" y="0"/>
                </a:cubicBezTo>
                <a:cubicBezTo>
                  <a:pt x="7084535" y="-14070"/>
                  <a:pt x="7244875" y="50006"/>
                  <a:pt x="7423673" y="0"/>
                </a:cubicBezTo>
                <a:cubicBezTo>
                  <a:pt x="7602471" y="-50006"/>
                  <a:pt x="7817754" y="35098"/>
                  <a:pt x="8157882" y="0"/>
                </a:cubicBezTo>
                <a:cubicBezTo>
                  <a:pt x="8211668" y="191258"/>
                  <a:pt x="8151070" y="378895"/>
                  <a:pt x="8157882" y="478765"/>
                </a:cubicBezTo>
                <a:cubicBezTo>
                  <a:pt x="8164694" y="578636"/>
                  <a:pt x="8116086" y="796045"/>
                  <a:pt x="8157882" y="918560"/>
                </a:cubicBezTo>
                <a:cubicBezTo>
                  <a:pt x="8199678" y="1041075"/>
                  <a:pt x="8122170" y="1323231"/>
                  <a:pt x="8157882" y="1475264"/>
                </a:cubicBezTo>
                <a:cubicBezTo>
                  <a:pt x="8193594" y="1627297"/>
                  <a:pt x="8118738" y="1779299"/>
                  <a:pt x="8157882" y="1954029"/>
                </a:cubicBezTo>
                <a:cubicBezTo>
                  <a:pt x="8197026" y="2128759"/>
                  <a:pt x="8113469" y="2299179"/>
                  <a:pt x="8157882" y="2471763"/>
                </a:cubicBezTo>
                <a:cubicBezTo>
                  <a:pt x="8202295" y="2644347"/>
                  <a:pt x="8106496" y="2726702"/>
                  <a:pt x="8157882" y="2911558"/>
                </a:cubicBezTo>
                <a:cubicBezTo>
                  <a:pt x="8209268" y="3096415"/>
                  <a:pt x="8112446" y="3267932"/>
                  <a:pt x="8157882" y="3390323"/>
                </a:cubicBezTo>
                <a:cubicBezTo>
                  <a:pt x="8203318" y="3512714"/>
                  <a:pt x="8120135" y="3711593"/>
                  <a:pt x="8157882" y="3896923"/>
                </a:cubicBezTo>
                <a:cubicBezTo>
                  <a:pt x="8052379" y="3906656"/>
                  <a:pt x="7813835" y="3883421"/>
                  <a:pt x="7669590" y="3896923"/>
                </a:cubicBezTo>
                <a:cubicBezTo>
                  <a:pt x="7525345" y="3910425"/>
                  <a:pt x="7380616" y="3874500"/>
                  <a:pt x="7148004" y="3896923"/>
                </a:cubicBezTo>
                <a:cubicBezTo>
                  <a:pt x="6915392" y="3919346"/>
                  <a:pt x="6788018" y="3878524"/>
                  <a:pt x="6593127" y="3896923"/>
                </a:cubicBezTo>
                <a:cubicBezTo>
                  <a:pt x="6398236" y="3915322"/>
                  <a:pt x="6196892" y="3847765"/>
                  <a:pt x="6004956" y="3896923"/>
                </a:cubicBezTo>
                <a:cubicBezTo>
                  <a:pt x="5813020" y="3946081"/>
                  <a:pt x="5669564" y="3869300"/>
                  <a:pt x="5516664" y="3896923"/>
                </a:cubicBezTo>
                <a:cubicBezTo>
                  <a:pt x="5363764" y="3924546"/>
                  <a:pt x="5103605" y="3859610"/>
                  <a:pt x="4828615" y="3896923"/>
                </a:cubicBezTo>
                <a:cubicBezTo>
                  <a:pt x="4857195" y="4031369"/>
                  <a:pt x="4795388" y="4117973"/>
                  <a:pt x="4828615" y="4209505"/>
                </a:cubicBezTo>
                <a:cubicBezTo>
                  <a:pt x="4861842" y="4301037"/>
                  <a:pt x="4818629" y="4379304"/>
                  <a:pt x="4828615" y="4498042"/>
                </a:cubicBezTo>
                <a:cubicBezTo>
                  <a:pt x="5021633" y="4487614"/>
                  <a:pt x="5024325" y="4523565"/>
                  <a:pt x="5218445" y="4498042"/>
                </a:cubicBezTo>
                <a:cubicBezTo>
                  <a:pt x="5412565" y="4472519"/>
                  <a:pt x="5422446" y="4508840"/>
                  <a:pt x="5578288" y="4498042"/>
                </a:cubicBezTo>
                <a:cubicBezTo>
                  <a:pt x="5397289" y="4681513"/>
                  <a:pt x="5273110" y="4774039"/>
                  <a:pt x="5188458" y="4887872"/>
                </a:cubicBezTo>
                <a:cubicBezTo>
                  <a:pt x="5103806" y="5001705"/>
                  <a:pt x="4842642" y="5149783"/>
                  <a:pt x="4798628" y="5277702"/>
                </a:cubicBezTo>
                <a:cubicBezTo>
                  <a:pt x="4754614" y="5405621"/>
                  <a:pt x="4348908" y="5600120"/>
                  <a:pt x="4078941" y="5997389"/>
                </a:cubicBezTo>
                <a:cubicBezTo>
                  <a:pt x="3908426" y="5900336"/>
                  <a:pt x="3872277" y="5708335"/>
                  <a:pt x="3704104" y="5622552"/>
                </a:cubicBezTo>
                <a:cubicBezTo>
                  <a:pt x="3535931" y="5536769"/>
                  <a:pt x="3550983" y="5394348"/>
                  <a:pt x="3374248" y="5292696"/>
                </a:cubicBezTo>
                <a:cubicBezTo>
                  <a:pt x="3197513" y="5191044"/>
                  <a:pt x="3131079" y="4969410"/>
                  <a:pt x="3014405" y="4932853"/>
                </a:cubicBezTo>
                <a:cubicBezTo>
                  <a:pt x="2897731" y="4896296"/>
                  <a:pt x="2743680" y="4613814"/>
                  <a:pt x="2579594" y="4498042"/>
                </a:cubicBezTo>
                <a:cubicBezTo>
                  <a:pt x="2751980" y="4494024"/>
                  <a:pt x="2798016" y="4499992"/>
                  <a:pt x="2946934" y="4498042"/>
                </a:cubicBezTo>
                <a:cubicBezTo>
                  <a:pt x="3095852" y="4496092"/>
                  <a:pt x="3247275" y="4523907"/>
                  <a:pt x="3329267" y="4498042"/>
                </a:cubicBezTo>
                <a:cubicBezTo>
                  <a:pt x="3317556" y="4385107"/>
                  <a:pt x="3363917" y="4294167"/>
                  <a:pt x="3329267" y="4203494"/>
                </a:cubicBezTo>
                <a:cubicBezTo>
                  <a:pt x="3294617" y="4112821"/>
                  <a:pt x="3349994" y="4003118"/>
                  <a:pt x="3329267" y="3896923"/>
                </a:cubicBezTo>
                <a:cubicBezTo>
                  <a:pt x="3179534" y="3924135"/>
                  <a:pt x="2980775" y="3892524"/>
                  <a:pt x="2807682" y="3896923"/>
                </a:cubicBezTo>
                <a:cubicBezTo>
                  <a:pt x="2634590" y="3901322"/>
                  <a:pt x="2382081" y="3840064"/>
                  <a:pt x="2219511" y="3896923"/>
                </a:cubicBezTo>
                <a:cubicBezTo>
                  <a:pt x="2056941" y="3953782"/>
                  <a:pt x="1780088" y="3836672"/>
                  <a:pt x="1598048" y="3896923"/>
                </a:cubicBezTo>
                <a:cubicBezTo>
                  <a:pt x="1416008" y="3957174"/>
                  <a:pt x="1358534" y="3890359"/>
                  <a:pt x="1143048" y="3896923"/>
                </a:cubicBezTo>
                <a:cubicBezTo>
                  <a:pt x="927562" y="3903487"/>
                  <a:pt x="754360" y="3875117"/>
                  <a:pt x="621463" y="3896923"/>
                </a:cubicBezTo>
                <a:cubicBezTo>
                  <a:pt x="488567" y="3918729"/>
                  <a:pt x="230440" y="3861387"/>
                  <a:pt x="0" y="3896923"/>
                </a:cubicBezTo>
                <a:cubicBezTo>
                  <a:pt x="-7468" y="3748173"/>
                  <a:pt x="67980" y="3446575"/>
                  <a:pt x="0" y="3301250"/>
                </a:cubicBezTo>
                <a:cubicBezTo>
                  <a:pt x="-67980" y="3155925"/>
                  <a:pt x="38184" y="2812526"/>
                  <a:pt x="0" y="2666609"/>
                </a:cubicBezTo>
                <a:cubicBezTo>
                  <a:pt x="-38184" y="2520692"/>
                  <a:pt x="29063" y="2238230"/>
                  <a:pt x="0" y="2070936"/>
                </a:cubicBezTo>
                <a:cubicBezTo>
                  <a:pt x="-29063" y="1903642"/>
                  <a:pt x="2103" y="1733648"/>
                  <a:pt x="0" y="1436294"/>
                </a:cubicBezTo>
                <a:cubicBezTo>
                  <a:pt x="-2103" y="1138940"/>
                  <a:pt x="19217" y="1145837"/>
                  <a:pt x="0" y="879591"/>
                </a:cubicBezTo>
                <a:cubicBezTo>
                  <a:pt x="-19217" y="613345"/>
                  <a:pt x="74564" y="424311"/>
                  <a:pt x="0" y="0"/>
                </a:cubicBezTo>
                <a:close/>
              </a:path>
              <a:path w="8157882" h="5997389" stroke="0" extrusionOk="0">
                <a:moveTo>
                  <a:pt x="0" y="0"/>
                </a:moveTo>
                <a:cubicBezTo>
                  <a:pt x="328302" y="-22740"/>
                  <a:pt x="445602" y="58285"/>
                  <a:pt x="745863" y="0"/>
                </a:cubicBezTo>
                <a:cubicBezTo>
                  <a:pt x="1046124" y="-58285"/>
                  <a:pt x="1314633" y="33031"/>
                  <a:pt x="1491727" y="0"/>
                </a:cubicBezTo>
                <a:cubicBezTo>
                  <a:pt x="1668821" y="-33031"/>
                  <a:pt x="1804853" y="34679"/>
                  <a:pt x="2074433" y="0"/>
                </a:cubicBezTo>
                <a:cubicBezTo>
                  <a:pt x="2344013" y="-34679"/>
                  <a:pt x="2462707" y="44643"/>
                  <a:pt x="2738718" y="0"/>
                </a:cubicBezTo>
                <a:cubicBezTo>
                  <a:pt x="3014730" y="-44643"/>
                  <a:pt x="3183550" y="64706"/>
                  <a:pt x="3321423" y="0"/>
                </a:cubicBezTo>
                <a:cubicBezTo>
                  <a:pt x="3459296" y="-64706"/>
                  <a:pt x="3607315" y="19457"/>
                  <a:pt x="3822550" y="0"/>
                </a:cubicBezTo>
                <a:cubicBezTo>
                  <a:pt x="4037785" y="-19457"/>
                  <a:pt x="4131193" y="39029"/>
                  <a:pt x="4405256" y="0"/>
                </a:cubicBezTo>
                <a:cubicBezTo>
                  <a:pt x="4679319" y="-39029"/>
                  <a:pt x="4710994" y="38464"/>
                  <a:pt x="4987962" y="0"/>
                </a:cubicBezTo>
                <a:cubicBezTo>
                  <a:pt x="5264930" y="-38464"/>
                  <a:pt x="5455856" y="17113"/>
                  <a:pt x="5652247" y="0"/>
                </a:cubicBezTo>
                <a:cubicBezTo>
                  <a:pt x="5848639" y="-17113"/>
                  <a:pt x="5976076" y="9518"/>
                  <a:pt x="6071795" y="0"/>
                </a:cubicBezTo>
                <a:cubicBezTo>
                  <a:pt x="6167514" y="-9518"/>
                  <a:pt x="6286526" y="22074"/>
                  <a:pt x="6491343" y="0"/>
                </a:cubicBezTo>
                <a:cubicBezTo>
                  <a:pt x="6696160" y="-22074"/>
                  <a:pt x="6849068" y="12569"/>
                  <a:pt x="7155628" y="0"/>
                </a:cubicBezTo>
                <a:cubicBezTo>
                  <a:pt x="7462189" y="-12569"/>
                  <a:pt x="7879727" y="69360"/>
                  <a:pt x="8157882" y="0"/>
                </a:cubicBezTo>
                <a:cubicBezTo>
                  <a:pt x="8179310" y="214245"/>
                  <a:pt x="8130145" y="313865"/>
                  <a:pt x="8157882" y="439796"/>
                </a:cubicBezTo>
                <a:cubicBezTo>
                  <a:pt x="8185619" y="565727"/>
                  <a:pt x="8139120" y="741497"/>
                  <a:pt x="8157882" y="879591"/>
                </a:cubicBezTo>
                <a:cubicBezTo>
                  <a:pt x="8176644" y="1017685"/>
                  <a:pt x="8138969" y="1183978"/>
                  <a:pt x="8157882" y="1397325"/>
                </a:cubicBezTo>
                <a:cubicBezTo>
                  <a:pt x="8176795" y="1610672"/>
                  <a:pt x="8149067" y="1726652"/>
                  <a:pt x="8157882" y="1837121"/>
                </a:cubicBezTo>
                <a:cubicBezTo>
                  <a:pt x="8166697" y="1947590"/>
                  <a:pt x="8106166" y="2145979"/>
                  <a:pt x="8157882" y="2276916"/>
                </a:cubicBezTo>
                <a:cubicBezTo>
                  <a:pt x="8209598" y="2407853"/>
                  <a:pt x="8135352" y="2562038"/>
                  <a:pt x="8157882" y="2755681"/>
                </a:cubicBezTo>
                <a:cubicBezTo>
                  <a:pt x="8180412" y="2949324"/>
                  <a:pt x="8102524" y="3130970"/>
                  <a:pt x="8157882" y="3234446"/>
                </a:cubicBezTo>
                <a:cubicBezTo>
                  <a:pt x="8213240" y="3337922"/>
                  <a:pt x="8110435" y="3678270"/>
                  <a:pt x="8157882" y="3896923"/>
                </a:cubicBezTo>
                <a:cubicBezTo>
                  <a:pt x="7986280" y="3951488"/>
                  <a:pt x="7826715" y="3857280"/>
                  <a:pt x="7669590" y="3896923"/>
                </a:cubicBezTo>
                <a:cubicBezTo>
                  <a:pt x="7512465" y="3936566"/>
                  <a:pt x="7359958" y="3847508"/>
                  <a:pt x="7148004" y="3896923"/>
                </a:cubicBezTo>
                <a:cubicBezTo>
                  <a:pt x="6936050" y="3946338"/>
                  <a:pt x="6834829" y="3854016"/>
                  <a:pt x="6526541" y="3896923"/>
                </a:cubicBezTo>
                <a:cubicBezTo>
                  <a:pt x="6218253" y="3939830"/>
                  <a:pt x="6163427" y="3850807"/>
                  <a:pt x="6071541" y="3896923"/>
                </a:cubicBezTo>
                <a:cubicBezTo>
                  <a:pt x="5979655" y="3943039"/>
                  <a:pt x="5642191" y="3879570"/>
                  <a:pt x="5483371" y="3896923"/>
                </a:cubicBezTo>
                <a:cubicBezTo>
                  <a:pt x="5324551" y="3914276"/>
                  <a:pt x="4984894" y="3879156"/>
                  <a:pt x="4828615" y="3896923"/>
                </a:cubicBezTo>
                <a:cubicBezTo>
                  <a:pt x="4843429" y="3963861"/>
                  <a:pt x="4796008" y="4091002"/>
                  <a:pt x="4828615" y="4191471"/>
                </a:cubicBezTo>
                <a:cubicBezTo>
                  <a:pt x="4861222" y="4291940"/>
                  <a:pt x="4826756" y="4383176"/>
                  <a:pt x="4828615" y="4498042"/>
                </a:cubicBezTo>
                <a:cubicBezTo>
                  <a:pt x="4987346" y="4464105"/>
                  <a:pt x="5011755" y="4514699"/>
                  <a:pt x="5188458" y="4498042"/>
                </a:cubicBezTo>
                <a:cubicBezTo>
                  <a:pt x="5365161" y="4481385"/>
                  <a:pt x="5401379" y="4523842"/>
                  <a:pt x="5578288" y="4498042"/>
                </a:cubicBezTo>
                <a:cubicBezTo>
                  <a:pt x="5481106" y="4639635"/>
                  <a:pt x="5267078" y="4799603"/>
                  <a:pt x="5173464" y="4902866"/>
                </a:cubicBezTo>
                <a:cubicBezTo>
                  <a:pt x="5079850" y="5006129"/>
                  <a:pt x="4861743" y="5194586"/>
                  <a:pt x="4768641" y="5307689"/>
                </a:cubicBezTo>
                <a:cubicBezTo>
                  <a:pt x="4675539" y="5420792"/>
                  <a:pt x="4194751" y="5834224"/>
                  <a:pt x="4078941" y="5997389"/>
                </a:cubicBezTo>
                <a:cubicBezTo>
                  <a:pt x="3937961" y="5880671"/>
                  <a:pt x="3852686" y="5703534"/>
                  <a:pt x="3719098" y="5637546"/>
                </a:cubicBezTo>
                <a:cubicBezTo>
                  <a:pt x="3585510" y="5571558"/>
                  <a:pt x="3476372" y="5350114"/>
                  <a:pt x="3344261" y="5262709"/>
                </a:cubicBezTo>
                <a:cubicBezTo>
                  <a:pt x="3212150" y="5175304"/>
                  <a:pt x="3184037" y="5036446"/>
                  <a:pt x="2984418" y="4902866"/>
                </a:cubicBezTo>
                <a:cubicBezTo>
                  <a:pt x="2784799" y="4769286"/>
                  <a:pt x="2734630" y="4594709"/>
                  <a:pt x="2579594" y="4498042"/>
                </a:cubicBezTo>
                <a:cubicBezTo>
                  <a:pt x="2689022" y="4476529"/>
                  <a:pt x="2837153" y="4506263"/>
                  <a:pt x="2931940" y="4498042"/>
                </a:cubicBezTo>
                <a:cubicBezTo>
                  <a:pt x="3026727" y="4489821"/>
                  <a:pt x="3183626" y="4530710"/>
                  <a:pt x="3329267" y="4498042"/>
                </a:cubicBezTo>
                <a:cubicBezTo>
                  <a:pt x="3328212" y="4377931"/>
                  <a:pt x="3332222" y="4259836"/>
                  <a:pt x="3329267" y="4191471"/>
                </a:cubicBezTo>
                <a:cubicBezTo>
                  <a:pt x="3326312" y="4123106"/>
                  <a:pt x="3351654" y="3971089"/>
                  <a:pt x="3329267" y="3896923"/>
                </a:cubicBezTo>
                <a:cubicBezTo>
                  <a:pt x="3120264" y="3931365"/>
                  <a:pt x="2910746" y="3855325"/>
                  <a:pt x="2707804" y="3896923"/>
                </a:cubicBezTo>
                <a:cubicBezTo>
                  <a:pt x="2504862" y="3938521"/>
                  <a:pt x="2392169" y="3845333"/>
                  <a:pt x="2186219" y="3896923"/>
                </a:cubicBezTo>
                <a:cubicBezTo>
                  <a:pt x="1980269" y="3948513"/>
                  <a:pt x="1873602" y="3870615"/>
                  <a:pt x="1697926" y="3896923"/>
                </a:cubicBezTo>
                <a:cubicBezTo>
                  <a:pt x="1522250" y="3923231"/>
                  <a:pt x="1323076" y="3871559"/>
                  <a:pt x="1109756" y="3896923"/>
                </a:cubicBezTo>
                <a:cubicBezTo>
                  <a:pt x="896436" y="3922287"/>
                  <a:pt x="783069" y="3876517"/>
                  <a:pt x="554878" y="3896923"/>
                </a:cubicBezTo>
                <a:cubicBezTo>
                  <a:pt x="326687" y="3917329"/>
                  <a:pt x="224240" y="3872975"/>
                  <a:pt x="0" y="3896923"/>
                </a:cubicBezTo>
                <a:cubicBezTo>
                  <a:pt x="-14677" y="3784986"/>
                  <a:pt x="41231" y="3660690"/>
                  <a:pt x="0" y="3457127"/>
                </a:cubicBezTo>
                <a:cubicBezTo>
                  <a:pt x="-41231" y="3253564"/>
                  <a:pt x="5181" y="3015106"/>
                  <a:pt x="0" y="2900424"/>
                </a:cubicBezTo>
                <a:cubicBezTo>
                  <a:pt x="-5181" y="2785742"/>
                  <a:pt x="39075" y="2631459"/>
                  <a:pt x="0" y="2460629"/>
                </a:cubicBezTo>
                <a:cubicBezTo>
                  <a:pt x="-39075" y="2289799"/>
                  <a:pt x="48250" y="2083291"/>
                  <a:pt x="0" y="1942894"/>
                </a:cubicBezTo>
                <a:cubicBezTo>
                  <a:pt x="-48250" y="1802497"/>
                  <a:pt x="21908" y="1668267"/>
                  <a:pt x="0" y="1464130"/>
                </a:cubicBezTo>
                <a:cubicBezTo>
                  <a:pt x="-21908" y="1259993"/>
                  <a:pt x="7103" y="1234884"/>
                  <a:pt x="0" y="1024334"/>
                </a:cubicBezTo>
                <a:cubicBezTo>
                  <a:pt x="-7103" y="813784"/>
                  <a:pt x="80394" y="410548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2431776608">
                  <a:prstGeom prst="downArrow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36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96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The End</a:t>
            </a:r>
          </a:p>
          <a:p>
            <a:pPr algn="ctr"/>
            <a:endParaRPr lang="en-US" sz="4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14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618</Words>
  <Application>Microsoft Office PowerPoint</Application>
  <PresentationFormat>On-screen Show (4:3)</PresentationFormat>
  <Paragraphs>26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Papyrus</vt:lpstr>
      <vt:lpstr>Office Theme</vt:lpstr>
      <vt:lpstr>PowerPoint Presentation</vt:lpstr>
      <vt:lpstr>Woman holding out a phiale and a jug approaching Athena,  Attic red-figure neck amphora, attributed to the Sabouroff Painter, c. 460–450 BC, Height: 33.65 cm, British Museum, London UK  Photo: © Trustees of the British Museum https://www.britishmuseum.org/collection/object/G_1867-0508-1059 </vt:lpstr>
      <vt:lpstr>Man and woman making a libation at an altar,  Attic red  figure amphora, attributed to the Phiale Painter (also known as the Boston Phiale Painter), c. 430 BC, Height: 33.2 cm,  Museum of Fine Arts, Boston, USA https://collections.mfa.org/objects/153607/twohandled-jar-amphora-depicting-a-man-and-a-woman-sacrif?ctx=6a1469a6-e2fb-4d8b-9351-f8a6ec59b183&amp;idx=0 </vt:lpstr>
      <vt:lpstr>Terracotta figurine of Aphrodite holding a Phiale, said to be from Taranto, 3rd century BC, Height: 20.3 cm, Metropolitan Museum of Art, NY, USA  https://www.metmuseum.org/art/collection/search/248711  </vt:lpstr>
      <vt:lpstr>Attic black-figure phiale held, and seen from the back  Photo: Jessica Smolinski chrome-extension://efaidnbmnnnibpcajpcglclefindmkaj/https://classics.osu.edu/sites/default/files/2022-09/Gaifman_Libation%20Bowl%20as%20Embodied%20Object.pdf </vt:lpstr>
      <vt:lpstr>PowerPoint Presentation</vt:lpstr>
      <vt:lpstr>Libation Bowl (phiale mesomphalos), Greek, Late Orientalizing Period, about 625 BC, Gold, Diameter: 15 cm, MFA Boston, USA https://collections.mfa.org/objects/238352/libation-bowl-phiale-mesomphalos?ctx=7a1910d2-cc14-430a-99b9-d503c1d5b7f3&amp;idx=6 </vt:lpstr>
      <vt:lpstr>Silver Gilt Phiale Mesomphalos, Greek, Archaic Period, 6th century BC, Diameter: 17.1 cm, Museum of Fine Arts, Boston USA  https://collections.mfa.org/objects/198378/phiale-mesomphalos?ctx=4a8c73b7-4cbb-44a2-9e32-bc8ca0989ae1&amp;idx=7  </vt:lpstr>
      <vt:lpstr>Terracotta Mesompalos Phiale depicting ,  Greek,  attributed to the Nicosthenes(?), c. 500–470 BC, Diameter: 21.59 cm, British Museum, London UK https://www.britishmuseum.org/collection/object/G_1873-0820-388  </vt:lpstr>
      <vt:lpstr>Terracotta Phiale Mesomphalos depicting two Sirens and Palmettes, Attic, Greek, c. 500–480 BC, Diameter: 19.8 cm, British Museum, London, UK https://www.britishmuseum.org/collection/object/G_1864-1007-269 </vt:lpstr>
      <vt:lpstr>                     Gilt silver Phiale Mesomphalos,  late 5th century BC, Diameter: 20.3 cm, the MET, NY, USA https://www.metmuseum.org/art/collection/search/646264 </vt:lpstr>
      <vt:lpstr>Terracotta Phiale Mesomphalos depicting men being entertained, Attic red-figure phiale, attributed to the Sabouroff Painter, c. 460–450 BC, Diameter: 24.8 cm, MFA Boston, USA https://collections.mfa.org/objects/153850  </vt:lpstr>
      <vt:lpstr>Gold Mesomphalos Phiale, Greek, late 4th–early 3rd century BC, Diameter: 23.5 cm, the MET, NY, USA https://www.wondersofsicily.com/sicily-greeks.htm </vt:lpstr>
      <vt:lpstr>           Gold Mesomphalos Phiale from near Himera, Greek, late 4th–early 3rd century BC, Diameter: 22.8 cm, Palermo Archaeological Museum, Italy https://www.wondersofsicily.com/sicily-greeks.htm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2025-02-23T07:25:02Z</dcterms:created>
  <dcterms:modified xsi:type="dcterms:W3CDTF">2025-04-25T08:03:50Z</dcterms:modified>
</cp:coreProperties>
</file>