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63" r:id="rId6"/>
    <p:sldId id="258" r:id="rId7"/>
    <p:sldId id="259" r:id="rId8"/>
    <p:sldId id="262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86884-6411-4F49-8FAB-83BE602D25BE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B4F33-0A2B-45BE-B48B-7E0872242A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961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B4F33-0A2B-45BE-B48B-7E0872242A5A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3742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B4F33-0A2B-45BE-B48B-7E0872242A5A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6246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A09C-D26F-5007-715A-0B658FAE8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56EEB-1F91-CD92-5947-1EA062C5F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66149-8E77-05E0-999E-0943818D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D158B-8D3A-187D-7F83-B90738BF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B392D-0666-54CE-AE77-F7C8CAD4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12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0944-EF65-CC39-1390-53F711455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E368C-C880-4640-9AD7-3C2B47209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07C7E-870E-D3DE-0B09-D7A70BD0A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513D4-1104-C137-01D1-5C3F48D9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D1EC1-68FB-0BC9-C0D9-A35D798A5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378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59ED-099C-140F-F25D-D1468B7A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5E207-D415-8310-6679-30348BDE3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ACC42-2DE0-2E5E-76F0-3799B2BA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2E983-0D61-D69D-EAC4-1D294623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E78E1-9E2C-D36C-2297-2C75B4C7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175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8B69D-706B-FCAE-CBE6-0CAE9945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65EF-314E-7C92-50F0-A8555F3C0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288F7-DBED-57A8-2859-4094E89A3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48AD4-2A60-A4E3-C47B-A1B89D37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F5F3D-D5DE-0BDB-3EAB-80D5FD81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564F3-5478-981E-37AD-30A5352B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729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201A-2857-9653-4DBF-DD82AB95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D7407-FD86-0BD4-2846-267035F36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D2853C-52C3-31C0-0EC7-A8AB1D1C0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4AE6C-6C19-E1DF-0A3A-9AE8CBAE0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B7C3E-A563-F3E1-AE7D-1A1B8B00A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2FA7A0-E37C-26E4-92BE-51AB3FAD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9E996E-DADD-F4BE-A29B-7614C250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DDEBA-3BB2-4E47-48D7-56A94B79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754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A6C30-7A5A-C694-D3D3-77C63F49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A5D4B-066B-F5CB-F4D2-CD4BE2FFC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4CD63-4059-9AE4-78A6-42CC74C67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3F657-BF99-59C2-46F8-AE0541E0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77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6E91B9-6593-BB34-4CFB-9B2CC680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A9018-199F-5F2C-B391-8E64C0D6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B7DE2-F069-2646-8B41-10A657E32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695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A99DA-BF7E-69BA-4289-1B74A1EB3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CCAA1-C8F7-59E9-1B79-B2B1B1079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C19B0-9B66-5458-02CE-845B07114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D7588-2A81-FE07-FDFE-EF9AC51C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97599-2AC0-AA59-CEB5-4C174AEF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E2FFF-8E1E-2671-22F2-947D5D59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490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F8B7F-6330-202E-F58E-4300D6F88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1D5F3-3663-DC04-A46D-5476B7A30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77226-1EF2-A798-4698-56BA2F023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94595-A7F0-934A-73AA-CD415C2C0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72796-78BB-0AEF-B705-3BB05B05E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B2971-F85B-9FB5-1CCF-CF56A181C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1210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76C5-47F9-DB87-799E-9490451E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C2A3D-DE68-6930-FCA3-F0F408C70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B6F6C-92F9-1BAE-FB55-95C5F44F2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6D2D4-3648-7A59-8374-F0BDC08A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D007F-19A2-4CC6-5A5E-F8B9DDD0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257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38E72E-4478-2AC5-171A-B734657A78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D9445-17FF-7D0B-896A-FDDDB7B6D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E9A9E-9F11-8E84-5955-4D83EAC1B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CBCA0-A472-6A44-5F56-AB41702D6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E64FE-59C9-5C7B-5733-1626D4C6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738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7C6B4-D497-D36B-9102-867CEFDDC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5C384-D43E-83B7-B3ED-8F2E1A234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4441B-1009-F83A-252A-818CA92AD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505EFC-C075-446F-9869-C22FBB655998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0E47-0ADE-25E8-A527-AFC7FF2E4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7705B-FB72-94E4-D1CA-1EE53B919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CBFC49-E70B-431A-ABFC-FA3B3D9CBA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05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ga.hu/html_m/a/anguisso/sofonisb/s_portra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m.at/en/objectdb/detail/66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upload.wikimedia.org/wikipedia/commons/8/88/Sofonisba_Anguissola_-_Self-Portrait_-_c._1556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sofonisba-anguissola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Autoritratto_alla_spinetta,_Sofonisba_Anguissola_001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a/anguisso/sofonisb/index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ikidata.org/wiki/Property:P4373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704E1704-E0B8-362D-CF4A-C27F67D54B94}"/>
              </a:ext>
            </a:extLst>
          </p:cNvPr>
          <p:cNvSpPr/>
          <p:nvPr/>
        </p:nvSpPr>
        <p:spPr>
          <a:xfrm>
            <a:off x="342900" y="299356"/>
            <a:ext cx="11506200" cy="6259287"/>
          </a:xfrm>
          <a:custGeom>
            <a:avLst/>
            <a:gdLst>
              <a:gd name="connsiteX0" fmla="*/ 0 w 11506200"/>
              <a:gd name="connsiteY0" fmla="*/ 0 h 6259287"/>
              <a:gd name="connsiteX1" fmla="*/ 11506200 w 11506200"/>
              <a:gd name="connsiteY1" fmla="*/ 0 h 6259287"/>
              <a:gd name="connsiteX2" fmla="*/ 11506200 w 11506200"/>
              <a:gd name="connsiteY2" fmla="*/ 6259287 h 6259287"/>
              <a:gd name="connsiteX3" fmla="*/ 0 w 11506200"/>
              <a:gd name="connsiteY3" fmla="*/ 6259287 h 6259287"/>
              <a:gd name="connsiteX4" fmla="*/ 0 w 11506200"/>
              <a:gd name="connsiteY4" fmla="*/ 0 h 6259287"/>
              <a:gd name="connsiteX5" fmla="*/ 782411 w 11506200"/>
              <a:gd name="connsiteY5" fmla="*/ 782411 h 6259287"/>
              <a:gd name="connsiteX6" fmla="*/ 782411 w 11506200"/>
              <a:gd name="connsiteY6" fmla="*/ 5476876 h 6259287"/>
              <a:gd name="connsiteX7" fmla="*/ 10723789 w 11506200"/>
              <a:gd name="connsiteY7" fmla="*/ 5476876 h 6259287"/>
              <a:gd name="connsiteX8" fmla="*/ 10723789 w 11506200"/>
              <a:gd name="connsiteY8" fmla="*/ 782411 h 6259287"/>
              <a:gd name="connsiteX9" fmla="*/ 782411 w 11506200"/>
              <a:gd name="connsiteY9" fmla="*/ 782411 h 625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6200" h="6259287" fill="none" extrusionOk="0">
                <a:moveTo>
                  <a:pt x="0" y="0"/>
                </a:moveTo>
                <a:cubicBezTo>
                  <a:pt x="3774910" y="150834"/>
                  <a:pt x="9171690" y="-164435"/>
                  <a:pt x="11506200" y="0"/>
                </a:cubicBezTo>
                <a:cubicBezTo>
                  <a:pt x="11370663" y="1781303"/>
                  <a:pt x="11518308" y="4221847"/>
                  <a:pt x="11506200" y="6259287"/>
                </a:cubicBezTo>
                <a:cubicBezTo>
                  <a:pt x="6406932" y="6261767"/>
                  <a:pt x="2756343" y="6363331"/>
                  <a:pt x="0" y="6259287"/>
                </a:cubicBezTo>
                <a:cubicBezTo>
                  <a:pt x="-61092" y="4884897"/>
                  <a:pt x="57272" y="2252965"/>
                  <a:pt x="0" y="0"/>
                </a:cubicBezTo>
                <a:close/>
                <a:moveTo>
                  <a:pt x="782411" y="782411"/>
                </a:moveTo>
                <a:cubicBezTo>
                  <a:pt x="904404" y="2665481"/>
                  <a:pt x="939944" y="4727479"/>
                  <a:pt x="782411" y="5476876"/>
                </a:cubicBezTo>
                <a:cubicBezTo>
                  <a:pt x="2738832" y="5367417"/>
                  <a:pt x="8272192" y="5558996"/>
                  <a:pt x="10723789" y="5476876"/>
                </a:cubicBezTo>
                <a:cubicBezTo>
                  <a:pt x="10881943" y="4813326"/>
                  <a:pt x="10591080" y="3062365"/>
                  <a:pt x="10723789" y="782411"/>
                </a:cubicBezTo>
                <a:cubicBezTo>
                  <a:pt x="6957849" y="794656"/>
                  <a:pt x="3288592" y="802396"/>
                  <a:pt x="782411" y="782411"/>
                </a:cubicBezTo>
                <a:close/>
              </a:path>
              <a:path w="11506200" h="6259287" stroke="0" extrusionOk="0">
                <a:moveTo>
                  <a:pt x="0" y="0"/>
                </a:moveTo>
                <a:cubicBezTo>
                  <a:pt x="3821613" y="-55445"/>
                  <a:pt x="7692659" y="-154956"/>
                  <a:pt x="11506200" y="0"/>
                </a:cubicBezTo>
                <a:cubicBezTo>
                  <a:pt x="11566255" y="2991756"/>
                  <a:pt x="11573572" y="5160308"/>
                  <a:pt x="11506200" y="6259287"/>
                </a:cubicBezTo>
                <a:cubicBezTo>
                  <a:pt x="8332201" y="6176796"/>
                  <a:pt x="2505430" y="6398319"/>
                  <a:pt x="0" y="6259287"/>
                </a:cubicBezTo>
                <a:cubicBezTo>
                  <a:pt x="-54848" y="3158408"/>
                  <a:pt x="-91710" y="1975276"/>
                  <a:pt x="0" y="0"/>
                </a:cubicBezTo>
                <a:close/>
                <a:moveTo>
                  <a:pt x="782411" y="782411"/>
                </a:moveTo>
                <a:cubicBezTo>
                  <a:pt x="703905" y="3060908"/>
                  <a:pt x="747348" y="4253414"/>
                  <a:pt x="782411" y="5476876"/>
                </a:cubicBezTo>
                <a:cubicBezTo>
                  <a:pt x="3415532" y="5554020"/>
                  <a:pt x="5859172" y="5456683"/>
                  <a:pt x="10723789" y="5476876"/>
                </a:cubicBezTo>
                <a:cubicBezTo>
                  <a:pt x="10755927" y="4381674"/>
                  <a:pt x="10673637" y="2811628"/>
                  <a:pt x="10723789" y="782411"/>
                </a:cubicBezTo>
                <a:cubicBezTo>
                  <a:pt x="7364633" y="656191"/>
                  <a:pt x="3026567" y="713893"/>
                  <a:pt x="782411" y="7824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2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2">
                  <a:lumMod val="50000"/>
                  <a:lumOff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28575">
            <a:extLst>
              <a:ext uri="{C807C97D-BFC1-408E-A445-0C87EB9F89A2}">
                <ask:lineSketchStyleProps xmlns:ask="http://schemas.microsoft.com/office/drawing/2018/sketchyshapes" sd="4251129637">
                  <a:prstGeom prst="fram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124B96-3CFB-F16F-9295-0A2997B94649}"/>
              </a:ext>
            </a:extLst>
          </p:cNvPr>
          <p:cNvSpPr txBox="1"/>
          <p:nvPr/>
        </p:nvSpPr>
        <p:spPr>
          <a:xfrm>
            <a:off x="1110343" y="2318657"/>
            <a:ext cx="9895114" cy="306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dirty="0">
                <a:latin typeface="Algerian" panose="04020705040A02060702" pitchFamily="82" charset="0"/>
              </a:rPr>
              <a:t>Portraits of</a:t>
            </a:r>
          </a:p>
          <a:p>
            <a:pPr algn="ctr"/>
            <a:r>
              <a:rPr lang="it-IT" sz="4800" dirty="0">
                <a:latin typeface="Algerian" panose="04020705040A02060702" pitchFamily="82" charset="0"/>
              </a:rPr>
              <a:t>Sofonisba Anguissola </a:t>
            </a:r>
          </a:p>
          <a:p>
            <a:pPr algn="ctr"/>
            <a:r>
              <a:rPr lang="it-IT" sz="4800" dirty="0">
                <a:latin typeface="Algerian" panose="04020705040A02060702" pitchFamily="82" charset="0"/>
              </a:rPr>
              <a:t>1532 – 1625</a:t>
            </a:r>
          </a:p>
          <a:p>
            <a:pPr algn="ctr"/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1147681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E1E7-61DD-0F98-9DC9-C7B9AB55E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895600"/>
            <a:ext cx="5257800" cy="396240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1550s, Oil on canvas, 45 x 34 cm, Museo Poldi Pezzoli, Milan, Italy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https://www.wga.hu/html_m/a/anguisso/sofonisb/s_portra.html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2F0A9DE-2E65-5021-4686-672A95A83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23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66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A4578-A41E-B950-4343-8902DFBC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5632450" cy="4800600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Sofonisba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Anguissola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1532 – 1625</a:t>
            </a:r>
            <a:b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1554, Oil on panel, 20 x 13 cm,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Museum, Vienna, Austria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https://www.khm.at/en/objectdb/detail/66/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Kunsthistorisches Museum: Self Portrait">
            <a:extLst>
              <a:ext uri="{FF2B5EF4-FFF2-40B4-BE49-F238E27FC236}">
                <a16:creationId xmlns:a16="http://schemas.microsoft.com/office/drawing/2014/main" id="{1528D1CB-94C0-0B81-2B28-F9FE8D06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0"/>
            <a:ext cx="4883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50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C739-A361-F827-B064-A577CC6E3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162" y="2307771"/>
            <a:ext cx="5227638" cy="4550229"/>
          </a:xfrm>
        </p:spPr>
        <p:txBody>
          <a:bodyPr>
            <a:noAutofit/>
          </a:bodyPr>
          <a:lstStyle/>
          <a:p>
            <a:pPr algn="ctr"/>
            <a:b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Sofonisba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Anguissola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1532 – 1625 </a:t>
            </a: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1556, Oil on parchment, 8,3 x 6,4 cm, Museum of Fine Arts, Boston, USA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https://upload.wikimedia.org/wikipedia/commons/8/88/Sofonisba_Anguissola_-_Self-Portrait_-_c._1556.jpg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2FA0B47-17EE-D676-819C-6EB3711D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227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1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fonisba Anguissola, Self-Portrait at the Easel, 1556, oil on canvas, 66 x 57 cm (Łańcut Castle)">
            <a:extLst>
              <a:ext uri="{FF2B5EF4-FFF2-40B4-BE49-F238E27FC236}">
                <a16:creationId xmlns:a16="http://schemas.microsoft.com/office/drawing/2014/main" id="{5B86E8A3-17A2-05C1-512B-A9972D2B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440" y="90605"/>
            <a:ext cx="5739360" cy="667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BBD14D-51C7-D029-6E6C-D8FACF7D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3714"/>
            <a:ext cx="4776240" cy="426368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Sofonisba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Anguissola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1532 – 1625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Self-Portrait at the Easel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1556, Oil on Canvas, 66x57 cm, </a:t>
            </a:r>
            <a:r>
              <a:rPr lang="en-US" sz="2400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Łańcut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Castle, Poland</a:t>
            </a:r>
            <a:br>
              <a:rPr lang="el-GR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u="sng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https://smarthistory.org/sofonisba-anguissola/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85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20C17-051C-1ECC-3024-448BEAD9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36" y="2220686"/>
            <a:ext cx="6162965" cy="4457245"/>
          </a:xfrm>
        </p:spPr>
        <p:txBody>
          <a:bodyPr>
            <a:noAutofit/>
          </a:bodyPr>
          <a:lstStyle/>
          <a:p>
            <a:pPr algn="ctr"/>
            <a:r>
              <a:rPr lang="en-US" sz="24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Sofonisba</a:t>
            </a:r>
            <a:r>
              <a:rPr lang="en-US" sz="24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Anguissola</a:t>
            </a:r>
            <a:r>
              <a:rPr lang="en-US" sz="24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1532 – 1625</a:t>
            </a:r>
            <a:b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 Playing the Spinet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1556-57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57 x 48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Museo Nazionale di Capodimonte, Naples, Italy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https://commons.wikimedia.org/wiki/File:Autoritratto_alla_spinetta,_Sofonisba_Anguissola_001.JPG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6E2EF07-1E4E-6C34-9E53-C4DBCF58D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01" y="180068"/>
            <a:ext cx="5588163" cy="64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5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EB27D-B568-AEF4-F2EC-B57264CA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4113"/>
            <a:ext cx="3668713" cy="4844143"/>
          </a:xfrm>
        </p:spPr>
        <p:txBody>
          <a:bodyPr>
            <a:noAutofit/>
          </a:bodyPr>
          <a:lstStyle/>
          <a:p>
            <a:pPr algn="ctr"/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Bernadino Campi, </a:t>
            </a:r>
            <a:b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1522–1591</a:t>
            </a:r>
            <a:b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Bernardino Campi Painting Sofonisba Anguissola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1559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111 x 110 cm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Pinacoteca Nazionale, Siena, Italy</a:t>
            </a:r>
            <a:b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https://www.wga.hu/frames-e.html?/html/a/anguisso/sofonisb/index.html</a:t>
            </a:r>
            <a:r>
              <a:rPr lang="it-IT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07685B00-91C1-EB31-3B5D-B3E338DAF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0"/>
            <a:ext cx="6835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803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A4040-968B-D0CD-E7F1-D1D58B44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4600"/>
            <a:ext cx="5137150" cy="434340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Anthony van Dyck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1599–1641</a:t>
            </a:r>
            <a:br>
              <a:rPr lang="el-GR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Portrait of </a:t>
            </a:r>
            <a:r>
              <a:rPr lang="en-US" sz="2700" b="1" kern="1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Sofonisba</a:t>
            </a:r>
            <a:r>
              <a:rPr lang="en-US" sz="2700" b="1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Anguissola</a:t>
            </a:r>
            <a:r>
              <a:rPr lang="en-US" sz="2700" kern="1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1624, Oil on panel, 41.6x33.7 cm, Knole House, National Trust, National Trust Collections, UK </a:t>
            </a:r>
            <a:r>
              <a:rPr lang="en-US" sz="1200" u="sng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https://www.wikidata.org/wiki/Property:P4373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C958EDEA-DCCF-5752-A7A4-E864BB0D6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0"/>
            <a:ext cx="5378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11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352</Words>
  <Application>Microsoft Office PowerPoint</Application>
  <PresentationFormat>Widescreen</PresentationFormat>
  <Paragraphs>12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Aptos</vt:lpstr>
      <vt:lpstr>Aptos Display</vt:lpstr>
      <vt:lpstr>Arial</vt:lpstr>
      <vt:lpstr>Times New Roman</vt:lpstr>
      <vt:lpstr>Office Theme</vt:lpstr>
      <vt:lpstr>PowerPoint Presentation</vt:lpstr>
      <vt:lpstr>Self-Portrait, 1550s, Oil on canvas, 45 x 34 cm, Museo Poldi Pezzoli, Milan, Italy https://www.wga.hu/html_m/a/anguisso/sofonisb/s_portra.html </vt:lpstr>
      <vt:lpstr>Sofonisba Anguissola, c. 1532 – 1625 Self-Portrait, 1554, Oil on panel, 20 x 13 cm, Kunsthistorisches Museum, Vienna, Austria https://www.khm.at/en/objectdb/detail/66/ </vt:lpstr>
      <vt:lpstr> Sofonisba Anguissola, c. 1532 – 1625 Self-Portrait, c. 1556, Oil on parchment, 8,3 x 6,4 cm, Museum of Fine Arts, Boston, USA https://upload.wikimedia.org/wikipedia/commons/8/88/Sofonisba_Anguissola_-_Self-Portrait_-_c._1556.jpg </vt:lpstr>
      <vt:lpstr>Sofonisba Anguissola, c. 1532 – 1625 Self-Portrait at the Easel, 1556, Oil on Canvas, 66x57 cm, Łańcut Castle, Poland https://smarthistory.org/sofonisba-anguissola/  </vt:lpstr>
      <vt:lpstr>Sofonisba Anguissola, c. 1532 – 1625 Self-Portrait Playing the Spinet 1556-57 Oil on canvas, 57 x 48 cm Museo Nazionale di Capodimonte, Naples, Italy https://commons.wikimedia.org/wiki/File:Autoritratto_alla_spinetta,_Sofonisba_Anguissola_001.JPG </vt:lpstr>
      <vt:lpstr>Bernadino Campi,  1522–1591 Bernardino Campi Painting Sofonisba Anguissola c. 1559 Oil on canvas, 111 x 110 cm Pinacoteca Nazionale, Siena, Italy https://www.wga.hu/frames-e.html?/html/a/anguisso/sofonisb/index.html </vt:lpstr>
      <vt:lpstr>Anthony van Dyck, 1599–1641 Portrait of Sofonisba Anguissola, 1624, Oil on panel, 41.6x33.7 cm, Knole House, National Trust, National Trust Collections, UK https://www.wikidata.org/wiki/Property:P4373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2025-01-12T16:08:07Z</dcterms:created>
  <dcterms:modified xsi:type="dcterms:W3CDTF">2025-01-12T16:52:12Z</dcterms:modified>
</cp:coreProperties>
</file>