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80" r:id="rId3"/>
    <p:sldId id="273" r:id="rId4"/>
    <p:sldId id="274" r:id="rId5"/>
    <p:sldId id="260" r:id="rId6"/>
    <p:sldId id="258" r:id="rId7"/>
    <p:sldId id="272" r:id="rId8"/>
    <p:sldId id="259" r:id="rId9"/>
    <p:sldId id="275" r:id="rId10"/>
    <p:sldId id="281" r:id="rId11"/>
    <p:sldId id="269" r:id="rId12"/>
    <p:sldId id="277" r:id="rId13"/>
    <p:sldId id="283" r:id="rId14"/>
    <p:sldId id="282" r:id="rId15"/>
    <p:sldId id="270" r:id="rId16"/>
    <p:sldId id="278" r:id="rId17"/>
    <p:sldId id="279" r:id="rId18"/>
    <p:sldId id="276" r:id="rId19"/>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DBD1"/>
    <a:srgbClr val="9A85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F6E67C-75CF-4B9B-98BD-42451644D95D}" v="44" dt="2024-12-02T09:02:05.2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236"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ADF6E67C-75CF-4B9B-98BD-42451644D95D}"/>
    <pc:docChg chg="undo redo custSel addSld modSld sldOrd">
      <pc:chgData name="Amalia Spiliakou" userId="f4bd6b91a0b5818a" providerId="LiveId" clId="{ADF6E67C-75CF-4B9B-98BD-42451644D95D}" dt="2024-12-02T09:03:36.344" v="256" actId="6549"/>
      <pc:docMkLst>
        <pc:docMk/>
      </pc:docMkLst>
      <pc:sldChg chg="modSp mod">
        <pc:chgData name="Amalia Spiliakou" userId="f4bd6b91a0b5818a" providerId="LiveId" clId="{ADF6E67C-75CF-4B9B-98BD-42451644D95D}" dt="2024-12-02T09:03:36.344" v="256" actId="6549"/>
        <pc:sldMkLst>
          <pc:docMk/>
          <pc:sldMk cId="3173480566" sldId="257"/>
        </pc:sldMkLst>
        <pc:spChg chg="mod">
          <ac:chgData name="Amalia Spiliakou" userId="f4bd6b91a0b5818a" providerId="LiveId" clId="{ADF6E67C-75CF-4B9B-98BD-42451644D95D}" dt="2024-12-02T09:03:36.344" v="256" actId="6549"/>
          <ac:spMkLst>
            <pc:docMk/>
            <pc:sldMk cId="3173480566" sldId="257"/>
            <ac:spMk id="4" creationId="{2D18C438-49C5-D930-AD8C-E12DD84A46AA}"/>
          </ac:spMkLst>
        </pc:spChg>
      </pc:sldChg>
      <pc:sldChg chg="addSp delSp modSp mod ord setBg">
        <pc:chgData name="Amalia Spiliakou" userId="f4bd6b91a0b5818a" providerId="LiveId" clId="{ADF6E67C-75CF-4B9B-98BD-42451644D95D}" dt="2024-12-02T08:55:29.216" v="196"/>
        <pc:sldMkLst>
          <pc:docMk/>
          <pc:sldMk cId="1127207958" sldId="278"/>
        </pc:sldMkLst>
        <pc:spChg chg="mod">
          <ac:chgData name="Amalia Spiliakou" userId="f4bd6b91a0b5818a" providerId="LiveId" clId="{ADF6E67C-75CF-4B9B-98BD-42451644D95D}" dt="2024-12-02T08:54:56.457" v="194" actId="14100"/>
          <ac:spMkLst>
            <pc:docMk/>
            <pc:sldMk cId="1127207958" sldId="278"/>
            <ac:spMk id="2" creationId="{5581E622-5368-A783-2541-ACE59DDAF1D0}"/>
          </ac:spMkLst>
        </pc:spChg>
        <pc:spChg chg="add del">
          <ac:chgData name="Amalia Spiliakou" userId="f4bd6b91a0b5818a" providerId="LiveId" clId="{ADF6E67C-75CF-4B9B-98BD-42451644D95D}" dt="2024-12-02T08:51:32.766" v="45" actId="478"/>
          <ac:spMkLst>
            <pc:docMk/>
            <pc:sldMk cId="1127207958" sldId="278"/>
            <ac:spMk id="4" creationId="{0D16691D-9D98-7713-189C-B71FE1384446}"/>
          </ac:spMkLst>
        </pc:spChg>
        <pc:picChg chg="add mod">
          <ac:chgData name="Amalia Spiliakou" userId="f4bd6b91a0b5818a" providerId="LiveId" clId="{ADF6E67C-75CF-4B9B-98BD-42451644D95D}" dt="2024-12-02T08:52:16.488" v="58" actId="1076"/>
          <ac:picMkLst>
            <pc:docMk/>
            <pc:sldMk cId="1127207958" sldId="278"/>
            <ac:picMk id="14338" creationId="{301EFA80-FC8D-0D9B-34CC-5A3B3A319602}"/>
          </ac:picMkLst>
        </pc:picChg>
        <pc:picChg chg="add mod">
          <ac:chgData name="Amalia Spiliakou" userId="f4bd6b91a0b5818a" providerId="LiveId" clId="{ADF6E67C-75CF-4B9B-98BD-42451644D95D}" dt="2024-12-02T08:53:08.911" v="72" actId="14100"/>
          <ac:picMkLst>
            <pc:docMk/>
            <pc:sldMk cId="1127207958" sldId="278"/>
            <ac:picMk id="14340" creationId="{2830DF40-0418-E701-E9C6-2DB4714B0B1E}"/>
          </ac:picMkLst>
        </pc:picChg>
      </pc:sldChg>
      <pc:sldChg chg="addSp delSp modSp mod">
        <pc:chgData name="Amalia Spiliakou" userId="f4bd6b91a0b5818a" providerId="LiveId" clId="{ADF6E67C-75CF-4B9B-98BD-42451644D95D}" dt="2024-12-02T08:50:09.555" v="43" actId="14100"/>
        <pc:sldMkLst>
          <pc:docMk/>
          <pc:sldMk cId="3430081501" sldId="279"/>
        </pc:sldMkLst>
        <pc:spChg chg="mod">
          <ac:chgData name="Amalia Spiliakou" userId="f4bd6b91a0b5818a" providerId="LiveId" clId="{ADF6E67C-75CF-4B9B-98BD-42451644D95D}" dt="2024-12-02T08:50:09.555" v="43" actId="14100"/>
          <ac:spMkLst>
            <pc:docMk/>
            <pc:sldMk cId="3430081501" sldId="279"/>
            <ac:spMk id="2" creationId="{9D7844F3-7128-F110-9371-C4AC52BEBA55}"/>
          </ac:spMkLst>
        </pc:spChg>
        <pc:picChg chg="add mod">
          <ac:chgData name="Amalia Spiliakou" userId="f4bd6b91a0b5818a" providerId="LiveId" clId="{ADF6E67C-75CF-4B9B-98BD-42451644D95D}" dt="2024-12-02T08:49:52.450" v="39" actId="14100"/>
          <ac:picMkLst>
            <pc:docMk/>
            <pc:sldMk cId="3430081501" sldId="279"/>
            <ac:picMk id="4" creationId="{B09F56E8-D460-4023-DAF5-DD8428969EDC}"/>
          </ac:picMkLst>
        </pc:picChg>
        <pc:picChg chg="del">
          <ac:chgData name="Amalia Spiliakou" userId="f4bd6b91a0b5818a" providerId="LiveId" clId="{ADF6E67C-75CF-4B9B-98BD-42451644D95D}" dt="2024-12-02T08:47:04.148" v="3" actId="478"/>
          <ac:picMkLst>
            <pc:docMk/>
            <pc:sldMk cId="3430081501" sldId="279"/>
            <ac:picMk id="13314" creationId="{584E7D81-B5FC-BEA9-9C17-E9C345C70847}"/>
          </ac:picMkLst>
        </pc:picChg>
        <pc:picChg chg="add mod">
          <ac:chgData name="Amalia Spiliakou" userId="f4bd6b91a0b5818a" providerId="LiveId" clId="{ADF6E67C-75CF-4B9B-98BD-42451644D95D}" dt="2024-12-02T08:49:37.039" v="36" actId="1038"/>
          <ac:picMkLst>
            <pc:docMk/>
            <pc:sldMk cId="3430081501" sldId="279"/>
            <ac:picMk id="13316" creationId="{E65D3BF2-2EF3-B93C-C7B8-3891DD04D632}"/>
          </ac:picMkLst>
        </pc:picChg>
      </pc:sldChg>
      <pc:sldChg chg="addSp delSp modSp new mod setBg">
        <pc:chgData name="Amalia Spiliakou" userId="f4bd6b91a0b5818a" providerId="LiveId" clId="{ADF6E67C-75CF-4B9B-98BD-42451644D95D}" dt="2024-12-02T08:59:54.535" v="236" actId="14100"/>
        <pc:sldMkLst>
          <pc:docMk/>
          <pc:sldMk cId="3084167464" sldId="282"/>
        </pc:sldMkLst>
        <pc:spChg chg="mod">
          <ac:chgData name="Amalia Spiliakou" userId="f4bd6b91a0b5818a" providerId="LiveId" clId="{ADF6E67C-75CF-4B9B-98BD-42451644D95D}" dt="2024-12-02T08:59:54.535" v="236" actId="14100"/>
          <ac:spMkLst>
            <pc:docMk/>
            <pc:sldMk cId="3084167464" sldId="282"/>
            <ac:spMk id="2" creationId="{E1408597-A027-6FDC-9456-19390E9B0F85}"/>
          </ac:spMkLst>
        </pc:spChg>
        <pc:spChg chg="add del">
          <ac:chgData name="Amalia Spiliakou" userId="f4bd6b91a0b5818a" providerId="LiveId" clId="{ADF6E67C-75CF-4B9B-98BD-42451644D95D}" dt="2024-12-02T08:57:10.225" v="199" actId="478"/>
          <ac:spMkLst>
            <pc:docMk/>
            <pc:sldMk cId="3084167464" sldId="282"/>
            <ac:spMk id="4" creationId="{578EEDE8-21FD-9734-720E-75639B019718}"/>
          </ac:spMkLst>
        </pc:spChg>
        <pc:picChg chg="add mod">
          <ac:chgData name="Amalia Spiliakou" userId="f4bd6b91a0b5818a" providerId="LiveId" clId="{ADF6E67C-75CF-4B9B-98BD-42451644D95D}" dt="2024-12-02T08:58:07.440" v="213" actId="1076"/>
          <ac:picMkLst>
            <pc:docMk/>
            <pc:sldMk cId="3084167464" sldId="282"/>
            <ac:picMk id="15362" creationId="{AA01B93B-96C1-FB2B-AFBD-2B7C426F43C7}"/>
          </ac:picMkLst>
        </pc:picChg>
        <pc:picChg chg="add mod">
          <ac:chgData name="Amalia Spiliakou" userId="f4bd6b91a0b5818a" providerId="LiveId" clId="{ADF6E67C-75CF-4B9B-98BD-42451644D95D}" dt="2024-12-02T08:59:05.407" v="222" actId="1037"/>
          <ac:picMkLst>
            <pc:docMk/>
            <pc:sldMk cId="3084167464" sldId="282"/>
            <ac:picMk id="15364" creationId="{1752E82F-4D6E-331F-799E-4D00ABE5BB83}"/>
          </ac:picMkLst>
        </pc:picChg>
      </pc:sldChg>
      <pc:sldChg chg="addSp modSp new mod setBg">
        <pc:chgData name="Amalia Spiliakou" userId="f4bd6b91a0b5818a" providerId="LiveId" clId="{ADF6E67C-75CF-4B9B-98BD-42451644D95D}" dt="2024-12-02T09:02:05.209" v="252"/>
        <pc:sldMkLst>
          <pc:docMk/>
          <pc:sldMk cId="1075732259" sldId="283"/>
        </pc:sldMkLst>
        <pc:spChg chg="mod">
          <ac:chgData name="Amalia Spiliakou" userId="f4bd6b91a0b5818a" providerId="LiveId" clId="{ADF6E67C-75CF-4B9B-98BD-42451644D95D}" dt="2024-12-02T09:01:58.905" v="251" actId="14100"/>
          <ac:spMkLst>
            <pc:docMk/>
            <pc:sldMk cId="1075732259" sldId="283"/>
            <ac:spMk id="2" creationId="{365B9C33-3731-13A9-FD46-FB9BEECAC5BE}"/>
          </ac:spMkLst>
        </pc:spChg>
        <pc:picChg chg="add mod">
          <ac:chgData name="Amalia Spiliakou" userId="f4bd6b91a0b5818a" providerId="LiveId" clId="{ADF6E67C-75CF-4B9B-98BD-42451644D95D}" dt="2024-12-02T09:01:18.683" v="240" actId="1076"/>
          <ac:picMkLst>
            <pc:docMk/>
            <pc:sldMk cId="1075732259" sldId="283"/>
            <ac:picMk id="16386" creationId="{7781DE21-31E4-D655-AF9E-6A06B7A4B81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249EEE-3AC7-4585-BBB5-917EFCE9356F}" type="datetimeFigureOut">
              <a:rPr lang="el-GR" smtClean="0"/>
              <a:t>2/12/2024</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45075C-3BE1-4695-B922-01014029FC5D}" type="slidenum">
              <a:rPr lang="el-GR" smtClean="0"/>
              <a:t>‹#›</a:t>
            </a:fld>
            <a:endParaRPr lang="el-GR"/>
          </a:p>
        </p:txBody>
      </p:sp>
    </p:spTree>
    <p:extLst>
      <p:ext uri="{BB962C8B-B14F-4D97-AF65-F5344CB8AC3E}">
        <p14:creationId xmlns:p14="http://schemas.microsoft.com/office/powerpoint/2010/main" val="3633599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9B45075C-3BE1-4695-B922-01014029FC5D}" type="slidenum">
              <a:rPr lang="el-GR" smtClean="0"/>
              <a:t>1</a:t>
            </a:fld>
            <a:endParaRPr lang="el-GR"/>
          </a:p>
        </p:txBody>
      </p:sp>
    </p:spTree>
    <p:extLst>
      <p:ext uri="{BB962C8B-B14F-4D97-AF65-F5344CB8AC3E}">
        <p14:creationId xmlns:p14="http://schemas.microsoft.com/office/powerpoint/2010/main" val="138530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EE7A0-10BD-887B-1C85-4090F1FEE7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a:extLst>
              <a:ext uri="{FF2B5EF4-FFF2-40B4-BE49-F238E27FC236}">
                <a16:creationId xmlns:a16="http://schemas.microsoft.com/office/drawing/2014/main" id="{7373A603-9C24-B352-E3A3-15397A5B47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21EF4FD9-5BB2-F81C-6179-1D61E8B38E8F}"/>
              </a:ext>
            </a:extLst>
          </p:cNvPr>
          <p:cNvSpPr>
            <a:spLocks noGrp="1"/>
          </p:cNvSpPr>
          <p:nvPr>
            <p:ph type="dt" sz="half" idx="10"/>
          </p:nvPr>
        </p:nvSpPr>
        <p:spPr/>
        <p:txBody>
          <a:bodyPr/>
          <a:lstStyle/>
          <a:p>
            <a:fld id="{9C5AD67E-DCAE-4C5F-AD4E-EC638A3509B2}" type="datetimeFigureOut">
              <a:rPr lang="el-GR" smtClean="0"/>
              <a:t>2/12/2024</a:t>
            </a:fld>
            <a:endParaRPr lang="el-GR"/>
          </a:p>
        </p:txBody>
      </p:sp>
      <p:sp>
        <p:nvSpPr>
          <p:cNvPr id="5" name="Footer Placeholder 4">
            <a:extLst>
              <a:ext uri="{FF2B5EF4-FFF2-40B4-BE49-F238E27FC236}">
                <a16:creationId xmlns:a16="http://schemas.microsoft.com/office/drawing/2014/main" id="{3E1203E9-1623-7C74-6719-EE3E12BCD4EA}"/>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32DF10EB-68F3-0F10-6DEC-60792CC9075E}"/>
              </a:ext>
            </a:extLst>
          </p:cNvPr>
          <p:cNvSpPr>
            <a:spLocks noGrp="1"/>
          </p:cNvSpPr>
          <p:nvPr>
            <p:ph type="sldNum" sz="quarter" idx="12"/>
          </p:nvPr>
        </p:nvSpPr>
        <p:spPr/>
        <p:txBody>
          <a:bodyPr/>
          <a:lstStyle/>
          <a:p>
            <a:fld id="{94CCE62F-18D8-4AAD-BCA3-520FD4DBC8A1}" type="slidenum">
              <a:rPr lang="el-GR" smtClean="0"/>
              <a:t>‹#›</a:t>
            </a:fld>
            <a:endParaRPr lang="el-GR"/>
          </a:p>
        </p:txBody>
      </p:sp>
    </p:spTree>
    <p:extLst>
      <p:ext uri="{BB962C8B-B14F-4D97-AF65-F5344CB8AC3E}">
        <p14:creationId xmlns:p14="http://schemas.microsoft.com/office/powerpoint/2010/main" val="588406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97B65-8308-526E-0416-C3D3FFAE7037}"/>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F9DE72C2-EC0B-41DE-C77F-9B6F8D73A7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8FDE62F8-FAEB-4AF3-436C-FD3811BF78F0}"/>
              </a:ext>
            </a:extLst>
          </p:cNvPr>
          <p:cNvSpPr>
            <a:spLocks noGrp="1"/>
          </p:cNvSpPr>
          <p:nvPr>
            <p:ph type="dt" sz="half" idx="10"/>
          </p:nvPr>
        </p:nvSpPr>
        <p:spPr/>
        <p:txBody>
          <a:bodyPr/>
          <a:lstStyle/>
          <a:p>
            <a:fld id="{9C5AD67E-DCAE-4C5F-AD4E-EC638A3509B2}" type="datetimeFigureOut">
              <a:rPr lang="el-GR" smtClean="0"/>
              <a:t>2/12/2024</a:t>
            </a:fld>
            <a:endParaRPr lang="el-GR"/>
          </a:p>
        </p:txBody>
      </p:sp>
      <p:sp>
        <p:nvSpPr>
          <p:cNvPr id="5" name="Footer Placeholder 4">
            <a:extLst>
              <a:ext uri="{FF2B5EF4-FFF2-40B4-BE49-F238E27FC236}">
                <a16:creationId xmlns:a16="http://schemas.microsoft.com/office/drawing/2014/main" id="{FA17A0C9-2835-6B34-22D2-8091B734686D}"/>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450B9079-BA4F-99A8-516F-0B923372AF55}"/>
              </a:ext>
            </a:extLst>
          </p:cNvPr>
          <p:cNvSpPr>
            <a:spLocks noGrp="1"/>
          </p:cNvSpPr>
          <p:nvPr>
            <p:ph type="sldNum" sz="quarter" idx="12"/>
          </p:nvPr>
        </p:nvSpPr>
        <p:spPr/>
        <p:txBody>
          <a:bodyPr/>
          <a:lstStyle/>
          <a:p>
            <a:fld id="{94CCE62F-18D8-4AAD-BCA3-520FD4DBC8A1}" type="slidenum">
              <a:rPr lang="el-GR" smtClean="0"/>
              <a:t>‹#›</a:t>
            </a:fld>
            <a:endParaRPr lang="el-GR"/>
          </a:p>
        </p:txBody>
      </p:sp>
    </p:spTree>
    <p:extLst>
      <p:ext uri="{BB962C8B-B14F-4D97-AF65-F5344CB8AC3E}">
        <p14:creationId xmlns:p14="http://schemas.microsoft.com/office/powerpoint/2010/main" val="438125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984F2-63AD-2C08-5EF7-AE9601821CA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924DC977-AE77-9561-D62F-B4F4E238A89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8924B1-A515-D2D5-4631-71C59AB02044}"/>
              </a:ext>
            </a:extLst>
          </p:cNvPr>
          <p:cNvSpPr>
            <a:spLocks noGrp="1"/>
          </p:cNvSpPr>
          <p:nvPr>
            <p:ph type="dt" sz="half" idx="10"/>
          </p:nvPr>
        </p:nvSpPr>
        <p:spPr/>
        <p:txBody>
          <a:bodyPr/>
          <a:lstStyle/>
          <a:p>
            <a:fld id="{9C5AD67E-DCAE-4C5F-AD4E-EC638A3509B2}" type="datetimeFigureOut">
              <a:rPr lang="el-GR" smtClean="0"/>
              <a:t>2/12/2024</a:t>
            </a:fld>
            <a:endParaRPr lang="el-GR"/>
          </a:p>
        </p:txBody>
      </p:sp>
      <p:sp>
        <p:nvSpPr>
          <p:cNvPr id="5" name="Footer Placeholder 4">
            <a:extLst>
              <a:ext uri="{FF2B5EF4-FFF2-40B4-BE49-F238E27FC236}">
                <a16:creationId xmlns:a16="http://schemas.microsoft.com/office/drawing/2014/main" id="{79F8D7DA-3606-E411-9421-73B7B182427C}"/>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4AB601FF-091A-D5B9-BCF4-154D3DB37F92}"/>
              </a:ext>
            </a:extLst>
          </p:cNvPr>
          <p:cNvSpPr>
            <a:spLocks noGrp="1"/>
          </p:cNvSpPr>
          <p:nvPr>
            <p:ph type="sldNum" sz="quarter" idx="12"/>
          </p:nvPr>
        </p:nvSpPr>
        <p:spPr/>
        <p:txBody>
          <a:bodyPr/>
          <a:lstStyle/>
          <a:p>
            <a:fld id="{94CCE62F-18D8-4AAD-BCA3-520FD4DBC8A1}" type="slidenum">
              <a:rPr lang="el-GR" smtClean="0"/>
              <a:t>‹#›</a:t>
            </a:fld>
            <a:endParaRPr lang="el-GR"/>
          </a:p>
        </p:txBody>
      </p:sp>
    </p:spTree>
    <p:extLst>
      <p:ext uri="{BB962C8B-B14F-4D97-AF65-F5344CB8AC3E}">
        <p14:creationId xmlns:p14="http://schemas.microsoft.com/office/powerpoint/2010/main" val="3837030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C9E76-C8EF-F5DE-FC32-75449DDABB57}"/>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6EFD600A-C077-35D5-8AED-DD0738C884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9285DC62-70E8-83E6-2911-494C07FBD1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A0BFE5AB-1827-5290-AB21-82E4916B8C63}"/>
              </a:ext>
            </a:extLst>
          </p:cNvPr>
          <p:cNvSpPr>
            <a:spLocks noGrp="1"/>
          </p:cNvSpPr>
          <p:nvPr>
            <p:ph type="dt" sz="half" idx="10"/>
          </p:nvPr>
        </p:nvSpPr>
        <p:spPr/>
        <p:txBody>
          <a:bodyPr/>
          <a:lstStyle/>
          <a:p>
            <a:fld id="{9C5AD67E-DCAE-4C5F-AD4E-EC638A3509B2}" type="datetimeFigureOut">
              <a:rPr lang="el-GR" smtClean="0"/>
              <a:t>2/12/2024</a:t>
            </a:fld>
            <a:endParaRPr lang="el-GR"/>
          </a:p>
        </p:txBody>
      </p:sp>
      <p:sp>
        <p:nvSpPr>
          <p:cNvPr id="6" name="Footer Placeholder 5">
            <a:extLst>
              <a:ext uri="{FF2B5EF4-FFF2-40B4-BE49-F238E27FC236}">
                <a16:creationId xmlns:a16="http://schemas.microsoft.com/office/drawing/2014/main" id="{B519B771-E372-9750-2A51-4A7D495AAF58}"/>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4B78C3BD-F033-49F5-90E8-E5E1F1051291}"/>
              </a:ext>
            </a:extLst>
          </p:cNvPr>
          <p:cNvSpPr>
            <a:spLocks noGrp="1"/>
          </p:cNvSpPr>
          <p:nvPr>
            <p:ph type="sldNum" sz="quarter" idx="12"/>
          </p:nvPr>
        </p:nvSpPr>
        <p:spPr/>
        <p:txBody>
          <a:bodyPr/>
          <a:lstStyle/>
          <a:p>
            <a:fld id="{94CCE62F-18D8-4AAD-BCA3-520FD4DBC8A1}" type="slidenum">
              <a:rPr lang="el-GR" smtClean="0"/>
              <a:t>‹#›</a:t>
            </a:fld>
            <a:endParaRPr lang="el-GR"/>
          </a:p>
        </p:txBody>
      </p:sp>
    </p:spTree>
    <p:extLst>
      <p:ext uri="{BB962C8B-B14F-4D97-AF65-F5344CB8AC3E}">
        <p14:creationId xmlns:p14="http://schemas.microsoft.com/office/powerpoint/2010/main" val="3272481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A1FAB-A096-9CEF-9AB4-2C9F56B5C6FA}"/>
              </a:ext>
            </a:extLst>
          </p:cNvPr>
          <p:cNvSpPr>
            <a:spLocks noGrp="1"/>
          </p:cNvSpPr>
          <p:nvPr>
            <p:ph type="title"/>
          </p:nvPr>
        </p:nvSpPr>
        <p:spPr>
          <a:xfrm>
            <a:off x="839788" y="365125"/>
            <a:ext cx="105156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33574A29-5E84-84C1-50C8-71E792033D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BB178E-61C7-16FE-8B10-9E4A228190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221299A4-E253-F0A5-86E4-C3E70EE25D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2C8EEA-8388-250D-3971-AF589CD755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FC8B4754-958B-8318-C19B-FFC86543AF3C}"/>
              </a:ext>
            </a:extLst>
          </p:cNvPr>
          <p:cNvSpPr>
            <a:spLocks noGrp="1"/>
          </p:cNvSpPr>
          <p:nvPr>
            <p:ph type="dt" sz="half" idx="10"/>
          </p:nvPr>
        </p:nvSpPr>
        <p:spPr/>
        <p:txBody>
          <a:bodyPr/>
          <a:lstStyle/>
          <a:p>
            <a:fld id="{9C5AD67E-DCAE-4C5F-AD4E-EC638A3509B2}" type="datetimeFigureOut">
              <a:rPr lang="el-GR" smtClean="0"/>
              <a:t>2/12/2024</a:t>
            </a:fld>
            <a:endParaRPr lang="el-GR"/>
          </a:p>
        </p:txBody>
      </p:sp>
      <p:sp>
        <p:nvSpPr>
          <p:cNvPr id="8" name="Footer Placeholder 7">
            <a:extLst>
              <a:ext uri="{FF2B5EF4-FFF2-40B4-BE49-F238E27FC236}">
                <a16:creationId xmlns:a16="http://schemas.microsoft.com/office/drawing/2014/main" id="{DE31A143-5D40-446C-28C1-E5AC16D78CBB}"/>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B05149B4-9E1E-E763-422C-8816162F3AB0}"/>
              </a:ext>
            </a:extLst>
          </p:cNvPr>
          <p:cNvSpPr>
            <a:spLocks noGrp="1"/>
          </p:cNvSpPr>
          <p:nvPr>
            <p:ph type="sldNum" sz="quarter" idx="12"/>
          </p:nvPr>
        </p:nvSpPr>
        <p:spPr/>
        <p:txBody>
          <a:bodyPr/>
          <a:lstStyle/>
          <a:p>
            <a:fld id="{94CCE62F-18D8-4AAD-BCA3-520FD4DBC8A1}" type="slidenum">
              <a:rPr lang="el-GR" smtClean="0"/>
              <a:t>‹#›</a:t>
            </a:fld>
            <a:endParaRPr lang="el-GR"/>
          </a:p>
        </p:txBody>
      </p:sp>
    </p:spTree>
    <p:extLst>
      <p:ext uri="{BB962C8B-B14F-4D97-AF65-F5344CB8AC3E}">
        <p14:creationId xmlns:p14="http://schemas.microsoft.com/office/powerpoint/2010/main" val="1572471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73392-1F35-AB3B-73A5-6ABB9710D3CE}"/>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02F09FF7-5D25-F93C-2C00-E2DA825DB55D}"/>
              </a:ext>
            </a:extLst>
          </p:cNvPr>
          <p:cNvSpPr>
            <a:spLocks noGrp="1"/>
          </p:cNvSpPr>
          <p:nvPr>
            <p:ph type="dt" sz="half" idx="10"/>
          </p:nvPr>
        </p:nvSpPr>
        <p:spPr/>
        <p:txBody>
          <a:bodyPr/>
          <a:lstStyle/>
          <a:p>
            <a:fld id="{9C5AD67E-DCAE-4C5F-AD4E-EC638A3509B2}" type="datetimeFigureOut">
              <a:rPr lang="el-GR" smtClean="0"/>
              <a:t>2/12/2024</a:t>
            </a:fld>
            <a:endParaRPr lang="el-GR"/>
          </a:p>
        </p:txBody>
      </p:sp>
      <p:sp>
        <p:nvSpPr>
          <p:cNvPr id="4" name="Footer Placeholder 3">
            <a:extLst>
              <a:ext uri="{FF2B5EF4-FFF2-40B4-BE49-F238E27FC236}">
                <a16:creationId xmlns:a16="http://schemas.microsoft.com/office/drawing/2014/main" id="{93B275E1-3545-417A-556D-0B335163DADE}"/>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957D93B5-0D12-F883-092F-F9E64596F523}"/>
              </a:ext>
            </a:extLst>
          </p:cNvPr>
          <p:cNvSpPr>
            <a:spLocks noGrp="1"/>
          </p:cNvSpPr>
          <p:nvPr>
            <p:ph type="sldNum" sz="quarter" idx="12"/>
          </p:nvPr>
        </p:nvSpPr>
        <p:spPr/>
        <p:txBody>
          <a:bodyPr/>
          <a:lstStyle/>
          <a:p>
            <a:fld id="{94CCE62F-18D8-4AAD-BCA3-520FD4DBC8A1}" type="slidenum">
              <a:rPr lang="el-GR" smtClean="0"/>
              <a:t>‹#›</a:t>
            </a:fld>
            <a:endParaRPr lang="el-GR"/>
          </a:p>
        </p:txBody>
      </p:sp>
    </p:spTree>
    <p:extLst>
      <p:ext uri="{BB962C8B-B14F-4D97-AF65-F5344CB8AC3E}">
        <p14:creationId xmlns:p14="http://schemas.microsoft.com/office/powerpoint/2010/main" val="4153137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5F67A7-9875-3219-B8B5-F33A09BB4B4C}"/>
              </a:ext>
            </a:extLst>
          </p:cNvPr>
          <p:cNvSpPr>
            <a:spLocks noGrp="1"/>
          </p:cNvSpPr>
          <p:nvPr>
            <p:ph type="dt" sz="half" idx="10"/>
          </p:nvPr>
        </p:nvSpPr>
        <p:spPr/>
        <p:txBody>
          <a:bodyPr/>
          <a:lstStyle/>
          <a:p>
            <a:fld id="{9C5AD67E-DCAE-4C5F-AD4E-EC638A3509B2}" type="datetimeFigureOut">
              <a:rPr lang="el-GR" smtClean="0"/>
              <a:t>2/12/2024</a:t>
            </a:fld>
            <a:endParaRPr lang="el-GR"/>
          </a:p>
        </p:txBody>
      </p:sp>
      <p:sp>
        <p:nvSpPr>
          <p:cNvPr id="3" name="Footer Placeholder 2">
            <a:extLst>
              <a:ext uri="{FF2B5EF4-FFF2-40B4-BE49-F238E27FC236}">
                <a16:creationId xmlns:a16="http://schemas.microsoft.com/office/drawing/2014/main" id="{1B026D6D-66F0-3FC8-074B-3A7EA8EFEB74}"/>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AAA3E33B-3EDB-84A2-7325-E08961414A3B}"/>
              </a:ext>
            </a:extLst>
          </p:cNvPr>
          <p:cNvSpPr>
            <a:spLocks noGrp="1"/>
          </p:cNvSpPr>
          <p:nvPr>
            <p:ph type="sldNum" sz="quarter" idx="12"/>
          </p:nvPr>
        </p:nvSpPr>
        <p:spPr/>
        <p:txBody>
          <a:bodyPr/>
          <a:lstStyle/>
          <a:p>
            <a:fld id="{94CCE62F-18D8-4AAD-BCA3-520FD4DBC8A1}" type="slidenum">
              <a:rPr lang="el-GR" smtClean="0"/>
              <a:t>‹#›</a:t>
            </a:fld>
            <a:endParaRPr lang="el-GR"/>
          </a:p>
        </p:txBody>
      </p:sp>
    </p:spTree>
    <p:extLst>
      <p:ext uri="{BB962C8B-B14F-4D97-AF65-F5344CB8AC3E}">
        <p14:creationId xmlns:p14="http://schemas.microsoft.com/office/powerpoint/2010/main" val="2295895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AF144-575C-AF3B-9FDD-82782977B1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FC3E1B6E-8E0E-9199-3198-4E3777D5FA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398A3706-310E-56B9-536D-3A93BC389E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BF3F8E-8F25-1127-3283-E18732388511}"/>
              </a:ext>
            </a:extLst>
          </p:cNvPr>
          <p:cNvSpPr>
            <a:spLocks noGrp="1"/>
          </p:cNvSpPr>
          <p:nvPr>
            <p:ph type="dt" sz="half" idx="10"/>
          </p:nvPr>
        </p:nvSpPr>
        <p:spPr/>
        <p:txBody>
          <a:bodyPr/>
          <a:lstStyle/>
          <a:p>
            <a:fld id="{9C5AD67E-DCAE-4C5F-AD4E-EC638A3509B2}" type="datetimeFigureOut">
              <a:rPr lang="el-GR" smtClean="0"/>
              <a:t>2/12/2024</a:t>
            </a:fld>
            <a:endParaRPr lang="el-GR"/>
          </a:p>
        </p:txBody>
      </p:sp>
      <p:sp>
        <p:nvSpPr>
          <p:cNvPr id="6" name="Footer Placeholder 5">
            <a:extLst>
              <a:ext uri="{FF2B5EF4-FFF2-40B4-BE49-F238E27FC236}">
                <a16:creationId xmlns:a16="http://schemas.microsoft.com/office/drawing/2014/main" id="{6528D571-2565-2A95-182D-3F02F27777DE}"/>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E69D25C0-6203-3426-6A99-D9E2C94056CD}"/>
              </a:ext>
            </a:extLst>
          </p:cNvPr>
          <p:cNvSpPr>
            <a:spLocks noGrp="1"/>
          </p:cNvSpPr>
          <p:nvPr>
            <p:ph type="sldNum" sz="quarter" idx="12"/>
          </p:nvPr>
        </p:nvSpPr>
        <p:spPr/>
        <p:txBody>
          <a:bodyPr/>
          <a:lstStyle/>
          <a:p>
            <a:fld id="{94CCE62F-18D8-4AAD-BCA3-520FD4DBC8A1}" type="slidenum">
              <a:rPr lang="el-GR" smtClean="0"/>
              <a:t>‹#›</a:t>
            </a:fld>
            <a:endParaRPr lang="el-GR"/>
          </a:p>
        </p:txBody>
      </p:sp>
    </p:spTree>
    <p:extLst>
      <p:ext uri="{BB962C8B-B14F-4D97-AF65-F5344CB8AC3E}">
        <p14:creationId xmlns:p14="http://schemas.microsoft.com/office/powerpoint/2010/main" val="1999852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209B6-5C36-22FA-E142-4A06DDCFF7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D074EF40-A2D5-67D2-E55A-0DD8C8C6A1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a:extLst>
              <a:ext uri="{FF2B5EF4-FFF2-40B4-BE49-F238E27FC236}">
                <a16:creationId xmlns:a16="http://schemas.microsoft.com/office/drawing/2014/main" id="{98FB8076-6A80-9B7A-AA2D-3DDBBEED82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520EF3-2BA6-CC54-3778-EF546E9E8916}"/>
              </a:ext>
            </a:extLst>
          </p:cNvPr>
          <p:cNvSpPr>
            <a:spLocks noGrp="1"/>
          </p:cNvSpPr>
          <p:nvPr>
            <p:ph type="dt" sz="half" idx="10"/>
          </p:nvPr>
        </p:nvSpPr>
        <p:spPr/>
        <p:txBody>
          <a:bodyPr/>
          <a:lstStyle/>
          <a:p>
            <a:fld id="{9C5AD67E-DCAE-4C5F-AD4E-EC638A3509B2}" type="datetimeFigureOut">
              <a:rPr lang="el-GR" smtClean="0"/>
              <a:t>2/12/2024</a:t>
            </a:fld>
            <a:endParaRPr lang="el-GR"/>
          </a:p>
        </p:txBody>
      </p:sp>
      <p:sp>
        <p:nvSpPr>
          <p:cNvPr id="6" name="Footer Placeholder 5">
            <a:extLst>
              <a:ext uri="{FF2B5EF4-FFF2-40B4-BE49-F238E27FC236}">
                <a16:creationId xmlns:a16="http://schemas.microsoft.com/office/drawing/2014/main" id="{C2B89C1C-44DD-5D14-4241-E595D5F26EB3}"/>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0D2D0857-EEA4-2377-2FD1-0C7667964C06}"/>
              </a:ext>
            </a:extLst>
          </p:cNvPr>
          <p:cNvSpPr>
            <a:spLocks noGrp="1"/>
          </p:cNvSpPr>
          <p:nvPr>
            <p:ph type="sldNum" sz="quarter" idx="12"/>
          </p:nvPr>
        </p:nvSpPr>
        <p:spPr/>
        <p:txBody>
          <a:bodyPr/>
          <a:lstStyle/>
          <a:p>
            <a:fld id="{94CCE62F-18D8-4AAD-BCA3-520FD4DBC8A1}" type="slidenum">
              <a:rPr lang="el-GR" smtClean="0"/>
              <a:t>‹#›</a:t>
            </a:fld>
            <a:endParaRPr lang="el-GR"/>
          </a:p>
        </p:txBody>
      </p:sp>
    </p:spTree>
    <p:extLst>
      <p:ext uri="{BB962C8B-B14F-4D97-AF65-F5344CB8AC3E}">
        <p14:creationId xmlns:p14="http://schemas.microsoft.com/office/powerpoint/2010/main" val="596409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DE6AD-7881-A72B-558B-04CEE8344A6D}"/>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E9D1F62A-7E35-3FBB-842E-5CA335F17C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A2092611-0F9D-C791-0A31-8F0537FC5A7C}"/>
              </a:ext>
            </a:extLst>
          </p:cNvPr>
          <p:cNvSpPr>
            <a:spLocks noGrp="1"/>
          </p:cNvSpPr>
          <p:nvPr>
            <p:ph type="dt" sz="half" idx="10"/>
          </p:nvPr>
        </p:nvSpPr>
        <p:spPr/>
        <p:txBody>
          <a:bodyPr/>
          <a:lstStyle/>
          <a:p>
            <a:fld id="{9C5AD67E-DCAE-4C5F-AD4E-EC638A3509B2}" type="datetimeFigureOut">
              <a:rPr lang="el-GR" smtClean="0"/>
              <a:t>2/12/2024</a:t>
            </a:fld>
            <a:endParaRPr lang="el-GR"/>
          </a:p>
        </p:txBody>
      </p:sp>
      <p:sp>
        <p:nvSpPr>
          <p:cNvPr id="5" name="Footer Placeholder 4">
            <a:extLst>
              <a:ext uri="{FF2B5EF4-FFF2-40B4-BE49-F238E27FC236}">
                <a16:creationId xmlns:a16="http://schemas.microsoft.com/office/drawing/2014/main" id="{1CDF70BC-BF0F-FBA7-9962-3E6DEADE0E8E}"/>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37B2CA6A-1ED0-70B3-4132-FE9BF50CA83D}"/>
              </a:ext>
            </a:extLst>
          </p:cNvPr>
          <p:cNvSpPr>
            <a:spLocks noGrp="1"/>
          </p:cNvSpPr>
          <p:nvPr>
            <p:ph type="sldNum" sz="quarter" idx="12"/>
          </p:nvPr>
        </p:nvSpPr>
        <p:spPr/>
        <p:txBody>
          <a:bodyPr/>
          <a:lstStyle/>
          <a:p>
            <a:fld id="{94CCE62F-18D8-4AAD-BCA3-520FD4DBC8A1}" type="slidenum">
              <a:rPr lang="el-GR" smtClean="0"/>
              <a:t>‹#›</a:t>
            </a:fld>
            <a:endParaRPr lang="el-GR"/>
          </a:p>
        </p:txBody>
      </p:sp>
    </p:spTree>
    <p:extLst>
      <p:ext uri="{BB962C8B-B14F-4D97-AF65-F5344CB8AC3E}">
        <p14:creationId xmlns:p14="http://schemas.microsoft.com/office/powerpoint/2010/main" val="743487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74D657-A8C3-05FE-285C-8BEDE476B3D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DFE5317F-0999-C729-F483-1AFDE54D29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E90C605D-B204-0167-59E4-72CC584EDD48}"/>
              </a:ext>
            </a:extLst>
          </p:cNvPr>
          <p:cNvSpPr>
            <a:spLocks noGrp="1"/>
          </p:cNvSpPr>
          <p:nvPr>
            <p:ph type="dt" sz="half" idx="10"/>
          </p:nvPr>
        </p:nvSpPr>
        <p:spPr/>
        <p:txBody>
          <a:bodyPr/>
          <a:lstStyle/>
          <a:p>
            <a:fld id="{9C5AD67E-DCAE-4C5F-AD4E-EC638A3509B2}" type="datetimeFigureOut">
              <a:rPr lang="el-GR" smtClean="0"/>
              <a:t>2/12/2024</a:t>
            </a:fld>
            <a:endParaRPr lang="el-GR"/>
          </a:p>
        </p:txBody>
      </p:sp>
      <p:sp>
        <p:nvSpPr>
          <p:cNvPr id="5" name="Footer Placeholder 4">
            <a:extLst>
              <a:ext uri="{FF2B5EF4-FFF2-40B4-BE49-F238E27FC236}">
                <a16:creationId xmlns:a16="http://schemas.microsoft.com/office/drawing/2014/main" id="{6106976B-0F28-EC91-3270-04E084771B62}"/>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9D7CB7B2-B49F-F7E0-029B-EA8E51433295}"/>
              </a:ext>
            </a:extLst>
          </p:cNvPr>
          <p:cNvSpPr>
            <a:spLocks noGrp="1"/>
          </p:cNvSpPr>
          <p:nvPr>
            <p:ph type="sldNum" sz="quarter" idx="12"/>
          </p:nvPr>
        </p:nvSpPr>
        <p:spPr/>
        <p:txBody>
          <a:bodyPr/>
          <a:lstStyle/>
          <a:p>
            <a:fld id="{94CCE62F-18D8-4AAD-BCA3-520FD4DBC8A1}" type="slidenum">
              <a:rPr lang="el-GR" smtClean="0"/>
              <a:t>‹#›</a:t>
            </a:fld>
            <a:endParaRPr lang="el-GR"/>
          </a:p>
        </p:txBody>
      </p:sp>
    </p:spTree>
    <p:extLst>
      <p:ext uri="{BB962C8B-B14F-4D97-AF65-F5344CB8AC3E}">
        <p14:creationId xmlns:p14="http://schemas.microsoft.com/office/powerpoint/2010/main" val="3627277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1731BD-9AA3-00D7-DAFC-DAA9ED1EFE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7086B6DC-EA6D-20A4-BC38-51999BC754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795057BE-9875-8A72-1207-B56A052887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C5AD67E-DCAE-4C5F-AD4E-EC638A3509B2}" type="datetimeFigureOut">
              <a:rPr lang="el-GR" smtClean="0"/>
              <a:t>2/12/2024</a:t>
            </a:fld>
            <a:endParaRPr lang="el-GR"/>
          </a:p>
        </p:txBody>
      </p:sp>
      <p:sp>
        <p:nvSpPr>
          <p:cNvPr id="5" name="Footer Placeholder 4">
            <a:extLst>
              <a:ext uri="{FF2B5EF4-FFF2-40B4-BE49-F238E27FC236}">
                <a16:creationId xmlns:a16="http://schemas.microsoft.com/office/drawing/2014/main" id="{5E3817A7-7D6D-FF63-AD90-DA41F9E7D0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Slide Number Placeholder 5">
            <a:extLst>
              <a:ext uri="{FF2B5EF4-FFF2-40B4-BE49-F238E27FC236}">
                <a16:creationId xmlns:a16="http://schemas.microsoft.com/office/drawing/2014/main" id="{1525C559-FAEF-642D-0797-6EB110E797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4CCE62F-18D8-4AAD-BCA3-520FD4DBC8A1}" type="slidenum">
              <a:rPr lang="el-GR" smtClean="0"/>
              <a:t>‹#›</a:t>
            </a:fld>
            <a:endParaRPr lang="el-GR"/>
          </a:p>
        </p:txBody>
      </p:sp>
    </p:spTree>
    <p:extLst>
      <p:ext uri="{BB962C8B-B14F-4D97-AF65-F5344CB8AC3E}">
        <p14:creationId xmlns:p14="http://schemas.microsoft.com/office/powerpoint/2010/main" val="3357088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s://collections.vam.ac.uk/search/?id_person=AUTH347957&amp;page=1&amp;page_size=15"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4" name="Double Wave 3">
            <a:extLst>
              <a:ext uri="{FF2B5EF4-FFF2-40B4-BE49-F238E27FC236}">
                <a16:creationId xmlns:a16="http://schemas.microsoft.com/office/drawing/2014/main" id="{2D18C438-49C5-D930-AD8C-E12DD84A46AA}"/>
              </a:ext>
            </a:extLst>
          </p:cNvPr>
          <p:cNvSpPr/>
          <p:nvPr/>
        </p:nvSpPr>
        <p:spPr>
          <a:xfrm>
            <a:off x="325514" y="366203"/>
            <a:ext cx="11540972" cy="6125593"/>
          </a:xfrm>
          <a:custGeom>
            <a:avLst/>
            <a:gdLst>
              <a:gd name="connsiteX0" fmla="*/ 0 w 11540972"/>
              <a:gd name="connsiteY0" fmla="*/ 382850 h 6125593"/>
              <a:gd name="connsiteX1" fmla="*/ 5617914 w 11540972"/>
              <a:gd name="connsiteY1" fmla="*/ 382850 h 6125593"/>
              <a:gd name="connsiteX2" fmla="*/ 11235829 w 11540972"/>
              <a:gd name="connsiteY2" fmla="*/ 382850 h 6125593"/>
              <a:gd name="connsiteX3" fmla="*/ 11540972 w 11540972"/>
              <a:gd name="connsiteY3" fmla="*/ 5742743 h 6125593"/>
              <a:gd name="connsiteX4" fmla="*/ 5923058 w 11540972"/>
              <a:gd name="connsiteY4" fmla="*/ 5742743 h 6125593"/>
              <a:gd name="connsiteX5" fmla="*/ 305143 w 11540972"/>
              <a:gd name="connsiteY5" fmla="*/ 5742743 h 6125593"/>
              <a:gd name="connsiteX6" fmla="*/ 0 w 11540972"/>
              <a:gd name="connsiteY6" fmla="*/ 382850 h 612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40972" h="6125593" fill="none" extrusionOk="0">
                <a:moveTo>
                  <a:pt x="0" y="382850"/>
                </a:moveTo>
                <a:cubicBezTo>
                  <a:pt x="1943892" y="-826499"/>
                  <a:pt x="3496559" y="1405529"/>
                  <a:pt x="5617914" y="382850"/>
                </a:cubicBezTo>
                <a:cubicBezTo>
                  <a:pt x="7367568" y="-1014167"/>
                  <a:pt x="9605908" y="1939395"/>
                  <a:pt x="11235829" y="382850"/>
                </a:cubicBezTo>
                <a:cubicBezTo>
                  <a:pt x="11371145" y="1146577"/>
                  <a:pt x="11553978" y="4860896"/>
                  <a:pt x="11540972" y="5742743"/>
                </a:cubicBezTo>
                <a:cubicBezTo>
                  <a:pt x="9664590" y="6803422"/>
                  <a:pt x="7663688" y="4425171"/>
                  <a:pt x="5923058" y="5742743"/>
                </a:cubicBezTo>
                <a:cubicBezTo>
                  <a:pt x="3879582" y="6927558"/>
                  <a:pt x="2287044" y="4405078"/>
                  <a:pt x="305143" y="5742743"/>
                </a:cubicBezTo>
                <a:cubicBezTo>
                  <a:pt x="413806" y="4913276"/>
                  <a:pt x="21779" y="1178251"/>
                  <a:pt x="0" y="382850"/>
                </a:cubicBezTo>
                <a:close/>
              </a:path>
              <a:path w="11540972" h="6125593" stroke="0" extrusionOk="0">
                <a:moveTo>
                  <a:pt x="0" y="382850"/>
                </a:moveTo>
                <a:cubicBezTo>
                  <a:pt x="2183133" y="-856445"/>
                  <a:pt x="3610682" y="1477928"/>
                  <a:pt x="5617914" y="382850"/>
                </a:cubicBezTo>
                <a:cubicBezTo>
                  <a:pt x="7083117" y="-850458"/>
                  <a:pt x="9263109" y="2033663"/>
                  <a:pt x="11235829" y="382850"/>
                </a:cubicBezTo>
                <a:cubicBezTo>
                  <a:pt x="11363044" y="2610360"/>
                  <a:pt x="11580611" y="5075536"/>
                  <a:pt x="11540972" y="5742743"/>
                </a:cubicBezTo>
                <a:cubicBezTo>
                  <a:pt x="9602011" y="7315632"/>
                  <a:pt x="7592296" y="4500486"/>
                  <a:pt x="5923058" y="5742743"/>
                </a:cubicBezTo>
                <a:cubicBezTo>
                  <a:pt x="3958805" y="6982033"/>
                  <a:pt x="2333844" y="4502235"/>
                  <a:pt x="305143" y="5742743"/>
                </a:cubicBezTo>
                <a:cubicBezTo>
                  <a:pt x="280403" y="4578035"/>
                  <a:pt x="-71795" y="1384921"/>
                  <a:pt x="0" y="382850"/>
                </a:cubicBezTo>
                <a:close/>
              </a:path>
            </a:pathLst>
          </a:custGeom>
          <a:blipFill>
            <a:blip r:embed="rId3"/>
            <a:tile tx="0" ty="0" sx="100000" sy="100000" flip="none" algn="tl"/>
          </a:blipFill>
          <a:ln w="28575">
            <a:solidFill>
              <a:schemeClr val="accent4">
                <a:lumMod val="75000"/>
              </a:schemeClr>
            </a:solidFill>
            <a:extLst>
              <a:ext uri="{C807C97D-BFC1-408E-A445-0C87EB9F89A2}">
                <ask:lineSketchStyleProps xmlns:ask="http://schemas.microsoft.com/office/drawing/2018/sketchyshapes" sd="2214188587">
                  <a:prstGeom prst="doubleWave">
                    <a:avLst>
                      <a:gd name="adj1" fmla="val 6250"/>
                      <a:gd name="adj2" fmla="val 1322"/>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600" b="1" dirty="0">
                <a:ln w="22225">
                  <a:solidFill>
                    <a:schemeClr val="accent4">
                      <a:lumMod val="75000"/>
                    </a:schemeClr>
                  </a:solidFill>
                  <a:prstDash val="solid"/>
                </a:ln>
                <a:solidFill>
                  <a:schemeClr val="accent4">
                    <a:lumMod val="40000"/>
                    <a:lumOff val="60000"/>
                  </a:schemeClr>
                </a:solidFill>
                <a:effectLst>
                  <a:outerShdw blurRad="50800" dist="38100" dir="18900000" algn="bl" rotWithShape="0">
                    <a:prstClr val="black">
                      <a:alpha val="40000"/>
                    </a:prstClr>
                  </a:outerShdw>
                </a:effectLst>
                <a:latin typeface="Papyrus" panose="03070502060502030205" pitchFamily="66" charset="0"/>
              </a:rPr>
              <a:t>Luigi Bazzani </a:t>
            </a:r>
          </a:p>
          <a:p>
            <a:pPr algn="ctr"/>
            <a:r>
              <a:rPr lang="en-US" sz="5400" b="1" dirty="0">
                <a:ln w="22225">
                  <a:solidFill>
                    <a:schemeClr val="accent4">
                      <a:lumMod val="75000"/>
                    </a:schemeClr>
                  </a:solidFill>
                  <a:prstDash val="solid"/>
                </a:ln>
                <a:solidFill>
                  <a:schemeClr val="accent4">
                    <a:lumMod val="40000"/>
                    <a:lumOff val="60000"/>
                  </a:schemeClr>
                </a:solidFill>
                <a:effectLst>
                  <a:outerShdw blurRad="50800" dist="38100" dir="18900000" algn="bl" rotWithShape="0">
                    <a:prstClr val="black">
                      <a:alpha val="40000"/>
                    </a:prstClr>
                  </a:outerShdw>
                </a:effectLst>
                <a:latin typeface="Papyrus" panose="03070502060502030205" pitchFamily="66" charset="0"/>
              </a:rPr>
              <a:t>1836–1927</a:t>
            </a:r>
          </a:p>
          <a:p>
            <a:pPr algn="ctr"/>
            <a:r>
              <a:rPr lang="en-US" sz="5400" b="1">
                <a:ln w="22225">
                  <a:solidFill>
                    <a:schemeClr val="accent4">
                      <a:lumMod val="75000"/>
                    </a:schemeClr>
                  </a:solidFill>
                  <a:prstDash val="solid"/>
                </a:ln>
                <a:solidFill>
                  <a:schemeClr val="accent4">
                    <a:lumMod val="40000"/>
                    <a:lumOff val="60000"/>
                  </a:schemeClr>
                </a:solidFill>
                <a:effectLst>
                  <a:outerShdw blurRad="50800" dist="38100" dir="18900000" algn="bl" rotWithShape="0">
                    <a:prstClr val="black">
                      <a:alpha val="40000"/>
                    </a:prstClr>
                  </a:outerShdw>
                </a:effectLst>
                <a:latin typeface="Papyrus" panose="03070502060502030205" pitchFamily="66" charset="0"/>
              </a:rPr>
              <a:t>23 </a:t>
            </a:r>
            <a:r>
              <a:rPr lang="en-US" sz="5400" b="1" dirty="0">
                <a:ln w="22225">
                  <a:solidFill>
                    <a:schemeClr val="accent4">
                      <a:lumMod val="75000"/>
                    </a:schemeClr>
                  </a:solidFill>
                  <a:prstDash val="solid"/>
                </a:ln>
                <a:solidFill>
                  <a:schemeClr val="accent4">
                    <a:lumMod val="40000"/>
                    <a:lumOff val="60000"/>
                  </a:schemeClr>
                </a:solidFill>
                <a:effectLst>
                  <a:outerShdw blurRad="50800" dist="38100" dir="18900000" algn="bl" rotWithShape="0">
                    <a:prstClr val="black">
                      <a:alpha val="40000"/>
                    </a:prstClr>
                  </a:outerShdw>
                </a:effectLst>
                <a:latin typeface="Papyrus" panose="03070502060502030205" pitchFamily="66" charset="0"/>
              </a:rPr>
              <a:t>Paintings inspired by Pompeii</a:t>
            </a:r>
          </a:p>
        </p:txBody>
      </p:sp>
    </p:spTree>
    <p:extLst>
      <p:ext uri="{BB962C8B-B14F-4D97-AF65-F5344CB8AC3E}">
        <p14:creationId xmlns:p14="http://schemas.microsoft.com/office/powerpoint/2010/main" val="3173480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7E1C9-F727-CAEF-B0CD-0034B4F35D9E}"/>
              </a:ext>
            </a:extLst>
          </p:cNvPr>
          <p:cNvSpPr>
            <a:spLocks noGrp="1"/>
          </p:cNvSpPr>
          <p:nvPr>
            <p:ph type="title"/>
          </p:nvPr>
        </p:nvSpPr>
        <p:spPr>
          <a:xfrm>
            <a:off x="838200" y="365125"/>
            <a:ext cx="10515600" cy="6079218"/>
          </a:xfrm>
        </p:spPr>
        <p:txBody>
          <a:bodyPr>
            <a:normAutofit/>
          </a:bodyPr>
          <a:lstStyle/>
          <a:p>
            <a:pPr algn="ctr"/>
            <a:r>
              <a:rPr lang="en-US" b="1" dirty="0">
                <a:solidFill>
                  <a:srgbClr val="E1DBD1"/>
                </a:solidFill>
                <a:latin typeface="Papyrus" panose="03070502060502030205" pitchFamily="66" charset="0"/>
              </a:rPr>
              <a:t>All paintings presented in this PowerPoint, created as </a:t>
            </a:r>
            <a:r>
              <a:rPr lang="en-US" b="1" dirty="0" err="1">
                <a:solidFill>
                  <a:srgbClr val="E1DBD1"/>
                </a:solidFill>
                <a:latin typeface="Papyrus" panose="03070502060502030205" pitchFamily="66" charset="0"/>
              </a:rPr>
              <a:t>watercolours</a:t>
            </a:r>
            <a:r>
              <a:rPr lang="en-US" b="1" dirty="0">
                <a:solidFill>
                  <a:srgbClr val="E1DBD1"/>
                </a:solidFill>
                <a:latin typeface="Papyrus" panose="03070502060502030205" pitchFamily="66" charset="0"/>
              </a:rPr>
              <a:t> on paper, are part of the collection of the Victoria and Albert Museum in London, UK</a:t>
            </a:r>
            <a:br>
              <a:rPr lang="en-US" b="1" dirty="0">
                <a:latin typeface="Papyrus" panose="03070502060502030205" pitchFamily="66" charset="0"/>
              </a:rPr>
            </a:br>
            <a:r>
              <a:rPr lang="en-US" dirty="0">
                <a:latin typeface="Papyrus" panose="03070502060502030205" pitchFamily="66" charset="0"/>
                <a:hlinkClick r:id="rId2"/>
              </a:rPr>
              <a:t>https://collections.vam.ac.uk/search/?id_person=AUTH347957&amp;page=1&amp;page_size=15</a:t>
            </a:r>
            <a:r>
              <a:rPr lang="en-US" dirty="0">
                <a:latin typeface="Papyrus" panose="03070502060502030205" pitchFamily="66" charset="0"/>
              </a:rPr>
              <a:t>  </a:t>
            </a:r>
            <a:endParaRPr lang="el-GR" dirty="0"/>
          </a:p>
        </p:txBody>
      </p:sp>
    </p:spTree>
    <p:extLst>
      <p:ext uri="{BB962C8B-B14F-4D97-AF65-F5344CB8AC3E}">
        <p14:creationId xmlns:p14="http://schemas.microsoft.com/office/powerpoint/2010/main" val="1075325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6590-5A13-A0EB-9CAD-273BEA7DA684}"/>
              </a:ext>
            </a:extLst>
          </p:cNvPr>
          <p:cNvSpPr>
            <a:spLocks noGrp="1"/>
          </p:cNvSpPr>
          <p:nvPr>
            <p:ph type="title"/>
          </p:nvPr>
        </p:nvSpPr>
        <p:spPr>
          <a:xfrm>
            <a:off x="0" y="365125"/>
            <a:ext cx="7364413" cy="2388961"/>
          </a:xfrm>
        </p:spPr>
        <p:txBody>
          <a:bodyPr>
            <a:normAutofit fontScale="90000"/>
          </a:bodyPr>
          <a:lstStyle/>
          <a:p>
            <a:pPr algn="ctr"/>
            <a:r>
              <a:rPr lang="en-US" sz="2400" b="1" dirty="0">
                <a:solidFill>
                  <a:srgbClr val="E1DBD1"/>
                </a:solidFill>
                <a:latin typeface="Papyrus" panose="03070502060502030205" pitchFamily="66" charset="0"/>
              </a:rPr>
              <a:t>View of the south-west angle of the Forum at Pompeii. On the right are the remains of the New Colonnade, on the left portion of one of the pedestals to support the statues of the imperial family, and in the background are the walls of the municipal buildings.</a:t>
            </a:r>
            <a:br>
              <a:rPr lang="en-US" sz="2400" b="1" dirty="0">
                <a:solidFill>
                  <a:srgbClr val="E1DBD1"/>
                </a:solidFill>
                <a:latin typeface="Papyrus" panose="03070502060502030205" pitchFamily="66" charset="0"/>
              </a:rPr>
            </a:br>
            <a:r>
              <a:rPr lang="en-US" sz="2400" b="1" dirty="0">
                <a:solidFill>
                  <a:srgbClr val="E1DBD1"/>
                </a:solidFill>
                <a:latin typeface="Papyrus" panose="03070502060502030205" pitchFamily="66" charset="0"/>
              </a:rPr>
              <a:t>View of the triumphal arch of Nero at the north-east corner of the forum at Pompeii. The view is taken from the eastern side of the arch looking down the Via </a:t>
            </a:r>
            <a:r>
              <a:rPr lang="en-US" sz="2400" b="1" dirty="0" err="1">
                <a:solidFill>
                  <a:srgbClr val="E1DBD1"/>
                </a:solidFill>
                <a:latin typeface="Papyrus" panose="03070502060502030205" pitchFamily="66" charset="0"/>
              </a:rPr>
              <a:t>dei</a:t>
            </a:r>
            <a:r>
              <a:rPr lang="en-US" sz="2400" b="1" dirty="0">
                <a:solidFill>
                  <a:srgbClr val="E1DBD1"/>
                </a:solidFill>
                <a:latin typeface="Papyrus" panose="03070502060502030205" pitchFamily="66" charset="0"/>
              </a:rPr>
              <a:t> </a:t>
            </a:r>
            <a:r>
              <a:rPr lang="en-US" sz="2400" b="1" dirty="0" err="1">
                <a:solidFill>
                  <a:srgbClr val="E1DBD1"/>
                </a:solidFill>
                <a:latin typeface="Papyrus" panose="03070502060502030205" pitchFamily="66" charset="0"/>
              </a:rPr>
              <a:t>Soprastani</a:t>
            </a:r>
            <a:r>
              <a:rPr lang="en-US" sz="2400" b="1" dirty="0">
                <a:solidFill>
                  <a:srgbClr val="E1DBD1"/>
                </a:solidFill>
                <a:latin typeface="Papyrus" panose="03070502060502030205" pitchFamily="66" charset="0"/>
              </a:rPr>
              <a:t>.</a:t>
            </a:r>
            <a:endParaRPr lang="el-GR" sz="2400" b="1" dirty="0">
              <a:solidFill>
                <a:srgbClr val="E1DBD1"/>
              </a:solidFill>
            </a:endParaRPr>
          </a:p>
        </p:txBody>
      </p:sp>
      <p:pic>
        <p:nvPicPr>
          <p:cNvPr id="7172" name="Picture 4" descr="Drawing top image">
            <a:extLst>
              <a:ext uri="{FF2B5EF4-FFF2-40B4-BE49-F238E27FC236}">
                <a16:creationId xmlns:a16="http://schemas.microsoft.com/office/drawing/2014/main" id="{7330D1D3-6941-C3AB-F651-FAEBECBE1B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64413" y="0"/>
            <a:ext cx="48275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Watercolour top image">
            <a:extLst>
              <a:ext uri="{FF2B5EF4-FFF2-40B4-BE49-F238E27FC236}">
                <a16:creationId xmlns:a16="http://schemas.microsoft.com/office/drawing/2014/main" id="{85AA8DDD-BE84-C3E2-C621-AE9E693869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233" y="2950028"/>
            <a:ext cx="5471948"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1744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91425-A77F-FC79-BB16-BB76FD3B1945}"/>
              </a:ext>
            </a:extLst>
          </p:cNvPr>
          <p:cNvSpPr>
            <a:spLocks noGrp="1"/>
          </p:cNvSpPr>
          <p:nvPr>
            <p:ph type="title"/>
          </p:nvPr>
        </p:nvSpPr>
        <p:spPr>
          <a:xfrm>
            <a:off x="9231922" y="365125"/>
            <a:ext cx="2960077" cy="6492875"/>
          </a:xfrm>
        </p:spPr>
        <p:txBody>
          <a:bodyPr>
            <a:normAutofit/>
          </a:bodyPr>
          <a:lstStyle/>
          <a:p>
            <a:pPr algn="ctr"/>
            <a:r>
              <a:rPr lang="en-US" sz="2400" b="1" dirty="0">
                <a:solidFill>
                  <a:srgbClr val="E1DBD1"/>
                </a:solidFill>
                <a:latin typeface="Papyrus" panose="03070502060502030205" pitchFamily="66" charset="0"/>
              </a:rPr>
              <a:t>View of the Apodyterium and the ante-room leading from the </a:t>
            </a:r>
            <a:r>
              <a:rPr lang="en-US" sz="2400" b="1" dirty="0" err="1">
                <a:solidFill>
                  <a:srgbClr val="E1DBD1"/>
                </a:solidFill>
                <a:latin typeface="Papyrus" panose="03070502060502030205" pitchFamily="66" charset="0"/>
              </a:rPr>
              <a:t>Palaestra</a:t>
            </a:r>
            <a:r>
              <a:rPr lang="en-US" sz="2400" b="1" dirty="0">
                <a:solidFill>
                  <a:srgbClr val="E1DBD1"/>
                </a:solidFill>
                <a:latin typeface="Papyrus" panose="03070502060502030205" pitchFamily="66" charset="0"/>
              </a:rPr>
              <a:t> of the </a:t>
            </a:r>
            <a:r>
              <a:rPr lang="en-US" sz="2400" b="1" dirty="0" err="1">
                <a:solidFill>
                  <a:srgbClr val="E1DBD1"/>
                </a:solidFill>
                <a:latin typeface="Papyrus" panose="03070502060502030205" pitchFamily="66" charset="0"/>
              </a:rPr>
              <a:t>Stabian</a:t>
            </a:r>
            <a:r>
              <a:rPr lang="en-US" sz="2400" b="1" dirty="0">
                <a:solidFill>
                  <a:srgbClr val="E1DBD1"/>
                </a:solidFill>
                <a:latin typeface="Papyrus" panose="03070502060502030205" pitchFamily="66" charset="0"/>
              </a:rPr>
              <a:t> Baths in Pompeii. The view shows extensive stucco works along the walls and ceiling.</a:t>
            </a:r>
            <a:endParaRPr lang="el-GR" sz="2400" b="1" dirty="0">
              <a:solidFill>
                <a:srgbClr val="E1DBD1"/>
              </a:solidFill>
            </a:endParaRPr>
          </a:p>
        </p:txBody>
      </p:sp>
      <p:pic>
        <p:nvPicPr>
          <p:cNvPr id="8194" name="Picture 2" descr="Watercolour top image">
            <a:extLst>
              <a:ext uri="{FF2B5EF4-FFF2-40B4-BE49-F238E27FC236}">
                <a16:creationId xmlns:a16="http://schemas.microsoft.com/office/drawing/2014/main" id="{39C02105-BB61-24E1-021D-80473DF1A7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3192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112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35216-0F85-74EE-B8D8-364920C84BEB}"/>
              </a:ext>
            </a:extLst>
          </p:cNvPr>
          <p:cNvSpPr>
            <a:spLocks noGrp="1"/>
          </p:cNvSpPr>
          <p:nvPr>
            <p:ph type="title"/>
          </p:nvPr>
        </p:nvSpPr>
        <p:spPr/>
        <p:txBody>
          <a:bodyPr>
            <a:noAutofit/>
          </a:bodyPr>
          <a:lstStyle/>
          <a:p>
            <a:pPr algn="ctr"/>
            <a:r>
              <a:rPr lang="en-US" sz="2400" b="1" dirty="0">
                <a:solidFill>
                  <a:srgbClr val="E1DBD1"/>
                </a:solidFill>
                <a:latin typeface="Papyrus" panose="03070502060502030205" pitchFamily="66" charset="0"/>
              </a:rPr>
              <a:t>View showing the footway in front of the 'House of </a:t>
            </a:r>
            <a:r>
              <a:rPr lang="en-US" sz="2400" b="1" dirty="0" err="1">
                <a:solidFill>
                  <a:srgbClr val="E1DBD1"/>
                </a:solidFill>
                <a:latin typeface="Papyrus" panose="03070502060502030205" pitchFamily="66" charset="0"/>
              </a:rPr>
              <a:t>Epidius</a:t>
            </a:r>
            <a:r>
              <a:rPr lang="en-US" sz="2400" b="1" dirty="0">
                <a:solidFill>
                  <a:srgbClr val="E1DBD1"/>
                </a:solidFill>
                <a:latin typeface="Papyrus" panose="03070502060502030205" pitchFamily="66" charset="0"/>
              </a:rPr>
              <a:t> Rufus' and the 'House of </a:t>
            </a:r>
            <a:r>
              <a:rPr lang="en-US" sz="2400" b="1" dirty="0" err="1">
                <a:solidFill>
                  <a:srgbClr val="E1DBD1"/>
                </a:solidFill>
                <a:latin typeface="Papyrus" panose="03070502060502030205" pitchFamily="66" charset="0"/>
              </a:rPr>
              <a:t>Epidius</a:t>
            </a:r>
            <a:r>
              <a:rPr lang="en-US" sz="2400" b="1" dirty="0">
                <a:solidFill>
                  <a:srgbClr val="E1DBD1"/>
                </a:solidFill>
                <a:latin typeface="Papyrus" panose="03070502060502030205" pitchFamily="66" charset="0"/>
              </a:rPr>
              <a:t> </a:t>
            </a:r>
            <a:r>
              <a:rPr lang="en-US" sz="2400" b="1" dirty="0" err="1">
                <a:solidFill>
                  <a:srgbClr val="E1DBD1"/>
                </a:solidFill>
                <a:latin typeface="Papyrus" panose="03070502060502030205" pitchFamily="66" charset="0"/>
              </a:rPr>
              <a:t>Sabinus</a:t>
            </a:r>
            <a:r>
              <a:rPr lang="en-US" sz="2400" b="1" dirty="0">
                <a:solidFill>
                  <a:srgbClr val="E1DBD1"/>
                </a:solidFill>
                <a:latin typeface="Papyrus" panose="03070502060502030205" pitchFamily="66" charset="0"/>
              </a:rPr>
              <a:t>' at Pompeii, painted from the perspective of being on the other side of the road to the houses, with the cobbled road seen in the middle.</a:t>
            </a:r>
            <a:endParaRPr lang="el-GR" sz="2400" b="1" dirty="0">
              <a:solidFill>
                <a:srgbClr val="E1DBD1"/>
              </a:solidFill>
            </a:endParaRPr>
          </a:p>
        </p:txBody>
      </p:sp>
      <p:pic>
        <p:nvPicPr>
          <p:cNvPr id="3074" name="Picture 2" descr="Watercolour Painting top image">
            <a:extLst>
              <a:ext uri="{FF2B5EF4-FFF2-40B4-BE49-F238E27FC236}">
                <a16:creationId xmlns:a16="http://schemas.microsoft.com/office/drawing/2014/main" id="{C87CF327-B3ED-5D85-25C9-504798424A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535" y="1745118"/>
            <a:ext cx="8654929" cy="4898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181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026" name="Picture 2" descr="Watercolour Painting top image">
            <a:extLst>
              <a:ext uri="{FF2B5EF4-FFF2-40B4-BE49-F238E27FC236}">
                <a16:creationId xmlns:a16="http://schemas.microsoft.com/office/drawing/2014/main" id="{7262F663-83CC-EBC2-6D64-3307DA384F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289" y="130628"/>
            <a:ext cx="3684708" cy="65967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E85C0AC-5333-54BE-9AF2-37608D7473F6}"/>
              </a:ext>
            </a:extLst>
          </p:cNvPr>
          <p:cNvSpPr>
            <a:spLocks noGrp="1"/>
          </p:cNvSpPr>
          <p:nvPr>
            <p:ph type="title"/>
          </p:nvPr>
        </p:nvSpPr>
        <p:spPr>
          <a:xfrm>
            <a:off x="3825998" y="365125"/>
            <a:ext cx="4029978" cy="6492875"/>
          </a:xfrm>
        </p:spPr>
        <p:txBody>
          <a:bodyPr>
            <a:noAutofit/>
          </a:bodyPr>
          <a:lstStyle/>
          <a:p>
            <a:pPr algn="ctr"/>
            <a:r>
              <a:rPr lang="en-US" sz="2400" b="1" dirty="0">
                <a:solidFill>
                  <a:srgbClr val="E1DBD1"/>
                </a:solidFill>
                <a:latin typeface="Papyrus" panose="03070502060502030205" pitchFamily="66" charset="0"/>
              </a:rPr>
              <a:t>The entrance to the </a:t>
            </a:r>
            <a:r>
              <a:rPr lang="en-US" sz="2400" b="1" dirty="0" err="1">
                <a:solidFill>
                  <a:srgbClr val="E1DBD1"/>
                </a:solidFill>
                <a:latin typeface="Papyrus" panose="03070502060502030205" pitchFamily="66" charset="0"/>
              </a:rPr>
              <a:t>Fullonica</a:t>
            </a:r>
            <a:r>
              <a:rPr lang="en-US" sz="2400" b="1" dirty="0">
                <a:solidFill>
                  <a:srgbClr val="E1DBD1"/>
                </a:solidFill>
                <a:latin typeface="Papyrus" panose="03070502060502030205" pitchFamily="66" charset="0"/>
              </a:rPr>
              <a:t> or House of Dyers, in the Via del Vesuvio at Pompeii. The footway can be seen in front of it with some of the wall decoration seen on either side of the door.</a:t>
            </a:r>
            <a:br>
              <a:rPr lang="en-US" sz="2400" b="1" dirty="0">
                <a:solidFill>
                  <a:srgbClr val="E1DBD1"/>
                </a:solidFill>
                <a:latin typeface="Papyrus" panose="03070502060502030205" pitchFamily="66" charset="0"/>
              </a:rPr>
            </a:br>
            <a:br>
              <a:rPr lang="en-US" sz="2400" b="1" dirty="0">
                <a:solidFill>
                  <a:srgbClr val="E1DBD1"/>
                </a:solidFill>
                <a:latin typeface="Papyrus" panose="03070502060502030205" pitchFamily="66" charset="0"/>
              </a:rPr>
            </a:br>
            <a:r>
              <a:rPr lang="en-US" sz="2400" b="1" dirty="0">
                <a:solidFill>
                  <a:srgbClr val="E1DBD1"/>
                </a:solidFill>
                <a:latin typeface="Papyrus" panose="03070502060502030205" pitchFamily="66" charset="0"/>
              </a:rPr>
              <a:t>Entry to an unidentified Pompeiian House</a:t>
            </a:r>
            <a:endParaRPr lang="el-GR" sz="2400" dirty="0">
              <a:solidFill>
                <a:srgbClr val="E1DBD1"/>
              </a:solidFill>
            </a:endParaRPr>
          </a:p>
        </p:txBody>
      </p:sp>
      <p:pic>
        <p:nvPicPr>
          <p:cNvPr id="1028" name="Picture 4" descr="Entry to a Roman House top image">
            <a:extLst>
              <a:ext uri="{FF2B5EF4-FFF2-40B4-BE49-F238E27FC236}">
                <a16:creationId xmlns:a16="http://schemas.microsoft.com/office/drawing/2014/main" id="{3ED925EE-4CBA-275D-571D-C4425371AA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5976" y="130628"/>
            <a:ext cx="4194735" cy="6596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98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91074-CA2C-0B39-544C-81C8E398267C}"/>
              </a:ext>
            </a:extLst>
          </p:cNvPr>
          <p:cNvSpPr>
            <a:spLocks noGrp="1"/>
          </p:cNvSpPr>
          <p:nvPr>
            <p:ph type="title"/>
          </p:nvPr>
        </p:nvSpPr>
        <p:spPr>
          <a:xfrm>
            <a:off x="0" y="947057"/>
            <a:ext cx="3027218" cy="5910943"/>
          </a:xfrm>
        </p:spPr>
        <p:txBody>
          <a:bodyPr>
            <a:normAutofit/>
          </a:bodyPr>
          <a:lstStyle/>
          <a:p>
            <a:pPr algn="ctr"/>
            <a:r>
              <a:rPr lang="en-US" sz="2400" b="1" dirty="0">
                <a:solidFill>
                  <a:srgbClr val="E1DBD1"/>
                </a:solidFill>
                <a:latin typeface="Papyrus" panose="03070502060502030205" pitchFamily="66" charset="0"/>
              </a:rPr>
              <a:t>View of the peristyle and the tablinum, as seen from the atrium, of the 'House of the Chase.' Crumbling, decorative wall paintings line the walls in blues and yellows. </a:t>
            </a:r>
            <a:endParaRPr lang="el-GR" sz="2400" b="1" dirty="0">
              <a:solidFill>
                <a:srgbClr val="E1DBD1"/>
              </a:solidFill>
            </a:endParaRPr>
          </a:p>
        </p:txBody>
      </p:sp>
      <p:pic>
        <p:nvPicPr>
          <p:cNvPr id="6146" name="Picture 2" descr="Drawing top image">
            <a:extLst>
              <a:ext uri="{FF2B5EF4-FFF2-40B4-BE49-F238E27FC236}">
                <a16:creationId xmlns:a16="http://schemas.microsoft.com/office/drawing/2014/main" id="{AB2B4F6B-6CCA-ABBF-1971-2C3A55D60F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7218" y="0"/>
            <a:ext cx="916478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3418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42E31-2B07-0181-66E2-5CDC53AB776D}"/>
              </a:ext>
            </a:extLst>
          </p:cNvPr>
          <p:cNvSpPr>
            <a:spLocks noGrp="1"/>
          </p:cNvSpPr>
          <p:nvPr>
            <p:ph type="title"/>
          </p:nvPr>
        </p:nvSpPr>
        <p:spPr/>
        <p:txBody>
          <a:bodyPr>
            <a:normAutofit/>
          </a:bodyPr>
          <a:lstStyle/>
          <a:p>
            <a:pPr algn="ctr"/>
            <a:r>
              <a:rPr lang="en-US" sz="2400" b="1" dirty="0">
                <a:solidFill>
                  <a:srgbClr val="E1DBD1"/>
                </a:solidFill>
                <a:latin typeface="Papyrus" panose="03070502060502030205" pitchFamily="66" charset="0"/>
              </a:rPr>
              <a:t>View of a corner of the peristyle of the women’s apartments in the 'House of Sallust' at Pompeii depicting four red columns with a doorway seen behind them as well as the decorated walls.</a:t>
            </a:r>
            <a:endParaRPr lang="el-GR" sz="2400" b="1" dirty="0">
              <a:solidFill>
                <a:srgbClr val="E1DBD1"/>
              </a:solidFill>
            </a:endParaRPr>
          </a:p>
        </p:txBody>
      </p:sp>
      <p:pic>
        <p:nvPicPr>
          <p:cNvPr id="2050" name="Picture 2" descr="Watercolour Painting top image">
            <a:extLst>
              <a:ext uri="{FF2B5EF4-FFF2-40B4-BE49-F238E27FC236}">
                <a16:creationId xmlns:a16="http://schemas.microsoft.com/office/drawing/2014/main" id="{9537F356-D926-F1CE-56B5-8A30706172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2951" y="1679805"/>
            <a:ext cx="8886098" cy="4993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1116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384F-DD3A-0281-A827-FF1909DDECFA}"/>
              </a:ext>
            </a:extLst>
          </p:cNvPr>
          <p:cNvSpPr>
            <a:spLocks noGrp="1"/>
          </p:cNvSpPr>
          <p:nvPr>
            <p:ph type="title"/>
          </p:nvPr>
        </p:nvSpPr>
        <p:spPr>
          <a:xfrm>
            <a:off x="9164782" y="365125"/>
            <a:ext cx="3027218" cy="6492875"/>
          </a:xfrm>
        </p:spPr>
        <p:txBody>
          <a:bodyPr>
            <a:normAutofit/>
          </a:bodyPr>
          <a:lstStyle/>
          <a:p>
            <a:pPr algn="ctr"/>
            <a:r>
              <a:rPr lang="en-US" sz="2400" b="1" dirty="0">
                <a:solidFill>
                  <a:srgbClr val="E1DBD1"/>
                </a:solidFill>
                <a:latin typeface="Papyrus" panose="03070502060502030205" pitchFamily="66" charset="0"/>
              </a:rPr>
              <a:t>View of the peristyle and shrine, as seen from the tablinum, in the 'House of the Tragic Poet.' A patterned floor is shown at the entry to the peristyle, four of which's columns are visible. The small shrine sits at the back of the peristyle courtyard. Much of the paintwork is in red and yellow. </a:t>
            </a:r>
            <a:endParaRPr lang="el-GR" sz="2400" b="1" dirty="0">
              <a:solidFill>
                <a:srgbClr val="E1DBD1"/>
              </a:solidFill>
            </a:endParaRPr>
          </a:p>
        </p:txBody>
      </p:sp>
      <p:pic>
        <p:nvPicPr>
          <p:cNvPr id="10242" name="Picture 2" descr="Drawing top image">
            <a:extLst>
              <a:ext uri="{FF2B5EF4-FFF2-40B4-BE49-F238E27FC236}">
                <a16:creationId xmlns:a16="http://schemas.microsoft.com/office/drawing/2014/main" id="{4C1C9FA7-385D-BE1A-C480-931A2F3CA7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478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395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4C69F-552C-EB08-8826-560F2884D998}"/>
              </a:ext>
            </a:extLst>
          </p:cNvPr>
          <p:cNvSpPr>
            <a:spLocks noGrp="1"/>
          </p:cNvSpPr>
          <p:nvPr>
            <p:ph type="title"/>
          </p:nvPr>
        </p:nvSpPr>
        <p:spPr>
          <a:xfrm>
            <a:off x="5091113" y="365125"/>
            <a:ext cx="2154238" cy="6492875"/>
          </a:xfrm>
        </p:spPr>
        <p:txBody>
          <a:bodyPr>
            <a:normAutofit fontScale="90000"/>
          </a:bodyPr>
          <a:lstStyle/>
          <a:p>
            <a:pPr algn="ctr"/>
            <a:r>
              <a:rPr lang="en-US" sz="2400" b="1" dirty="0">
                <a:solidFill>
                  <a:srgbClr val="E1DBD1"/>
                </a:solidFill>
                <a:latin typeface="Papyrus" panose="03070502060502030205" pitchFamily="66" charset="0"/>
              </a:rPr>
              <a:t>View of the north-east corner of the peristyle in the house of </a:t>
            </a:r>
            <a:r>
              <a:rPr lang="en-US" sz="2400" b="1" dirty="0" err="1">
                <a:solidFill>
                  <a:srgbClr val="E1DBD1"/>
                </a:solidFill>
                <a:latin typeface="Papyrus" panose="03070502060502030205" pitchFamily="66" charset="0"/>
              </a:rPr>
              <a:t>Aulus</a:t>
            </a:r>
            <a:r>
              <a:rPr lang="en-US" sz="2400" b="1" dirty="0">
                <a:solidFill>
                  <a:srgbClr val="E1DBD1"/>
                </a:solidFill>
                <a:latin typeface="Papyrus" panose="03070502060502030205" pitchFamily="66" charset="0"/>
              </a:rPr>
              <a:t> </a:t>
            </a:r>
            <a:r>
              <a:rPr lang="en-US" sz="2400" b="1" dirty="0" err="1">
                <a:solidFill>
                  <a:srgbClr val="E1DBD1"/>
                </a:solidFill>
                <a:latin typeface="Papyrus" panose="03070502060502030205" pitchFamily="66" charset="0"/>
              </a:rPr>
              <a:t>Vettius</a:t>
            </a:r>
            <a:r>
              <a:rPr lang="en-US" sz="2400" b="1" dirty="0">
                <a:solidFill>
                  <a:srgbClr val="E1DBD1"/>
                </a:solidFill>
                <a:latin typeface="Papyrus" panose="03070502060502030205" pitchFamily="66" charset="0"/>
              </a:rPr>
              <a:t>. The chamber on the left is the larger triclinium.</a:t>
            </a:r>
            <a:br>
              <a:rPr lang="en-US" sz="2400" b="1" dirty="0">
                <a:solidFill>
                  <a:srgbClr val="E1DBD1"/>
                </a:solidFill>
                <a:latin typeface="Papyrus" panose="03070502060502030205" pitchFamily="66" charset="0"/>
              </a:rPr>
            </a:br>
            <a:br>
              <a:rPr lang="en-US" sz="2400" b="1" dirty="0">
                <a:solidFill>
                  <a:srgbClr val="E1DBD1"/>
                </a:solidFill>
                <a:latin typeface="Papyrus" panose="03070502060502030205" pitchFamily="66" charset="0"/>
              </a:rPr>
            </a:br>
            <a:r>
              <a:rPr lang="en-US" sz="2400" b="1" dirty="0">
                <a:solidFill>
                  <a:srgbClr val="E1DBD1"/>
                </a:solidFill>
                <a:latin typeface="Papyrus" panose="03070502060502030205" pitchFamily="66" charset="0"/>
              </a:rPr>
              <a:t>View of the south-west corner of the peristyle of the house of </a:t>
            </a:r>
            <a:r>
              <a:rPr lang="en-US" sz="2400" b="1" dirty="0" err="1">
                <a:solidFill>
                  <a:srgbClr val="E1DBD1"/>
                </a:solidFill>
                <a:latin typeface="Papyrus" panose="03070502060502030205" pitchFamily="66" charset="0"/>
              </a:rPr>
              <a:t>Aulus</a:t>
            </a:r>
            <a:r>
              <a:rPr lang="en-US" sz="2400" b="1" dirty="0">
                <a:solidFill>
                  <a:srgbClr val="E1DBD1"/>
                </a:solidFill>
                <a:latin typeface="Papyrus" panose="03070502060502030205" pitchFamily="66" charset="0"/>
              </a:rPr>
              <a:t> </a:t>
            </a:r>
            <a:r>
              <a:rPr lang="en-US" sz="2400" b="1" dirty="0" err="1">
                <a:solidFill>
                  <a:srgbClr val="E1DBD1"/>
                </a:solidFill>
                <a:latin typeface="Papyrus" panose="03070502060502030205" pitchFamily="66" charset="0"/>
              </a:rPr>
              <a:t>Vettius</a:t>
            </a:r>
            <a:r>
              <a:rPr lang="en-US" sz="2400" b="1" dirty="0">
                <a:solidFill>
                  <a:srgbClr val="E1DBD1"/>
                </a:solidFill>
                <a:latin typeface="Papyrus" panose="03070502060502030205" pitchFamily="66" charset="0"/>
              </a:rPr>
              <a:t>. Four large columns mark the edge of a courtyard.</a:t>
            </a:r>
            <a:endParaRPr lang="el-GR" sz="2400" b="1" dirty="0">
              <a:solidFill>
                <a:srgbClr val="E1DBD1"/>
              </a:solidFill>
            </a:endParaRPr>
          </a:p>
        </p:txBody>
      </p:sp>
      <p:pic>
        <p:nvPicPr>
          <p:cNvPr id="9218" name="Picture 2" descr="Drawing top image">
            <a:extLst>
              <a:ext uri="{FF2B5EF4-FFF2-40B4-BE49-F238E27FC236}">
                <a16:creationId xmlns:a16="http://schemas.microsoft.com/office/drawing/2014/main" id="{067E1C5F-7A2D-AD89-34BD-493870EEA9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09111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Drawing top image">
            <a:extLst>
              <a:ext uri="{FF2B5EF4-FFF2-40B4-BE49-F238E27FC236}">
                <a16:creationId xmlns:a16="http://schemas.microsoft.com/office/drawing/2014/main" id="{E7A2AC78-620A-D231-9CC4-C07CCB8E0C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5350" y="0"/>
            <a:ext cx="49466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318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AFBC-525C-EE39-49A3-AF437FC63510}"/>
              </a:ext>
            </a:extLst>
          </p:cNvPr>
          <p:cNvSpPr>
            <a:spLocks noGrp="1"/>
          </p:cNvSpPr>
          <p:nvPr>
            <p:ph type="title"/>
          </p:nvPr>
        </p:nvSpPr>
        <p:spPr>
          <a:xfrm>
            <a:off x="0" y="365125"/>
            <a:ext cx="3092031" cy="6258831"/>
          </a:xfrm>
        </p:spPr>
        <p:txBody>
          <a:bodyPr>
            <a:normAutofit/>
          </a:bodyPr>
          <a:lstStyle/>
          <a:p>
            <a:pPr algn="ctr"/>
            <a:r>
              <a:rPr lang="en-US" sz="2400" b="1" dirty="0">
                <a:solidFill>
                  <a:srgbClr val="E1DBD1"/>
                </a:solidFill>
                <a:latin typeface="Papyrus" panose="03070502060502030205" pitchFamily="66" charset="0"/>
              </a:rPr>
              <a:t>Copy of a wall painting in the house known as 'Casa </a:t>
            </a:r>
            <a:r>
              <a:rPr lang="en-US" sz="2400" b="1" dirty="0" err="1">
                <a:solidFill>
                  <a:srgbClr val="E1DBD1"/>
                </a:solidFill>
                <a:latin typeface="Papyrus" panose="03070502060502030205" pitchFamily="66" charset="0"/>
              </a:rPr>
              <a:t>delle</a:t>
            </a:r>
            <a:r>
              <a:rPr lang="en-US" sz="2400" b="1" dirty="0">
                <a:solidFill>
                  <a:srgbClr val="E1DBD1"/>
                </a:solidFill>
                <a:latin typeface="Papyrus" panose="03070502060502030205" pitchFamily="66" charset="0"/>
              </a:rPr>
              <a:t> </a:t>
            </a:r>
            <a:r>
              <a:rPr lang="en-US" sz="2400" b="1" dirty="0" err="1">
                <a:solidFill>
                  <a:srgbClr val="E1DBD1"/>
                </a:solidFill>
                <a:latin typeface="Papyrus" panose="03070502060502030205" pitchFamily="66" charset="0"/>
              </a:rPr>
              <a:t>Nozze</a:t>
            </a:r>
            <a:r>
              <a:rPr lang="en-US" sz="2400" b="1" dirty="0">
                <a:solidFill>
                  <a:srgbClr val="E1DBD1"/>
                </a:solidFill>
                <a:latin typeface="Papyrus" panose="03070502060502030205" pitchFamily="66" charset="0"/>
              </a:rPr>
              <a:t> </a:t>
            </a:r>
            <a:r>
              <a:rPr lang="en-US" sz="2400" b="1" dirty="0" err="1">
                <a:solidFill>
                  <a:srgbClr val="E1DBD1"/>
                </a:solidFill>
                <a:latin typeface="Papyrus" panose="03070502060502030205" pitchFamily="66" charset="0"/>
              </a:rPr>
              <a:t>d'Argento</a:t>
            </a:r>
            <a:r>
              <a:rPr lang="en-US" sz="2400" b="1" dirty="0">
                <a:solidFill>
                  <a:srgbClr val="E1DBD1"/>
                </a:solidFill>
                <a:latin typeface="Papyrus" panose="03070502060502030205" pitchFamily="66" charset="0"/>
              </a:rPr>
              <a:t>' in Pompeii, excavated in 1894.</a:t>
            </a:r>
            <a:endParaRPr lang="el-GR" sz="2400" b="1" dirty="0">
              <a:solidFill>
                <a:srgbClr val="E1DBD1"/>
              </a:solidFill>
            </a:endParaRPr>
          </a:p>
        </p:txBody>
      </p:sp>
      <p:pic>
        <p:nvPicPr>
          <p:cNvPr id="4098" name="Picture 2" descr="Watercolour Painting top image">
            <a:extLst>
              <a:ext uri="{FF2B5EF4-FFF2-40B4-BE49-F238E27FC236}">
                <a16:creationId xmlns:a16="http://schemas.microsoft.com/office/drawing/2014/main" id="{4FB43AA1-FA19-7B67-78EC-473D8C1DF6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2031" y="234043"/>
            <a:ext cx="8861483" cy="6389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3710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2AD9E-4C2F-480B-6AC1-E9C0B120860E}"/>
              </a:ext>
            </a:extLst>
          </p:cNvPr>
          <p:cNvSpPr>
            <a:spLocks noGrp="1"/>
          </p:cNvSpPr>
          <p:nvPr>
            <p:ph type="title"/>
          </p:nvPr>
        </p:nvSpPr>
        <p:spPr>
          <a:xfrm>
            <a:off x="838200" y="1"/>
            <a:ext cx="10515600" cy="1690688"/>
          </a:xfrm>
        </p:spPr>
        <p:txBody>
          <a:bodyPr>
            <a:normAutofit/>
          </a:bodyPr>
          <a:lstStyle/>
          <a:p>
            <a:pPr algn="ctr"/>
            <a:r>
              <a:rPr lang="en-US" sz="2400" b="1" dirty="0">
                <a:solidFill>
                  <a:srgbClr val="E1DBD1"/>
                </a:solidFill>
                <a:latin typeface="Papyrus" panose="03070502060502030205" pitchFamily="66" charset="0"/>
              </a:rPr>
              <a:t>Preliminary study of painted wall decoration in the 'House of </a:t>
            </a:r>
            <a:r>
              <a:rPr lang="en-US" sz="2400" b="1" dirty="0" err="1">
                <a:solidFill>
                  <a:srgbClr val="E1DBD1"/>
                </a:solidFill>
                <a:latin typeface="Papyrus" panose="03070502060502030205" pitchFamily="66" charset="0"/>
              </a:rPr>
              <a:t>Triptolemus</a:t>
            </a:r>
            <a:r>
              <a:rPr lang="en-US" sz="2400" b="1" dirty="0">
                <a:solidFill>
                  <a:srgbClr val="E1DBD1"/>
                </a:solidFill>
                <a:latin typeface="Papyrus" panose="03070502060502030205" pitchFamily="66" charset="0"/>
              </a:rPr>
              <a:t>' in the Via Marina at Pompeii. </a:t>
            </a:r>
            <a:endParaRPr lang="el-GR" sz="2400" b="1" dirty="0">
              <a:solidFill>
                <a:srgbClr val="E1DBD1"/>
              </a:solidFill>
            </a:endParaRPr>
          </a:p>
        </p:txBody>
      </p:sp>
      <p:pic>
        <p:nvPicPr>
          <p:cNvPr id="12290" name="Picture 2" descr="Watercolour Painting top image">
            <a:extLst>
              <a:ext uri="{FF2B5EF4-FFF2-40B4-BE49-F238E27FC236}">
                <a16:creationId xmlns:a16="http://schemas.microsoft.com/office/drawing/2014/main" id="{FFCC3106-3C23-8A4B-F70D-E328BA02DF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079" y="1228395"/>
            <a:ext cx="9477841" cy="5390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813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B9C33-3731-13A9-FD46-FB9BEECAC5BE}"/>
              </a:ext>
            </a:extLst>
          </p:cNvPr>
          <p:cNvSpPr>
            <a:spLocks noGrp="1"/>
          </p:cNvSpPr>
          <p:nvPr>
            <p:ph type="title"/>
          </p:nvPr>
        </p:nvSpPr>
        <p:spPr>
          <a:xfrm>
            <a:off x="838200" y="1"/>
            <a:ext cx="10515600" cy="1690688"/>
          </a:xfrm>
        </p:spPr>
        <p:txBody>
          <a:bodyPr>
            <a:normAutofit/>
          </a:bodyPr>
          <a:lstStyle/>
          <a:p>
            <a:pPr algn="ctr"/>
            <a:r>
              <a:rPr lang="en-US" sz="2400" b="1" dirty="0">
                <a:solidFill>
                  <a:srgbClr val="E1DBD1"/>
                </a:solidFill>
                <a:latin typeface="Papyrus" panose="03070502060502030205" pitchFamily="66" charset="0"/>
              </a:rPr>
              <a:t>Preliminary study of the painted decoration of a vaulted ceiling in the 'House of the Princess Margherita' in the Strada </a:t>
            </a:r>
            <a:r>
              <a:rPr lang="en-US" sz="2400" b="1" dirty="0" err="1">
                <a:solidFill>
                  <a:srgbClr val="E1DBD1"/>
                </a:solidFill>
                <a:latin typeface="Papyrus" panose="03070502060502030205" pitchFamily="66" charset="0"/>
              </a:rPr>
              <a:t>Stabiana</a:t>
            </a:r>
            <a:r>
              <a:rPr lang="en-US" sz="2400" b="1" dirty="0">
                <a:solidFill>
                  <a:srgbClr val="E1DBD1"/>
                </a:solidFill>
                <a:latin typeface="Papyrus" panose="03070502060502030205" pitchFamily="66" charset="0"/>
              </a:rPr>
              <a:t> at Pompeii.</a:t>
            </a:r>
            <a:endParaRPr lang="el-GR" sz="2400" b="1" dirty="0">
              <a:solidFill>
                <a:srgbClr val="E1DBD1"/>
              </a:solidFill>
            </a:endParaRPr>
          </a:p>
        </p:txBody>
      </p:sp>
      <p:pic>
        <p:nvPicPr>
          <p:cNvPr id="16386" name="Picture 2" descr="Watercolour Painting top image">
            <a:extLst>
              <a:ext uri="{FF2B5EF4-FFF2-40B4-BE49-F238E27FC236}">
                <a16:creationId xmlns:a16="http://schemas.microsoft.com/office/drawing/2014/main" id="{7781DE21-31E4-D655-AF9E-6A06B7A4B8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916" y="1404256"/>
            <a:ext cx="9038167" cy="5312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732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08597-A027-6FDC-9456-19390E9B0F85}"/>
              </a:ext>
            </a:extLst>
          </p:cNvPr>
          <p:cNvSpPr>
            <a:spLocks noGrp="1"/>
          </p:cNvSpPr>
          <p:nvPr>
            <p:ph type="title"/>
          </p:nvPr>
        </p:nvSpPr>
        <p:spPr>
          <a:xfrm>
            <a:off x="4086452" y="881743"/>
            <a:ext cx="4019097" cy="5976257"/>
          </a:xfrm>
        </p:spPr>
        <p:txBody>
          <a:bodyPr>
            <a:normAutofit/>
          </a:bodyPr>
          <a:lstStyle/>
          <a:p>
            <a:pPr algn="ctr"/>
            <a:br>
              <a:rPr lang="en-US" sz="2400" b="1" dirty="0">
                <a:solidFill>
                  <a:srgbClr val="E1DBD1"/>
                </a:solidFill>
                <a:latin typeface="Papyrus" panose="03070502060502030205" pitchFamily="66" charset="0"/>
              </a:rPr>
            </a:br>
            <a:r>
              <a:rPr lang="en-US" sz="2400" b="1" dirty="0">
                <a:solidFill>
                  <a:srgbClr val="E1DBD1"/>
                </a:solidFill>
                <a:latin typeface="Papyrus" panose="03070502060502030205" pitchFamily="66" charset="0"/>
              </a:rPr>
              <a:t>Preliminary study of a painted wall decoration in the 'House of Orpheus' at Pompeii.</a:t>
            </a:r>
            <a:br>
              <a:rPr lang="en-US" sz="2400" b="1" dirty="0">
                <a:solidFill>
                  <a:srgbClr val="E1DBD1"/>
                </a:solidFill>
                <a:latin typeface="Papyrus" panose="03070502060502030205" pitchFamily="66" charset="0"/>
              </a:rPr>
            </a:br>
            <a:br>
              <a:rPr lang="en-US" sz="2400" b="1" dirty="0">
                <a:solidFill>
                  <a:srgbClr val="E1DBD1"/>
                </a:solidFill>
                <a:latin typeface="Papyrus" panose="03070502060502030205" pitchFamily="66" charset="0"/>
              </a:rPr>
            </a:br>
            <a:r>
              <a:rPr lang="en-US" sz="2400" b="1" dirty="0">
                <a:solidFill>
                  <a:srgbClr val="E1DBD1"/>
                </a:solidFill>
                <a:latin typeface="Papyrus" panose="03070502060502030205" pitchFamily="66" charset="0"/>
              </a:rPr>
              <a:t>Preliminary study of a wall decoration in the 'House of the </a:t>
            </a:r>
            <a:r>
              <a:rPr lang="en-US" sz="2400" b="1" dirty="0" err="1">
                <a:solidFill>
                  <a:srgbClr val="E1DBD1"/>
                </a:solidFill>
                <a:latin typeface="Papyrus" panose="03070502060502030205" pitchFamily="66" charset="0"/>
              </a:rPr>
              <a:t>Citharist</a:t>
            </a:r>
            <a:r>
              <a:rPr lang="en-US" sz="2400" b="1" dirty="0">
                <a:solidFill>
                  <a:srgbClr val="E1DBD1"/>
                </a:solidFill>
                <a:latin typeface="Papyrus" panose="03070502060502030205" pitchFamily="66" charset="0"/>
              </a:rPr>
              <a:t>', also known as the 'House of </a:t>
            </a:r>
            <a:r>
              <a:rPr lang="en-US" sz="2400" b="1" dirty="0" err="1">
                <a:solidFill>
                  <a:srgbClr val="E1DBD1"/>
                </a:solidFill>
                <a:latin typeface="Papyrus" panose="03070502060502030205" pitchFamily="66" charset="0"/>
              </a:rPr>
              <a:t>Popidius</a:t>
            </a:r>
            <a:r>
              <a:rPr lang="en-US" sz="2400" b="1" dirty="0">
                <a:solidFill>
                  <a:srgbClr val="E1DBD1"/>
                </a:solidFill>
                <a:latin typeface="Papyrus" panose="03070502060502030205" pitchFamily="66" charset="0"/>
              </a:rPr>
              <a:t> Secundus </a:t>
            </a:r>
            <a:r>
              <a:rPr lang="en-US" sz="2400" b="1" dirty="0" err="1">
                <a:solidFill>
                  <a:srgbClr val="E1DBD1"/>
                </a:solidFill>
                <a:latin typeface="Papyrus" panose="03070502060502030205" pitchFamily="66" charset="0"/>
              </a:rPr>
              <a:t>Augustianus</a:t>
            </a:r>
            <a:r>
              <a:rPr lang="en-US" sz="2400" b="1" dirty="0">
                <a:solidFill>
                  <a:srgbClr val="E1DBD1"/>
                </a:solidFill>
                <a:latin typeface="Papyrus" panose="03070502060502030205" pitchFamily="66" charset="0"/>
              </a:rPr>
              <a:t>', at Pompeii.</a:t>
            </a:r>
            <a:endParaRPr lang="el-GR" sz="2400" b="1" dirty="0">
              <a:solidFill>
                <a:srgbClr val="E1DBD1"/>
              </a:solidFill>
            </a:endParaRPr>
          </a:p>
        </p:txBody>
      </p:sp>
      <p:pic>
        <p:nvPicPr>
          <p:cNvPr id="15362" name="Picture 2" descr="Watercolour Painting top image">
            <a:extLst>
              <a:ext uri="{FF2B5EF4-FFF2-40B4-BE49-F238E27FC236}">
                <a16:creationId xmlns:a16="http://schemas.microsoft.com/office/drawing/2014/main" id="{AA01B93B-96C1-FB2B-AFBD-2B7C426F43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5549" y="0"/>
            <a:ext cx="39258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Watercolour painting">
            <a:extLst>
              <a:ext uri="{FF2B5EF4-FFF2-40B4-BE49-F238E27FC236}">
                <a16:creationId xmlns:a16="http://schemas.microsoft.com/office/drawing/2014/main" id="{1752E82F-4D6E-331F-799E-4D00ABE5BB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203" y="0"/>
            <a:ext cx="389659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4167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397A5-CD3B-E2EB-F4B3-95F3755C0541}"/>
              </a:ext>
            </a:extLst>
          </p:cNvPr>
          <p:cNvSpPr>
            <a:spLocks noGrp="1"/>
          </p:cNvSpPr>
          <p:nvPr>
            <p:ph type="title"/>
          </p:nvPr>
        </p:nvSpPr>
        <p:spPr>
          <a:xfrm>
            <a:off x="4851400" y="365125"/>
            <a:ext cx="3238500" cy="6492875"/>
          </a:xfrm>
        </p:spPr>
        <p:txBody>
          <a:bodyPr>
            <a:normAutofit/>
          </a:bodyPr>
          <a:lstStyle/>
          <a:p>
            <a:pPr algn="ctr"/>
            <a:r>
              <a:rPr lang="en-US" sz="2400" b="1" dirty="0">
                <a:solidFill>
                  <a:srgbClr val="E1DBD1"/>
                </a:solidFill>
                <a:latin typeface="Papyrus" panose="03070502060502030205" pitchFamily="66" charset="0"/>
              </a:rPr>
              <a:t>Preliminary study of a painted wall decoration in the 'House of A. Octavius Primus' at Pompeii. It shows part of a column with a spiral design in the </a:t>
            </a:r>
            <a:r>
              <a:rPr lang="en-US" sz="2400" b="1" dirty="0" err="1">
                <a:solidFill>
                  <a:srgbClr val="E1DBD1"/>
                </a:solidFill>
                <a:latin typeface="Papyrus" panose="03070502060502030205" pitchFamily="66" charset="0"/>
              </a:rPr>
              <a:t>centre</a:t>
            </a:r>
            <a:r>
              <a:rPr lang="en-US" sz="2400" b="1" dirty="0">
                <a:solidFill>
                  <a:srgbClr val="E1DBD1"/>
                </a:solidFill>
                <a:latin typeface="Papyrus" panose="03070502060502030205" pitchFamily="66" charset="0"/>
              </a:rPr>
              <a:t>, with the spiral decoration extending further. </a:t>
            </a:r>
            <a:br>
              <a:rPr lang="en-US" sz="2400" b="1" dirty="0">
                <a:solidFill>
                  <a:srgbClr val="E1DBD1"/>
                </a:solidFill>
                <a:latin typeface="Papyrus" panose="03070502060502030205" pitchFamily="66" charset="0"/>
              </a:rPr>
            </a:br>
            <a:br>
              <a:rPr lang="en-US" sz="2400" b="1" dirty="0">
                <a:solidFill>
                  <a:srgbClr val="E1DBD1"/>
                </a:solidFill>
                <a:latin typeface="Papyrus" panose="03070502060502030205" pitchFamily="66" charset="0"/>
              </a:rPr>
            </a:br>
            <a:r>
              <a:rPr lang="en-US" sz="2400" b="1" dirty="0">
                <a:solidFill>
                  <a:srgbClr val="E1DBD1"/>
                </a:solidFill>
                <a:latin typeface="Papyrus" panose="03070502060502030205" pitchFamily="66" charset="0"/>
              </a:rPr>
              <a:t>Preliminary study of a wall painting in the 'House of Romulus and Remus' in the Via Marina in Pompeii. </a:t>
            </a:r>
            <a:endParaRPr lang="el-GR" sz="2400" b="1" dirty="0">
              <a:solidFill>
                <a:srgbClr val="E1DBD1"/>
              </a:solidFill>
            </a:endParaRPr>
          </a:p>
        </p:txBody>
      </p:sp>
      <p:pic>
        <p:nvPicPr>
          <p:cNvPr id="5122" name="Picture 2" descr="Watercolour Painting top image">
            <a:extLst>
              <a:ext uri="{FF2B5EF4-FFF2-40B4-BE49-F238E27FC236}">
                <a16:creationId xmlns:a16="http://schemas.microsoft.com/office/drawing/2014/main" id="{852F8444-8E9B-720E-A315-B9C74E6EA4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213" y="0"/>
            <a:ext cx="46751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Watercolour Painting top image">
            <a:extLst>
              <a:ext uri="{FF2B5EF4-FFF2-40B4-BE49-F238E27FC236}">
                <a16:creationId xmlns:a16="http://schemas.microsoft.com/office/drawing/2014/main" id="{DB061DBB-E4BB-8293-E1F3-86F30D0A30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9900" y="0"/>
            <a:ext cx="39258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46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1E622-5368-A783-2541-ACE59DDAF1D0}"/>
              </a:ext>
            </a:extLst>
          </p:cNvPr>
          <p:cNvSpPr>
            <a:spLocks noGrp="1"/>
          </p:cNvSpPr>
          <p:nvPr>
            <p:ph type="title"/>
          </p:nvPr>
        </p:nvSpPr>
        <p:spPr>
          <a:xfrm>
            <a:off x="4645208" y="250371"/>
            <a:ext cx="2757078" cy="6607629"/>
          </a:xfrm>
        </p:spPr>
        <p:txBody>
          <a:bodyPr>
            <a:normAutofit/>
          </a:bodyPr>
          <a:lstStyle/>
          <a:p>
            <a:pPr algn="ctr"/>
            <a:r>
              <a:rPr lang="en-US" sz="2400" b="1" dirty="0">
                <a:solidFill>
                  <a:srgbClr val="E1DBD1"/>
                </a:solidFill>
                <a:latin typeface="Papyrus" panose="03070502060502030205" pitchFamily="66" charset="0"/>
              </a:rPr>
              <a:t>Drawing of the remains of a lararium in Pompeii in an unidentified House.</a:t>
            </a:r>
            <a:br>
              <a:rPr lang="en-US" sz="2400" b="1" dirty="0">
                <a:solidFill>
                  <a:srgbClr val="E1DBD1"/>
                </a:solidFill>
                <a:latin typeface="Papyrus" panose="03070502060502030205" pitchFamily="66" charset="0"/>
              </a:rPr>
            </a:br>
            <a:br>
              <a:rPr lang="en-US" sz="2400" b="1" dirty="0">
                <a:solidFill>
                  <a:srgbClr val="E1DBD1"/>
                </a:solidFill>
                <a:latin typeface="Papyrus" panose="03070502060502030205" pitchFamily="66" charset="0"/>
              </a:rPr>
            </a:br>
            <a:r>
              <a:rPr lang="en-US" sz="2400" b="1" dirty="0">
                <a:solidFill>
                  <a:srgbClr val="E1DBD1"/>
                </a:solidFill>
                <a:latin typeface="Papyrus" panose="03070502060502030205" pitchFamily="66" charset="0"/>
              </a:rPr>
              <a:t>View of the lararium in the house of </a:t>
            </a:r>
            <a:r>
              <a:rPr lang="en-US" sz="2400" b="1" dirty="0" err="1">
                <a:solidFill>
                  <a:srgbClr val="E1DBD1"/>
                </a:solidFill>
                <a:latin typeface="Papyrus" panose="03070502060502030205" pitchFamily="66" charset="0"/>
              </a:rPr>
              <a:t>Epidius</a:t>
            </a:r>
            <a:r>
              <a:rPr lang="en-US" sz="2400" b="1" dirty="0">
                <a:solidFill>
                  <a:srgbClr val="E1DBD1"/>
                </a:solidFill>
                <a:latin typeface="Papyrus" panose="03070502060502030205" pitchFamily="66" charset="0"/>
              </a:rPr>
              <a:t> </a:t>
            </a:r>
            <a:r>
              <a:rPr lang="en-US" sz="2400" b="1" dirty="0" err="1">
                <a:solidFill>
                  <a:srgbClr val="E1DBD1"/>
                </a:solidFill>
                <a:latin typeface="Papyrus" panose="03070502060502030205" pitchFamily="66" charset="0"/>
              </a:rPr>
              <a:t>Sabinus</a:t>
            </a:r>
            <a:r>
              <a:rPr lang="en-US" sz="2400" b="1" dirty="0">
                <a:solidFill>
                  <a:srgbClr val="E1DBD1"/>
                </a:solidFill>
                <a:latin typeface="Papyrus" panose="03070502060502030205" pitchFamily="66" charset="0"/>
              </a:rPr>
              <a:t>, Pompeii. Also known as a shrine to the household gods, it takes the shape of a miniature temple decorated with delicate ornamentation in paint. </a:t>
            </a:r>
            <a:endParaRPr lang="el-GR" sz="2400" b="1" dirty="0">
              <a:solidFill>
                <a:srgbClr val="E1DBD1"/>
              </a:solidFill>
            </a:endParaRPr>
          </a:p>
        </p:txBody>
      </p:sp>
      <p:pic>
        <p:nvPicPr>
          <p:cNvPr id="14338" name="Picture 2" descr="Drawing top image">
            <a:extLst>
              <a:ext uri="{FF2B5EF4-FFF2-40B4-BE49-F238E27FC236}">
                <a16:creationId xmlns:a16="http://schemas.microsoft.com/office/drawing/2014/main" id="{301EFA80-FC8D-0D9B-34CC-5A3B3A3196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8213" y="0"/>
            <a:ext cx="490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Drawing top image">
            <a:extLst>
              <a:ext uri="{FF2B5EF4-FFF2-40B4-BE49-F238E27FC236}">
                <a16:creationId xmlns:a16="http://schemas.microsoft.com/office/drawing/2014/main" id="{2830DF40-0418-E701-E9C6-2DB4714B0B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288" y="108856"/>
            <a:ext cx="4525920" cy="6607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7207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844F3-7128-F110-9371-C4AC52BEBA55}"/>
              </a:ext>
            </a:extLst>
          </p:cNvPr>
          <p:cNvSpPr>
            <a:spLocks noGrp="1"/>
          </p:cNvSpPr>
          <p:nvPr>
            <p:ph type="title"/>
          </p:nvPr>
        </p:nvSpPr>
        <p:spPr>
          <a:xfrm>
            <a:off x="283029" y="435428"/>
            <a:ext cx="6640285" cy="1937657"/>
          </a:xfrm>
        </p:spPr>
        <p:txBody>
          <a:bodyPr>
            <a:noAutofit/>
          </a:bodyPr>
          <a:lstStyle/>
          <a:p>
            <a:pPr algn="ctr"/>
            <a:r>
              <a:rPr lang="en-US" sz="2400" b="1" dirty="0">
                <a:solidFill>
                  <a:srgbClr val="E1DBD1"/>
                </a:solidFill>
                <a:latin typeface="Papyrus" panose="03070502060502030205" pitchFamily="66" charset="0"/>
              </a:rPr>
              <a:t>The </a:t>
            </a:r>
            <a:r>
              <a:rPr lang="en-US" sz="2400" b="1" dirty="0" err="1">
                <a:solidFill>
                  <a:srgbClr val="E1DBD1"/>
                </a:solidFill>
                <a:latin typeface="Papyrus" panose="03070502060502030205" pitchFamily="66" charset="0"/>
              </a:rPr>
              <a:t>watercolour</a:t>
            </a:r>
            <a:r>
              <a:rPr lang="en-US" sz="2400" b="1" dirty="0">
                <a:solidFill>
                  <a:srgbClr val="E1DBD1"/>
                </a:solidFill>
                <a:latin typeface="Papyrus" panose="03070502060502030205" pitchFamily="66" charset="0"/>
              </a:rPr>
              <a:t> painting of a Pompeiian Fountain within a highly decorated alcove, is a wonderful reconstruction of the Mosaic Fountain discovered in the Pompeiian House of the Large Fountain. </a:t>
            </a:r>
            <a:endParaRPr lang="el-GR" sz="2400" b="1" dirty="0">
              <a:solidFill>
                <a:srgbClr val="E1DBD1"/>
              </a:solidFill>
            </a:endParaRPr>
          </a:p>
        </p:txBody>
      </p:sp>
      <p:pic>
        <p:nvPicPr>
          <p:cNvPr id="13316" name="Picture 4" descr="Painting of Pompeii top image">
            <a:extLst>
              <a:ext uri="{FF2B5EF4-FFF2-40B4-BE49-F238E27FC236}">
                <a16:creationId xmlns:a16="http://schemas.microsoft.com/office/drawing/2014/main" id="{E65D3BF2-2EF3-B93C-C7B8-3891DD04D6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0067" y="108857"/>
            <a:ext cx="5021716" cy="66402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collage of a fountain&#10;&#10;Description automatically generated">
            <a:extLst>
              <a:ext uri="{FF2B5EF4-FFF2-40B4-BE49-F238E27FC236}">
                <a16:creationId xmlns:a16="http://schemas.microsoft.com/office/drawing/2014/main" id="{B09F56E8-D460-4023-DAF5-DD8428969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144" y="2481944"/>
            <a:ext cx="6830574" cy="4321628"/>
          </a:xfrm>
          <a:prstGeom prst="rect">
            <a:avLst/>
          </a:prstGeom>
        </p:spPr>
      </p:pic>
    </p:spTree>
    <p:extLst>
      <p:ext uri="{BB962C8B-B14F-4D97-AF65-F5344CB8AC3E}">
        <p14:creationId xmlns:p14="http://schemas.microsoft.com/office/powerpoint/2010/main" val="3430081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09F07-A74C-3737-0FD1-9A261DDEC238}"/>
              </a:ext>
            </a:extLst>
          </p:cNvPr>
          <p:cNvSpPr>
            <a:spLocks noGrp="1"/>
          </p:cNvSpPr>
          <p:nvPr>
            <p:ph type="title"/>
          </p:nvPr>
        </p:nvSpPr>
        <p:spPr>
          <a:xfrm>
            <a:off x="5272086" y="783771"/>
            <a:ext cx="1470027" cy="6074229"/>
          </a:xfrm>
        </p:spPr>
        <p:txBody>
          <a:bodyPr>
            <a:normAutofit fontScale="90000"/>
          </a:bodyPr>
          <a:lstStyle/>
          <a:p>
            <a:pPr algn="ctr"/>
            <a:r>
              <a:rPr lang="en-US" sz="2400" b="1" dirty="0">
                <a:solidFill>
                  <a:srgbClr val="E1DBD1"/>
                </a:solidFill>
                <a:latin typeface="Papyrus" panose="03070502060502030205" pitchFamily="66" charset="0"/>
              </a:rPr>
              <a:t>Copy of a mosaic from the Vestibule of the 'House of the Tragic Poet.’ </a:t>
            </a:r>
            <a:br>
              <a:rPr lang="en-US" sz="2400" b="1" dirty="0">
                <a:solidFill>
                  <a:srgbClr val="E1DBD1"/>
                </a:solidFill>
                <a:latin typeface="Papyrus" panose="03070502060502030205" pitchFamily="66" charset="0"/>
              </a:rPr>
            </a:br>
            <a:br>
              <a:rPr lang="en-US" sz="2400" b="1" dirty="0">
                <a:solidFill>
                  <a:srgbClr val="E1DBD1"/>
                </a:solidFill>
                <a:latin typeface="Papyrus" panose="03070502060502030205" pitchFamily="66" charset="0"/>
              </a:rPr>
            </a:br>
            <a:r>
              <a:rPr lang="en-US" sz="2400" b="1" dirty="0">
                <a:solidFill>
                  <a:srgbClr val="E1DBD1"/>
                </a:solidFill>
                <a:latin typeface="Papyrus" panose="03070502060502030205" pitchFamily="66" charset="0"/>
              </a:rPr>
              <a:t>Copy of a mosaic in the large dining room (oecus) of the 'House of the Tragic Poet.' ’</a:t>
            </a:r>
            <a:br>
              <a:rPr lang="en-US" sz="2400" b="1" dirty="0">
                <a:solidFill>
                  <a:srgbClr val="E1DBD1"/>
                </a:solidFill>
                <a:latin typeface="Papyrus" panose="03070502060502030205" pitchFamily="66" charset="0"/>
              </a:rPr>
            </a:br>
            <a:br>
              <a:rPr lang="en-US" sz="2400" b="1" dirty="0">
                <a:solidFill>
                  <a:srgbClr val="E1DBD1"/>
                </a:solidFill>
                <a:latin typeface="Papyrus" panose="03070502060502030205" pitchFamily="66" charset="0"/>
              </a:rPr>
            </a:br>
            <a:endParaRPr lang="el-GR" sz="2400" b="1" dirty="0">
              <a:solidFill>
                <a:srgbClr val="E1DBD1"/>
              </a:solidFill>
            </a:endParaRPr>
          </a:p>
        </p:txBody>
      </p:sp>
      <p:pic>
        <p:nvPicPr>
          <p:cNvPr id="11266" name="Picture 2" descr="Drawing top image">
            <a:extLst>
              <a:ext uri="{FF2B5EF4-FFF2-40B4-BE49-F238E27FC236}">
                <a16:creationId xmlns:a16="http://schemas.microsoft.com/office/drawing/2014/main" id="{68F8D2FF-E715-5AB9-FF17-FBBF5BB6B9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2720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Drawing top image">
            <a:extLst>
              <a:ext uri="{FF2B5EF4-FFF2-40B4-BE49-F238E27FC236}">
                <a16:creationId xmlns:a16="http://schemas.microsoft.com/office/drawing/2014/main" id="{2F9A065B-B515-A9B1-366E-488D7CC81D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2113" y="0"/>
            <a:ext cx="54498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11365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243</TotalTime>
  <Words>764</Words>
  <Application>Microsoft Office PowerPoint</Application>
  <PresentationFormat>Widescreen</PresentationFormat>
  <Paragraphs>21</Paragraphs>
  <Slides>18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Aptos Display</vt:lpstr>
      <vt:lpstr>Arial</vt:lpstr>
      <vt:lpstr>Papyrus</vt:lpstr>
      <vt:lpstr>Office Theme</vt:lpstr>
      <vt:lpstr>PowerPoint Presentation</vt:lpstr>
      <vt:lpstr>All paintings presented in this PowerPoint, created as watercolours on paper, are part of the collection of the Victoria and Albert Museum in London, UK https://collections.vam.ac.uk/search/?id_person=AUTH347957&amp;page=1&amp;page_size=15  </vt:lpstr>
      <vt:lpstr>View of the south-west angle of the Forum at Pompeii. On the right are the remains of the New Colonnade, on the left portion of one of the pedestals to support the statues of the imperial family, and in the background are the walls of the municipal buildings. View of the triumphal arch of Nero at the north-east corner of the forum at Pompeii. The view is taken from the eastern side of the arch looking down the Via dei Soprastani.</vt:lpstr>
      <vt:lpstr>View of the Apodyterium and the ante-room leading from the Palaestra of the Stabian Baths in Pompeii. The view shows extensive stucco works along the walls and ceiling.</vt:lpstr>
      <vt:lpstr>View showing the footway in front of the 'House of Epidius Rufus' and the 'House of Epidius Sabinus' at Pompeii, painted from the perspective of being on the other side of the road to the houses, with the cobbled road seen in the middle.</vt:lpstr>
      <vt:lpstr>The entrance to the Fullonica or House of Dyers, in the Via del Vesuvio at Pompeii. The footway can be seen in front of it with some of the wall decoration seen on either side of the door.  Entry to an unidentified Pompeiian House</vt:lpstr>
      <vt:lpstr>View of the peristyle and the tablinum, as seen from the atrium, of the 'House of the Chase.' Crumbling, decorative wall paintings line the walls in blues and yellows. </vt:lpstr>
      <vt:lpstr>View of a corner of the peristyle of the women’s apartments in the 'House of Sallust' at Pompeii depicting four red columns with a doorway seen behind them as well as the decorated walls.</vt:lpstr>
      <vt:lpstr>View of the peristyle and shrine, as seen from the tablinum, in the 'House of the Tragic Poet.' A patterned floor is shown at the entry to the peristyle, four of which's columns are visible. The small shrine sits at the back of the peristyle courtyard. Much of the paintwork is in red and yellow. </vt:lpstr>
      <vt:lpstr>View of the north-east corner of the peristyle in the house of Aulus Vettius. The chamber on the left is the larger triclinium.  View of the south-west corner of the peristyle of the house of Aulus Vettius. Four large columns mark the edge of a courtyard.</vt:lpstr>
      <vt:lpstr>Copy of a wall painting in the house known as 'Casa delle Nozze d'Argento' in Pompeii, excavated in 1894.</vt:lpstr>
      <vt:lpstr>Preliminary study of painted wall decoration in the 'House of Triptolemus' in the Via Marina at Pompeii. </vt:lpstr>
      <vt:lpstr>Preliminary study of the painted decoration of a vaulted ceiling in the 'House of the Princess Margherita' in the Strada Stabiana at Pompeii.</vt:lpstr>
      <vt:lpstr> Preliminary study of a painted wall decoration in the 'House of Orpheus' at Pompeii.  Preliminary study of a wall decoration in the 'House of the Citharist', also known as the 'House of Popidius Secundus Augustianus', at Pompeii.</vt:lpstr>
      <vt:lpstr>Preliminary study of a painted wall decoration in the 'House of A. Octavius Primus' at Pompeii. It shows part of a column with a spiral design in the centre, with the spiral decoration extending further.   Preliminary study of a wall painting in the 'House of Romulus and Remus' in the Via Marina in Pompeii. </vt:lpstr>
      <vt:lpstr>Drawing of the remains of a lararium in Pompeii in an unidentified House.  View of the lararium in the house of Epidius Sabinus, Pompeii. Also known as a shrine to the household gods, it takes the shape of a miniature temple decorated with delicate ornamentation in paint. </vt:lpstr>
      <vt:lpstr>The watercolour painting of a Pompeiian Fountain within a highly decorated alcove, is a wonderful reconstruction of the Mosaic Fountain discovered in the Pompeiian House of the Large Fountain. </vt:lpstr>
      <vt:lpstr>Copy of a mosaic from the Vestibule of the 'House of the Tragic Poet.’   Copy of a mosaic in the large dining room (oecus) of the 'House of the Tragic Poet.'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Amalia Spiliakou</dc:creator>
  <cp:lastModifiedBy>Amalia Spiliakou</cp:lastModifiedBy>
  <cp:revision>1</cp:revision>
  <dcterms:created xsi:type="dcterms:W3CDTF">2024-12-02T04:59:41Z</dcterms:created>
  <dcterms:modified xsi:type="dcterms:W3CDTF">2024-12-02T09:03:41Z</dcterms:modified>
</cp:coreProperties>
</file>