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87" r:id="rId3"/>
    <p:sldId id="295" r:id="rId4"/>
    <p:sldId id="293" r:id="rId5"/>
    <p:sldId id="291" r:id="rId6"/>
    <p:sldId id="294" r:id="rId7"/>
    <p:sldId id="292" r:id="rId8"/>
    <p:sldId id="296" r:id="rId9"/>
    <p:sldId id="289" r:id="rId10"/>
    <p:sldId id="288" r:id="rId11"/>
    <p:sldId id="301" r:id="rId12"/>
    <p:sldId id="298" r:id="rId13"/>
    <p:sldId id="290" r:id="rId14"/>
    <p:sldId id="297" r:id="rId15"/>
    <p:sldId id="302" r:id="rId16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C6F58-0371-46DC-D284-EFF6339BE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FC0C7E-001B-5E79-D931-CF3099083A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56A5B5-B608-9378-9A07-A36DE0452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C62DC-64DD-44D6-819F-99079EF92944}" type="datetimeFigureOut">
              <a:rPr lang="el-GR" smtClean="0"/>
              <a:t>6/1/2025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93BEEA-992C-0751-4CF5-FD6A32BD8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60C38-FF50-2B27-B41F-D837AC248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EC88-523A-4F33-8EB5-FEE2655A31E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13986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6989C-872A-C52C-F9CA-C9FDF583F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195C9-A829-EF39-C1E6-3B47F34135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CA4BF8-C34E-D135-6A4C-E6062B984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C62DC-64DD-44D6-819F-99079EF92944}" type="datetimeFigureOut">
              <a:rPr lang="el-GR" smtClean="0"/>
              <a:t>6/1/2025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1A5E6-1A71-4F08-1AD2-15EB28AB3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35885-D5AE-72CC-BDD8-6705915E2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EC88-523A-4F33-8EB5-FEE2655A31E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04260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4631A-A6B6-D903-7457-EDE12E1C9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107025-9A58-C6AA-AC96-C456F4115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E12CBC-0A43-C8B0-EA82-DE24726D1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C62DC-64DD-44D6-819F-99079EF92944}" type="datetimeFigureOut">
              <a:rPr lang="el-GR" smtClean="0"/>
              <a:t>6/1/2025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E7462A-4837-4DBA-02F7-A1829D886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112AD-DD15-8252-F39B-A6556DBC8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EC88-523A-4F33-8EB5-FEE2655A31E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87905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DEEDB-6979-6874-4C37-FF2D06688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A6AE4E-A126-3270-E547-3465ABEF18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9134FC-AB68-89E3-1326-AB34969C6B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35194F-46F7-E90B-806B-90352C033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C62DC-64DD-44D6-819F-99079EF92944}" type="datetimeFigureOut">
              <a:rPr lang="el-GR" smtClean="0"/>
              <a:t>6/1/2025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E22BDA-82F1-5986-005E-2BCF164FF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87159D-D9B2-A168-824F-B2F16F6AF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EC88-523A-4F33-8EB5-FEE2655A31E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91330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C22BF-4586-1B77-0EB5-D5113C801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588660-0CE2-7991-5CA3-D637268EA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858858-16F4-5F00-E1A6-2634C54046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757F71-E0D3-0563-774C-0F387B04FB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288CC2-9206-035A-ED65-7D5C4A99B9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06CF8B-216B-8157-48DF-8EC9782B0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C62DC-64DD-44D6-819F-99079EF92944}" type="datetimeFigureOut">
              <a:rPr lang="el-GR" smtClean="0"/>
              <a:t>6/1/2025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2A036B-4D10-8693-9C4E-7A3645222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A28D78-8066-8E9F-4D9E-417CB50B9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EC88-523A-4F33-8EB5-FEE2655A31E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38329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9EAEC-5A85-0287-6726-25E7F9B70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6D4D95-948E-74E1-8A8A-276F599C1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C62DC-64DD-44D6-819F-99079EF92944}" type="datetimeFigureOut">
              <a:rPr lang="el-GR" smtClean="0"/>
              <a:t>6/1/2025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30B1EF-6D11-2999-C7D4-E570A30A8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229AA0-9836-B096-829E-FBC116DB4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EC88-523A-4F33-8EB5-FEE2655A31E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5302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68BFA8-FB00-6365-8F58-CE0D320D8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C62DC-64DD-44D6-819F-99079EF92944}" type="datetimeFigureOut">
              <a:rPr lang="el-GR" smtClean="0"/>
              <a:t>6/1/2025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6669F4-AAAD-550A-BD0B-58D1CDDFF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C56C92-2838-A770-90BC-80C1B0C8B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EC88-523A-4F33-8EB5-FEE2655A31E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10473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56D7C-21C3-5E18-FE86-CE50CE9DB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30A49-9B25-57E7-E5B8-49148A8DA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9D7AF-6877-FF2F-B7BA-F1CE70D1F3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5B69CA-0AC7-610F-5AEF-0A3069A04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C62DC-64DD-44D6-819F-99079EF92944}" type="datetimeFigureOut">
              <a:rPr lang="el-GR" smtClean="0"/>
              <a:t>6/1/2025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847E7-D3F4-2EAD-89FB-7E685948B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BB7FEB-8F6F-E65B-FCF5-4C861752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EC88-523A-4F33-8EB5-FEE2655A31E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53793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E1C6A-8C54-23C2-0520-70F6E3DC4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023A2D-9E85-8A6C-2393-8CCA0D6EC9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144FE6-1556-CA5A-A446-F987F910F7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5B394E-55A4-5B83-8C74-F4EA5E640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C62DC-64DD-44D6-819F-99079EF92944}" type="datetimeFigureOut">
              <a:rPr lang="el-GR" smtClean="0"/>
              <a:t>6/1/2025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23CA27-DCED-BCD8-C99B-247A7C4B6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9CFAAD-44C0-1384-0343-03D421643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EC88-523A-4F33-8EB5-FEE2655A31E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82146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F993C-D488-65C0-5425-63C869528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55CB5E-49AC-7B7C-13F3-182AC10AF2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1C84EE-D22A-554D-BCD7-7590DB5E9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C62DC-64DD-44D6-819F-99079EF92944}" type="datetimeFigureOut">
              <a:rPr lang="el-GR" smtClean="0"/>
              <a:t>6/1/2025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DD4ECB-01B1-C7ED-258A-37C46E6E2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9B97A-76E9-E498-5FB3-A6D966E9A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EC88-523A-4F33-8EB5-FEE2655A31E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134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B1F1E6-4661-3A9A-1B66-04BC910ED8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F62145-F0C5-A04A-6E87-A24BF12462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78C29-5837-CC99-76E2-EFB10916F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C62DC-64DD-44D6-819F-99079EF92944}" type="datetimeFigureOut">
              <a:rPr lang="el-GR" smtClean="0"/>
              <a:t>6/1/2025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443831-099E-442C-A94E-4BC42E329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226997-69C6-4DE6-8B30-E16CEA140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EC88-523A-4F33-8EB5-FEE2655A31E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26421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904998-73E0-3513-B768-207357951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4996EA-A1BA-C148-B542-F21E7AD832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04AF2-07FD-46D0-E930-9476FD0B31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CC62DC-64DD-44D6-819F-99079EF92944}" type="datetimeFigureOut">
              <a:rPr lang="el-GR" smtClean="0"/>
              <a:t>6/1/2025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73375-86AF-2461-2CCA-91C52D79C0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506A5-5C6B-B5F3-0847-1658488280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C8EC88-523A-4F33-8EB5-FEE2655A31E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76081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Paintings_by_Jasper_Francis_Cropsey" TargetMode="Externa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npg.si.edu/object/npg_S_NPG.78.41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s://www.christies.com/en/lot/lot-6519595?ldp_breadcrumb=back#lot-essay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A1641CC7-08DD-4799-A509-948A7D74B876}"/>
              </a:ext>
            </a:extLst>
          </p:cNvPr>
          <p:cNvSpPr/>
          <p:nvPr/>
        </p:nvSpPr>
        <p:spPr>
          <a:xfrm>
            <a:off x="213360" y="243840"/>
            <a:ext cx="11765279" cy="6370320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accent6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pPr algn="ctr"/>
            <a:endParaRPr lang="en-US" sz="800" dirty="0">
              <a:solidFill>
                <a:schemeClr val="accent6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pPr algn="ctr"/>
            <a:r>
              <a:rPr lang="en-US" sz="4800" dirty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American Art</a:t>
            </a:r>
            <a:br>
              <a:rPr lang="en-US" sz="4800" dirty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</a:br>
            <a:r>
              <a:rPr lang="en-US" sz="4800" dirty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Jasper Francis Cropsey</a:t>
            </a:r>
          </a:p>
          <a:p>
            <a:pPr algn="ctr"/>
            <a:r>
              <a:rPr lang="en-US" sz="4800" dirty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1823-1900</a:t>
            </a:r>
          </a:p>
          <a:p>
            <a:pPr algn="ctr"/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Photo Credit: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  <a:hlinkClick r:id="rId2"/>
              </a:rPr>
              <a:t>https://commons.wikimedia.org/wiki/Paintings_by_Jasper_Francis_Cropsey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 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313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E6769AE-1EE9-8392-E1AB-5EF514E50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5371"/>
            <a:ext cx="5856514" cy="4702629"/>
          </a:xfrm>
        </p:spPr>
        <p:txBody>
          <a:bodyPr>
            <a:normAutofit/>
          </a:bodyPr>
          <a:lstStyle/>
          <a:p>
            <a:pPr algn="ctr"/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Photograph by </a:t>
            </a:r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Napoleon </a:t>
            </a:r>
            <a:r>
              <a:rPr lang="en-US" sz="2400" b="1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Sarony</a:t>
            </a:r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(1821-1896) of </a:t>
            </a:r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Jasper Francis Cropsey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circa 1870, Albumen silver print, 11.8 x 8.8 cm, National Portrait Gallery, Washington DC, USA</a:t>
            </a: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https://npg.si.edu/object/npg_S_NPG.78.41</a:t>
            </a:r>
            <a:r>
              <a:rPr lang="en-US" sz="13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Jasper Francis Cropsey">
            <a:extLst>
              <a:ext uri="{FF2B5EF4-FFF2-40B4-BE49-F238E27FC236}">
                <a16:creationId xmlns:a16="http://schemas.microsoft.com/office/drawing/2014/main" id="{D62BBECC-FED0-7307-5217-2DB4931069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0153" y="119742"/>
            <a:ext cx="4413874" cy="661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3566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3C133-AE54-5997-137D-BF26EF073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700" b="1" kern="10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Schatacook</a:t>
            </a:r>
            <a:r>
              <a:rPr lang="en-US" sz="2700" b="1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Mountain, Housatonic Valley, Connecticut, </a:t>
            </a:r>
            <a:r>
              <a:rPr lang="en-US" sz="27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1845, Oil on Canvas, 78 x118 cm, Museum of Fine Arts, Boston, USA</a:t>
            </a:r>
            <a:br>
              <a:rPr lang="el-G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44A264DC-6F77-2CD7-A49A-51DD62603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266" y="1108542"/>
            <a:ext cx="8333468" cy="5531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190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AF3B1-1098-3128-8181-356EE7369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700" b="1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Catskill</a:t>
            </a:r>
            <a:r>
              <a:rPr lang="en-US" sz="27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1850, Oil on Canvas, 47.1x69.1 cm, Smithsonian American Art Museum , Washington DC, USA</a:t>
            </a:r>
            <a:br>
              <a:rPr lang="el-G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dirty="0"/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A68E185C-E159-A3F1-3DE5-DE6047161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159" y="1230085"/>
            <a:ext cx="8245681" cy="5508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3180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F9925-B56C-02E0-26AF-7CA55DF57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Spirit of War, 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1851, Oil on Canvas, 110.8x171.6 cm, National Gallery of Art, Washington DC, USA</a:t>
            </a:r>
            <a:br>
              <a:rPr lang="el-G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1B5501E-8846-CB65-3E64-9B64BB353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004" y="1247847"/>
            <a:ext cx="8491992" cy="5479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772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AA832-B481-E293-B316-5A551EA8A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449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Coast of Genoa, </a:t>
            </a:r>
            <a:r>
              <a:rPr lang="en-US" sz="27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1854, Oil on Canvas, 1,225.55x1,841.50 mm, Smithsonian American Art Museum, Washington DC, USA</a:t>
            </a:r>
            <a:br>
              <a:rPr lang="el-G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E154A556-17C4-AB7F-5B50-BEE364786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116" y="1078964"/>
            <a:ext cx="8447768" cy="5648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6040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52491-852C-07CB-65DA-A677E3D35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Warwick Castle, England, 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1857, Oil on Canvas, 81.1x132.3 cm, National Gallery of Art, Washington DC, USA</a:t>
            </a:r>
            <a:br>
              <a:rPr lang="el-G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C772606-534F-1169-6DDB-4032E3B49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957" y="1141882"/>
            <a:ext cx="9358086" cy="5639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283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3AEEB-905C-06C0-5EAF-E4015AA97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700" b="1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Niagara Falls from the Foot of Goat Island, </a:t>
            </a:r>
            <a:r>
              <a:rPr lang="en-US" sz="27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1857, Oil on Canvas, 39x61.2 cm, Museum of Fine Arts, Boston, USA</a:t>
            </a:r>
            <a:br>
              <a:rPr lang="el-G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443948FD-4BA8-6740-E669-BAF8E01A9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123" y="1116725"/>
            <a:ext cx="8877754" cy="5643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6018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1FE0E-4A80-7D9B-E798-3E0A3282B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38278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Wyoming Valley, Pennsylvania, </a:t>
            </a:r>
            <a:r>
              <a:rPr lang="en-US" sz="27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1864, Oil on Canvas, 38.1 x 61 cm, the MET, NY, USA</a:t>
            </a:r>
            <a:br>
              <a:rPr lang="en-US" sz="27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el-G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2400" dirty="0"/>
          </a:p>
        </p:txBody>
      </p:sp>
      <p:pic>
        <p:nvPicPr>
          <p:cNvPr id="2052" name="Picture 4" descr="image of artwork listed in title parameter on this page">
            <a:extLst>
              <a:ext uri="{FF2B5EF4-FFF2-40B4-BE49-F238E27FC236}">
                <a16:creationId xmlns:a16="http://schemas.microsoft.com/office/drawing/2014/main" id="{FA7F2FF8-D43F-684C-6EFB-72F5B76AF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09" y="970429"/>
            <a:ext cx="9284381" cy="570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5541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D29EF-8751-0995-9328-C0EAC5767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Winter Evening in the Country, 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1865, Oil on Canvas, 61 x 102.2 cm, Private Collection </a:t>
            </a:r>
            <a:b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300" u="sng" kern="100" dirty="0">
                <a:solidFill>
                  <a:srgbClr val="46788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https://www.christies.com/en/lot/lot-6519595?ldp_breadcrumb=back#lot-essay</a:t>
            </a:r>
            <a:br>
              <a:rPr lang="el-GR" sz="1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13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3" descr="A painting of a river with people in it&#10;&#10;Description automatically generated">
            <a:extLst>
              <a:ext uri="{FF2B5EF4-FFF2-40B4-BE49-F238E27FC236}">
                <a16:creationId xmlns:a16="http://schemas.microsoft.com/office/drawing/2014/main" id="{52F144B7-B8BB-7D4A-0E2D-6D9E04EECA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288" y="1690688"/>
            <a:ext cx="8619424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857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A23E6-4FF9-C434-5DF9-B8F52476B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Sidney Plains with the Union of the Susquehanna and Unadilla Rivers, 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1874, Oil on Canvas, 106.9x182.5 cm, Los Angeles County Museum of Art, USA</a:t>
            </a:r>
            <a:br>
              <a:rPr lang="el-G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2400" dirty="0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634C168F-3124-C2DC-2375-C48D2E571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014" y="1314233"/>
            <a:ext cx="9241971" cy="5398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5529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46971-4FF4-3A22-3F8B-583A10A5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700" b="1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Apple Blossoms, </a:t>
            </a:r>
            <a:r>
              <a:rPr lang="en-US" sz="27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1887, Oil on Canvas, 30.7x53.6 cm, Timken Museum of Art, CA, USA</a:t>
            </a:r>
            <a:br>
              <a:rPr lang="el-G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dirty="0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0CA49A82-19AC-9376-0C8A-FD0864690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727" y="1143000"/>
            <a:ext cx="9418545" cy="557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3760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56FE7-162E-83F3-8F54-0D770F38A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700" b="1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Hackensack Meadows, </a:t>
            </a:r>
            <a:r>
              <a:rPr lang="en-US" sz="27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1890, Watercolor, Gouache and Graphite on wove Paper, 30.4X52 cm, the MET, NY, USA</a:t>
            </a:r>
            <a:br>
              <a:rPr lang="el-GR" sz="1800" kern="1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5D349FA-EDCF-F805-23AA-D19628976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913" y="1155400"/>
            <a:ext cx="9550174" cy="5495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49345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31598-A57F-BF93-DCFE-4787CEA5E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700" b="1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passing shower over Mts. Adam and Eve, </a:t>
            </a:r>
            <a:r>
              <a:rPr lang="en-US" sz="27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1896, Oil on Canvas, 20.3x39.4 cm, Private Collection, CA, USA</a:t>
            </a:r>
            <a:br>
              <a:rPr lang="el-G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dirty="0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A1EBFC7D-5AC0-D97D-C1F6-38A056646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185" y="1235228"/>
            <a:ext cx="10417629" cy="5257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73425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6B22E8-92AA-2E48-814A-ADD71B3C6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30659548-9817-6008-1B0C-ECFE3D1ADC11}"/>
              </a:ext>
            </a:extLst>
          </p:cNvPr>
          <p:cNvSpPr/>
          <p:nvPr/>
        </p:nvSpPr>
        <p:spPr>
          <a:xfrm>
            <a:off x="213360" y="243840"/>
            <a:ext cx="11765279" cy="6370320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accent6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pPr algn="ctr"/>
            <a:endParaRPr lang="en-US" sz="800" dirty="0">
              <a:solidFill>
                <a:schemeClr val="accent6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pPr algn="ctr"/>
            <a:r>
              <a:rPr lang="en-US" sz="9600" dirty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The END </a:t>
            </a:r>
            <a:endParaRPr lang="en-US" sz="9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497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414</Words>
  <Application>Microsoft Office PowerPoint</Application>
  <PresentationFormat>Widescreen</PresentationFormat>
  <Paragraphs>21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Algerian</vt:lpstr>
      <vt:lpstr>Aptos</vt:lpstr>
      <vt:lpstr>Aptos Display</vt:lpstr>
      <vt:lpstr>Arial</vt:lpstr>
      <vt:lpstr>Times New Roman</vt:lpstr>
      <vt:lpstr>Office Theme</vt:lpstr>
      <vt:lpstr>PowerPoint Presentation</vt:lpstr>
      <vt:lpstr>Photograph by Napoleon Sarony (1821-1896) of Jasper Francis Cropsey, circa 1870, Albumen silver print, 11.8 x 8.8 cm, National Portrait Gallery, Washington DC, USA https://npg.si.edu/object/npg_S_NPG.78.41 </vt:lpstr>
      <vt:lpstr>Schatacook Mountain, Housatonic Valley, Connecticut, 1845, Oil on Canvas, 78 x118 cm, Museum of Fine Arts, Boston, USA </vt:lpstr>
      <vt:lpstr>Catskill, 1850, Oil on Canvas, 47.1x69.1 cm, Smithsonian American Art Museum , Washington DC, USA </vt:lpstr>
      <vt:lpstr>The Spirit of War, 1851, Oil on Canvas, 110.8x171.6 cm, National Gallery of Art, Washington DC, USA </vt:lpstr>
      <vt:lpstr>The Coast of Genoa, 1854, Oil on Canvas, 1,225.55x1,841.50 mm, Smithsonian American Art Museum, Washington DC, USA </vt:lpstr>
      <vt:lpstr>Warwick Castle, England, 1857, Oil on Canvas, 81.1x132.3 cm, National Gallery of Art, Washington DC, USA </vt:lpstr>
      <vt:lpstr>Niagara Falls from the Foot of Goat Island, 1857, Oil on Canvas, 39x61.2 cm, Museum of Fine Arts, Boston, USA </vt:lpstr>
      <vt:lpstr>Wyoming Valley, Pennsylvania, 1864, Oil on Canvas, 38.1 x 61 cm, the MET, NY, USA                     </vt:lpstr>
      <vt:lpstr>Winter Evening in the Country, 1865, Oil on Canvas, 61 x 102.2 cm, Private Collection  https://www.christies.com/en/lot/lot-6519595?ldp_breadcrumb=back#lot-essay </vt:lpstr>
      <vt:lpstr>Sidney Plains with the Union of the Susquehanna and Unadilla Rivers, 1874, Oil on Canvas, 106.9x182.5 cm, Los Angeles County Museum of Art, USA </vt:lpstr>
      <vt:lpstr>Apple Blossoms, 1887, Oil on Canvas, 30.7x53.6 cm, Timken Museum of Art, CA, USA </vt:lpstr>
      <vt:lpstr>Hackensack Meadows, 1890, Watercolor, Gouache and Graphite on wove Paper, 30.4X52 cm, the MET, NY, USA </vt:lpstr>
      <vt:lpstr>A passing shower over Mts. Adam and Eve, 1896, Oil on Canvas, 20.3x39.4 cm, Private Collection, CA, USA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2025-01-06T13:05:14Z</dcterms:created>
  <dcterms:modified xsi:type="dcterms:W3CDTF">2025-01-06T14:20:17Z</dcterms:modified>
</cp:coreProperties>
</file>