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8" r:id="rId3"/>
    <p:sldId id="292" r:id="rId4"/>
    <p:sldId id="289" r:id="rId5"/>
    <p:sldId id="290" r:id="rId6"/>
    <p:sldId id="291" r:id="rId7"/>
    <p:sldId id="287" r:id="rId8"/>
    <p:sldId id="293" r:id="rId9"/>
    <p:sldId id="296" r:id="rId10"/>
    <p:sldId id="295" r:id="rId11"/>
    <p:sldId id="294" r:id="rId12"/>
    <p:sldId id="297" r:id="rId1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2CC"/>
    <a:srgbClr val="F2F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AC61E-C209-8109-E131-3443B4ECAD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64B1EE-D019-655B-BFF4-38AF0564DA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682AF9-AAB2-137D-3597-5A647C9D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3354-3ECD-407A-BD97-32C9C1CE9713}" type="datetimeFigureOut">
              <a:rPr lang="el-GR" smtClean="0"/>
              <a:t>11/4/2024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06251-5C18-1D8F-9141-3850D88E4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79138-03B1-B4A1-8EAE-AECA9D222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8D6EC-1067-4C35-9B89-5199236F874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9152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FC646-0DD3-0BBB-108C-0A745FC97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B24AA-C2F2-7AEE-5B7C-BC0CFBC1C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7D2FB4-551D-77F8-82FF-2401D8A65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3354-3ECD-407A-BD97-32C9C1CE9713}" type="datetimeFigureOut">
              <a:rPr lang="el-GR" smtClean="0"/>
              <a:t>11/4/2024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5B373-CDF2-52A5-8C31-9E33B7ED4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E66187-C537-7B7B-7EE4-D2B24E3B3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8D6EC-1067-4C35-9B89-5199236F874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805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34881-0125-30B3-B31C-A2AF33BE9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894E59-062D-C850-AF71-9F1488473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115A7-233B-4E00-657B-8ADC2219D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3354-3ECD-407A-BD97-32C9C1CE9713}" type="datetimeFigureOut">
              <a:rPr lang="el-GR" smtClean="0"/>
              <a:t>11/4/2024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4E1FA-0DAB-0823-9152-7A81A3EB5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C955E-72F2-BCA3-339E-E0E2489BF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8D6EC-1067-4C35-9B89-5199236F874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09423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F6A50-0512-D985-C960-8646085CC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C8302-B021-3DA6-52FB-45A3E1FEE4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DF587D-F0E7-9B2C-E55B-E8D98BBB28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52D7B7-AD8D-E374-254D-083FD520F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3354-3ECD-407A-BD97-32C9C1CE9713}" type="datetimeFigureOut">
              <a:rPr lang="el-GR" smtClean="0"/>
              <a:t>11/4/2024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5F3AA8-4D35-4F98-1DB3-E070FB98C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37E18-335A-3ABF-F05E-DEAC1384B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8D6EC-1067-4C35-9B89-5199236F874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25830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85A52-C766-EE6D-7082-B0AD10B31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EC7D6E-5513-7387-94DD-532EE61746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83E8DA-0050-5BF4-CE9C-A8A4992B0F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AF603C-AD64-F2F5-AD8E-2AED342FB7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916517-7696-4309-2F3C-57009B3127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8C971B-1278-BD84-7B80-A063A2CBC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3354-3ECD-407A-BD97-32C9C1CE9713}" type="datetimeFigureOut">
              <a:rPr lang="el-GR" smtClean="0"/>
              <a:t>11/4/2024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4C8BE4-45E8-2E40-7C62-250CB93D0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BA0186-5E6B-A08F-6576-B173A2B4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8D6EC-1067-4C35-9B89-5199236F874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4299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A5E08-F401-C838-D10C-1B771C2D9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3685D0-6468-15A5-044C-2594EF3D7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3354-3ECD-407A-BD97-32C9C1CE9713}" type="datetimeFigureOut">
              <a:rPr lang="el-GR" smtClean="0"/>
              <a:t>11/4/2024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040503-379C-694A-E80F-B4FA81237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AFC6BA-F861-E069-4F7B-654CAC0CB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8D6EC-1067-4C35-9B89-5199236F874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41635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1B9D49-5606-12FD-E5D1-9CA71DC9A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3354-3ECD-407A-BD97-32C9C1CE9713}" type="datetimeFigureOut">
              <a:rPr lang="el-GR" smtClean="0"/>
              <a:t>11/4/2024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ED8785-7C38-9553-1DF8-EC7671508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8FE5AA-0629-EF32-0FFD-B436B41F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8D6EC-1067-4C35-9B89-5199236F874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368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5CF86-E40F-E335-A453-38FD37873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6821B-F9AD-0DAA-7681-69B9395D7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8F4E9-C454-3222-C4E2-ADF99DDAE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42A5D-7147-B8A0-0D79-17C67ACDD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3354-3ECD-407A-BD97-32C9C1CE9713}" type="datetimeFigureOut">
              <a:rPr lang="el-GR" smtClean="0"/>
              <a:t>11/4/2024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18716F-BD07-122E-C3E1-7F8350E85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6CEA8C-2934-3DA5-8AA3-B522F02CB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8D6EC-1067-4C35-9B89-5199236F874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68642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EB571-4644-0CDB-ECDA-7F31768FE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999543-B308-9BEB-C560-F3B8A0D20D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8C45C-6ADF-9C94-AC8F-C187CF3AB8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E1B0B-0E4A-5B5A-3019-6CA87F1B9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3354-3ECD-407A-BD97-32C9C1CE9713}" type="datetimeFigureOut">
              <a:rPr lang="el-GR" smtClean="0"/>
              <a:t>11/4/2024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57E640-73BB-0CE2-8129-6BEEDBBA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EE58DE-E1AF-73EE-5EA2-78049A1FD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8D6EC-1067-4C35-9B89-5199236F874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49069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B70CF-510A-77AE-080E-4E3E329CD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1A7DCE-8F33-3464-8D58-AF8C43E37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3FF461-E5C1-8C98-01A4-855B535F6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3354-3ECD-407A-BD97-32C9C1CE9713}" type="datetimeFigureOut">
              <a:rPr lang="el-GR" smtClean="0"/>
              <a:t>11/4/2024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916AE-FF89-3EBB-8455-88C511FFE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BAB8C8-2501-46A7-2DA5-C6DF45E40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8D6EC-1067-4C35-9B89-5199236F874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56333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1125CF-9511-90B6-4397-51B973E33D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A6F8A7-8F03-B6E2-67A7-1CB62D7D82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2C3BE-11E6-FABD-4483-C976EC010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3354-3ECD-407A-BD97-32C9C1CE9713}" type="datetimeFigureOut">
              <a:rPr lang="el-GR" smtClean="0"/>
              <a:t>11/4/2024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E3627-5C6A-F383-B640-7FAE0A596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490F29-714F-7B38-784C-91B39AB2C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8D6EC-1067-4C35-9B89-5199236F874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4659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B18EB4-BFB3-9FAF-0A31-2CB1AE257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92E25-D54E-AC20-8B80-397F7694C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63BBC-AD6D-16FB-B603-125A903ADE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E53354-3ECD-407A-BD97-32C9C1CE9713}" type="datetimeFigureOut">
              <a:rPr lang="el-GR" smtClean="0"/>
              <a:t>11/4/2024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45B0E-4A3E-8ED5-6C48-C22442661B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482EFB-4ACF-6B73-16B6-0BD9F48484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48D6EC-1067-4C35-9B89-5199236F874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67449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commons.wikimedia.org/wiki/File:MJ_Heade_Portrait_of_a_Man,_1840.jpg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commons.wikimedia.org/wiki/File:Approaching_Thunder_Storm_MET_DP248013.jpg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commons.wikimedia.org/wiki/File:Martin_Johnson_Heade_-_A_Vase_of_Corn_Lilies_and_Heliotrope.jpg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commons.wikimedia.org/wiki/File:Martin_Johnson_Heade_-_Sunrise_in_Nicaragua.jpg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commons.wikimedia.org/wiki/File:Orchid_with_Two_Hummingbirds_1871.jpe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christies.com/lot/lot-6465936?ldp_breadcrumb=back&amp;intObjectID=6465936&amp;from=salessummary&amp;lid=1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commons.wikimedia.org/wiki/File:Sudden_Shower_Newbury_Marshes_by_Martin_Johnson_Heade.jpeg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commons.wikimedia.org/wiki/File:MJ_Heade_Magnolia_Grandiflora_1885-1895.jpg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commons.wikimedia.org/wiki/File:San_Diego,_2016_-_416_(cropped).jpg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commons.wikimedia.org/wiki/File:MJ_Heade_Sunset_Over_the_Marshes_1890-1904.jpg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A1641CC7-08DD-4799-A509-948A7D74B876}"/>
              </a:ext>
            </a:extLst>
          </p:cNvPr>
          <p:cNvSpPr/>
          <p:nvPr/>
        </p:nvSpPr>
        <p:spPr>
          <a:xfrm>
            <a:off x="594803" y="550416"/>
            <a:ext cx="10999433" cy="5797118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American Art during the 19</a:t>
            </a:r>
            <a:r>
              <a:rPr lang="en-US" sz="3600" baseline="300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th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 century</a:t>
            </a:r>
            <a:br>
              <a:rPr lang="en-US" sz="36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</a:b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The Hudson River School</a:t>
            </a:r>
            <a:br>
              <a:rPr lang="en-US" sz="36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</a:b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Martin Johnson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Heade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 1819-1904</a:t>
            </a:r>
          </a:p>
          <a:p>
            <a:pPr algn="ctr"/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10 Paintings</a:t>
            </a:r>
            <a:endParaRPr lang="en-US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313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52DAA-2196-DF89-8599-D6C0363C5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9" y="2166257"/>
            <a:ext cx="6215742" cy="4691743"/>
          </a:xfrm>
        </p:spPr>
        <p:txBody>
          <a:bodyPr>
            <a:normAutofit/>
          </a:bodyPr>
          <a:lstStyle/>
          <a:p>
            <a:pPr algn="ctr"/>
            <a:r>
              <a:rPr lang="en-US" sz="2400" b="1" kern="100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Portrait of a Man, </a:t>
            </a:r>
            <a:r>
              <a:rPr lang="en-US" sz="2400" kern="100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1840, Oil on Canvas, 76.52 x 63.82 cm, Museum of Fine Arts Boston, MA, USA </a:t>
            </a:r>
            <a:br>
              <a:rPr lang="el-GR" sz="2400" kern="100" dirty="0">
                <a:solidFill>
                  <a:srgbClr val="E6E2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https://commons.wikimedia.org/wiki/File:MJ_Heade_Portrait_of_a_Man,_1840.jpg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ortrait of a Man, 1840">
            <a:extLst>
              <a:ext uri="{FF2B5EF4-FFF2-40B4-BE49-F238E27FC236}">
                <a16:creationId xmlns:a16="http://schemas.microsoft.com/office/drawing/2014/main" id="{FC361E16-DC6B-7F2F-11E1-52D41D0F8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187" y="0"/>
            <a:ext cx="5738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99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EC3B3-2BFE-602D-941A-D9D751E9B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2337972" cy="64928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Approaching Thunderstorm, </a:t>
            </a:r>
            <a:r>
              <a:rPr lang="en-US" sz="2400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1859, Oil on Canvas, 71.1 x 111.8cm, the MET, NY, USA </a:t>
            </a:r>
            <a:r>
              <a:rPr lang="en-US" sz="12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2"/>
              </a:rPr>
              <a:t>https://commons.wikimedia.org/wiki/File:Approaching_Thunder_Storm_MET_DP248013.jpg</a:t>
            </a: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Approaching Thunder Storm, 1859">
            <a:extLst>
              <a:ext uri="{FF2B5EF4-FFF2-40B4-BE49-F238E27FC236}">
                <a16:creationId xmlns:a16="http://schemas.microsoft.com/office/drawing/2014/main" id="{42405DE2-172A-66B8-E3E0-6C142D84B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972" y="299357"/>
            <a:ext cx="9854028" cy="625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848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65947-7CF5-A39C-6ADE-5CC07254F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3648" y="2830285"/>
            <a:ext cx="6160152" cy="3940627"/>
          </a:xfrm>
        </p:spPr>
        <p:txBody>
          <a:bodyPr>
            <a:normAutofit/>
          </a:bodyPr>
          <a:lstStyle/>
          <a:p>
            <a:pPr algn="ctr"/>
            <a:r>
              <a:rPr lang="en-US" sz="2700" b="1" kern="100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Vase of Corn Lilies and Heliotrope, </a:t>
            </a:r>
            <a:r>
              <a:rPr lang="en-US" sz="2700" kern="100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1863, Oil on Canvas, 41.6x31.4 cm, Saint Louis Art Museum, USA </a:t>
            </a:r>
            <a:r>
              <a:rPr lang="en-US" sz="1300" u="sng" kern="10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https://commons.wikimedia.org/wiki/File:Martin_Johnson_Heade_-_A_Vase_of_Corn_Lilies_and_Heliotrope.jpg</a:t>
            </a:r>
            <a:r>
              <a:rPr lang="en-US" sz="1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l-G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sz="2400" dirty="0">
              <a:solidFill>
                <a:srgbClr val="E6E2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A Vase of Corn Lilies and Heliotrope, 1863">
            <a:extLst>
              <a:ext uri="{FF2B5EF4-FFF2-40B4-BE49-F238E27FC236}">
                <a16:creationId xmlns:a16="http://schemas.microsoft.com/office/drawing/2014/main" id="{202590D0-693F-EB91-B857-422D9A4B5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53" y="81642"/>
            <a:ext cx="5094995" cy="6689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470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80AD6-2607-4E94-3414-657187802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50286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kern="100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Sunrise in Nicaragua, </a:t>
            </a:r>
            <a:r>
              <a:rPr lang="en-US" sz="2400" kern="100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1869, Oil on Canvas, 38.7x73 cm, Thyssen-</a:t>
            </a:r>
            <a:r>
              <a:rPr lang="en-US" sz="2400" kern="100" dirty="0" err="1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Bornemisza</a:t>
            </a:r>
            <a:r>
              <a:rPr lang="en-US" sz="2400" kern="100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Museum, Madrid, Spain</a:t>
            </a:r>
            <a:br>
              <a:rPr lang="en-US" sz="2400" kern="100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kern="10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https://commons.wikimedia.org/wiki/File:Martin_Johnson_Heade_-_Sunrise_in_Nicaragua.jpg</a:t>
            </a:r>
            <a:r>
              <a:rPr lang="en-US" sz="1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l-G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sz="2400" dirty="0">
              <a:solidFill>
                <a:srgbClr val="E6E2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012ECD0-0F94-C983-C9BB-8963DBCA9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690688"/>
            <a:ext cx="9612086" cy="502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4906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6654D-DFB6-3BF4-2D33-1EABB9108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5186" y="2307771"/>
            <a:ext cx="3027814" cy="4550229"/>
          </a:xfrm>
        </p:spPr>
        <p:txBody>
          <a:bodyPr>
            <a:normAutofit/>
          </a:bodyPr>
          <a:lstStyle/>
          <a:p>
            <a:pPr algn="ctr"/>
            <a:r>
              <a:rPr lang="en-US" sz="2400" b="1" kern="100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Orchid with Two Hummingbirds, </a:t>
            </a:r>
            <a:r>
              <a:rPr lang="en-US" sz="2400" kern="100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1871, Oil on Panel, 37.8x48.3 cm, </a:t>
            </a:r>
            <a:r>
              <a:rPr lang="en-US" sz="2400" kern="100" dirty="0" err="1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Reynolda</a:t>
            </a:r>
            <a:r>
              <a:rPr lang="en-US" sz="2400" kern="100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House Museum of American Art, North Carolina, USA </a:t>
            </a:r>
            <a:r>
              <a:rPr lang="en-US" sz="1200" u="sng" kern="10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https://commons.wikimedia.org/wiki/File:Orchid_with_Two_Hummingbirds_1871.jpeg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l-G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sz="2400" dirty="0">
              <a:solidFill>
                <a:srgbClr val="E6E2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Orchid with Two Hummingbirds, 1871, Reynolda House Museum of American Art">
            <a:extLst>
              <a:ext uri="{FF2B5EF4-FFF2-40B4-BE49-F238E27FC236}">
                <a16:creationId xmlns:a16="http://schemas.microsoft.com/office/drawing/2014/main" id="{257A1930-7D2C-E5E9-97E0-66B67583A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99" y="0"/>
            <a:ext cx="88661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676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44E2868-5AB2-C08D-9EAD-D4FFC63E6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0" y="2318657"/>
            <a:ext cx="2960914" cy="4539343"/>
          </a:xfrm>
        </p:spPr>
        <p:txBody>
          <a:bodyPr>
            <a:normAutofit/>
          </a:bodyPr>
          <a:lstStyle/>
          <a:p>
            <a:pPr algn="ctr"/>
            <a:r>
              <a:rPr lang="en-US" sz="2400" b="1" kern="100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Cattleya Orchid with Two Brazilian Hummingbirds,</a:t>
            </a:r>
            <a:r>
              <a:rPr lang="en-US" sz="2400" kern="100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1871, Oil on Panel, 34.9 x 45.7 cm, Private Collection </a:t>
            </a:r>
            <a:br>
              <a:rPr lang="en-US" sz="2700" kern="100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u="sng" kern="10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https://www.christies.com/lot/lot-6465936?ldp_breadcrumb=back&amp;intObjectID=6465936&amp;from=salessummary&amp;lid=1</a:t>
            </a:r>
            <a:br>
              <a:rPr lang="el-GR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sz="1200" dirty="0"/>
          </a:p>
        </p:txBody>
      </p:sp>
      <p:pic>
        <p:nvPicPr>
          <p:cNvPr id="6" name="Picture 5" descr="A painting of hummingbirds flying over a pink flower&#10;&#10;Description automatically generated">
            <a:extLst>
              <a:ext uri="{FF2B5EF4-FFF2-40B4-BE49-F238E27FC236}">
                <a16:creationId xmlns:a16="http://schemas.microsoft.com/office/drawing/2014/main" id="{FFEFEDE2-02E8-6318-2075-FCE6DCEA7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953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8A39B-7213-FB10-CF6B-F21B68EBB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kern="100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Sudden Showers, Newbury Marshes, </a:t>
            </a:r>
            <a:r>
              <a:rPr lang="en-US" sz="2400" kern="100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circa 1865-1875, Oil on Canvas, 33.6x66.8 cm, Yale University Art Gallery, USA </a:t>
            </a:r>
            <a:r>
              <a:rPr lang="en-US" sz="1300" u="sng" kern="10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https://commons.wikimedia.org/wiki/File:Sudden_Shower_Newbury_Marshes_by_Martin_Johnson_Heade.jpeg</a:t>
            </a:r>
            <a:r>
              <a:rPr lang="en-US" sz="1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l-G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sz="2400" dirty="0">
              <a:solidFill>
                <a:srgbClr val="E6E2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Sudden Showers, Newbury Marshes, c. 1865–1875">
            <a:extLst>
              <a:ext uri="{FF2B5EF4-FFF2-40B4-BE49-F238E27FC236}">
                <a16:creationId xmlns:a16="http://schemas.microsoft.com/office/drawing/2014/main" id="{DE53FF2D-B8DD-78D6-4382-9558FB62C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28" y="1418749"/>
            <a:ext cx="10711543" cy="531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642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6702F-D75D-EDCE-D9B9-1678B9DB5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700" b="1" kern="100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Magnolia Grandiflora, </a:t>
            </a:r>
            <a:r>
              <a:rPr lang="en-US" sz="2700" kern="100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between 1885 and 1895, Oil on Canvas, 38.42 x 61.28 cm, </a:t>
            </a:r>
            <a:br>
              <a:rPr lang="el-GR" sz="2700" kern="100" dirty="0">
                <a:solidFill>
                  <a:srgbClr val="E6E2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700" kern="100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Museum of Fine Arts, Boston, USA </a:t>
            </a:r>
            <a:br>
              <a:rPr lang="en-US" sz="27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kern="10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https://commons.wikimedia.org/wiki/File:MJ_Heade_Magnolia_Grandiflora_1885-1895.jpg</a:t>
            </a:r>
            <a:r>
              <a:rPr lang="en-US" sz="1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l-GR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sz="1300" dirty="0">
              <a:solidFill>
                <a:srgbClr val="E6E2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Magnolia Grandiflora, 1885–1895">
            <a:extLst>
              <a:ext uri="{FF2B5EF4-FFF2-40B4-BE49-F238E27FC236}">
                <a16:creationId xmlns:a16="http://schemas.microsoft.com/office/drawing/2014/main" id="{96B7532D-DE8F-011C-6AE7-C75EA0EDF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343" y="1324565"/>
            <a:ext cx="8447314" cy="539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218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C08CB-C76A-7923-48B2-6DA0FB3DE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Magnolia Blossom, </a:t>
            </a:r>
            <a:r>
              <a:rPr lang="en-US" sz="2400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1880s, Oil on Canvas, 38.4x61.2 cm, Timken Museum of Art, CA, USA </a:t>
            </a:r>
            <a:b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2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2"/>
              </a:rPr>
              <a:t>https://commons.wikimedia.org/wiki/File:San_Diego,_2016_-_416_(cropped).jpg</a:t>
            </a:r>
            <a:endParaRPr lang="el-GR" sz="1200" dirty="0">
              <a:solidFill>
                <a:srgbClr val="E6E2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The Magnolia Blossom, 1888">
            <a:extLst>
              <a:ext uri="{FF2B5EF4-FFF2-40B4-BE49-F238E27FC236}">
                <a16:creationId xmlns:a16="http://schemas.microsoft.com/office/drawing/2014/main" id="{A706E9BB-F061-3211-2450-EAA2AD4A2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741" y="1470868"/>
            <a:ext cx="8606518" cy="527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613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B098F-2229-74B2-4F26-41D36F77A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743"/>
            <a:ext cx="10515600" cy="157094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Sunset over the Marshes, </a:t>
            </a:r>
            <a:r>
              <a:rPr lang="en-US" sz="2400" dirty="0">
                <a:solidFill>
                  <a:srgbClr val="E6E2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circa 1890–1904, Oil on Canvas, 26x46.3 cm, Museum of Fine Arts, Boston, USA </a:t>
            </a:r>
            <a:b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2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2"/>
              </a:rPr>
              <a:t>https://commons.wikimedia.org/wiki/File:MJ_Heade_Sunset_Over_the_Marshes_1890-1904.jpg</a:t>
            </a:r>
            <a:endParaRPr lang="el-GR" sz="1200" dirty="0">
              <a:solidFill>
                <a:srgbClr val="E6E2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5B156D45-7520-9513-A7FA-8BE3629C8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702" y="1415143"/>
            <a:ext cx="9634595" cy="532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132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A1641CC7-08DD-4799-A509-948A7D74B876}"/>
              </a:ext>
            </a:extLst>
          </p:cNvPr>
          <p:cNvSpPr/>
          <p:nvPr/>
        </p:nvSpPr>
        <p:spPr>
          <a:xfrm>
            <a:off x="594803" y="550416"/>
            <a:ext cx="10999433" cy="5797118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br>
              <a:rPr lang="en-US" sz="36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</a:br>
            <a:r>
              <a:rPr lang="en-US" sz="80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The END</a:t>
            </a:r>
            <a:endParaRPr lang="en-US" sz="8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807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518</Words>
  <Application>Microsoft Office PowerPoint</Application>
  <PresentationFormat>Widescreen</PresentationFormat>
  <Paragraphs>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Algerian</vt:lpstr>
      <vt:lpstr>Aptos</vt:lpstr>
      <vt:lpstr>Aptos Display</vt:lpstr>
      <vt:lpstr>Arial</vt:lpstr>
      <vt:lpstr>Calibri</vt:lpstr>
      <vt:lpstr>Times New Roman</vt:lpstr>
      <vt:lpstr>Office Theme</vt:lpstr>
      <vt:lpstr>PowerPoint Presentation</vt:lpstr>
      <vt:lpstr>Portrait of a Man, 1840, Oil on Canvas, 76.52 x 63.82 cm, Museum of Fine Arts Boston, MA, USA  https://commons.wikimedia.org/wiki/File:MJ_Heade_Portrait_of_a_Man,_1840.jpg </vt:lpstr>
      <vt:lpstr>Approaching Thunderstorm, 1859, Oil on Canvas, 71.1 x 111.8cm, the MET, NY, USA https://commons.wikimedia.org/wiki/File:Approaching_Thunder_Storm_MET_DP248013.jpg</vt:lpstr>
      <vt:lpstr>A Vase of Corn Lilies and Heliotrope, 1863, Oil on Canvas, 41.6x31.4 cm, Saint Louis Art Museum, USA https://commons.wikimedia.org/wiki/File:Martin_Johnson_Heade_-_A_Vase_of_Corn_Lilies_and_Heliotrope.jpg  </vt:lpstr>
      <vt:lpstr>Sunrise in Nicaragua, 1869, Oil on Canvas, 38.7x73 cm, Thyssen-Bornemisza Museum, Madrid, Spain https://commons.wikimedia.org/wiki/File:Martin_Johnson_Heade_-_Sunrise_in_Nicaragua.jpg  </vt:lpstr>
      <vt:lpstr>Orchid with Two Hummingbirds, 1871, Oil on Panel, 37.8x48.3 cm, Reynolda House Museum of American Art, North Carolina, USA https://commons.wikimedia.org/wiki/File:Orchid_with_Two_Hummingbirds_1871.jpeg  </vt:lpstr>
      <vt:lpstr>Cattleya Orchid with Two Brazilian Hummingbirds, 1871, Oil on Panel, 34.9 x 45.7 cm, Private Collection  https://www.christies.com/lot/lot-6465936?ldp_breadcrumb=back&amp;intObjectID=6465936&amp;from=salessummary&amp;lid=1 </vt:lpstr>
      <vt:lpstr>Sudden Showers, Newbury Marshes, circa 1865-1875, Oil on Canvas, 33.6x66.8 cm, Yale University Art Gallery, USA https://commons.wikimedia.org/wiki/File:Sudden_Shower_Newbury_Marshes_by_Martin_Johnson_Heade.jpeg  </vt:lpstr>
      <vt:lpstr>Magnolia Grandiflora, between 1885 and 1895, Oil on Canvas, 38.42 x 61.28 cm,  Museum of Fine Arts, Boston, USA  https://commons.wikimedia.org/wiki/File:MJ_Heade_Magnolia_Grandiflora_1885-1895.jpg  </vt:lpstr>
      <vt:lpstr>The Magnolia Blossom, 1880s, Oil on Canvas, 38.4x61.2 cm, Timken Museum of Art, CA, USA  https://commons.wikimedia.org/wiki/File:San_Diego,_2016_-_416_(cropped).jpg</vt:lpstr>
      <vt:lpstr>Sunset over the Marshes, circa 1890–1904, Oil on Canvas, 26x46.3 cm, Museum of Fine Arts, Boston, USA  https://commons.wikimedia.org/wiki/File:MJ_Heade_Sunset_Over_the_Marshes_1890-1904.jpg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2024-04-11T06:17:23Z</dcterms:created>
  <dcterms:modified xsi:type="dcterms:W3CDTF">2024-04-11T09:52:24Z</dcterms:modified>
</cp:coreProperties>
</file>