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311" r:id="rId3"/>
    <p:sldId id="313" r:id="rId4"/>
    <p:sldId id="312" r:id="rId5"/>
    <p:sldId id="314" r:id="rId6"/>
    <p:sldId id="315" r:id="rId7"/>
    <p:sldId id="320" r:id="rId8"/>
    <p:sldId id="317" r:id="rId9"/>
    <p:sldId id="318" r:id="rId10"/>
    <p:sldId id="319" r:id="rId11"/>
    <p:sldId id="316" r:id="rId12"/>
    <p:sldId id="321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1584-2F8A-72C9-6F38-B3DC4F4C4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A4EB47-4808-0062-E2A9-C9BE0EF24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D8AAD-2D8C-2C14-93ED-8C7A33D9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43554-BEB8-E1A4-E305-B5EBE7A6B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21302-F3B0-8EF5-3D0F-12C61423C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6498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B2A3B-CB68-05D4-3C9E-0372F0DE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451A1-A515-87DC-9782-0859FF2DC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2396F-C74F-77A5-C790-D53AD5B68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961FD-832B-9525-F0EF-2A9FC8B32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32D6E-EAE4-2133-8BC1-F3F5EDEAA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3458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C30EE-B06F-7689-7043-C4B0C8FE6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C4B094-E684-19AF-B4EB-8610C94E3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28708-09AA-6774-F94E-D1095EC07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BCF35-8A25-276D-1350-A0D186294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579D3-EF2C-487B-2D14-5D078464E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796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CF4F6-D557-AF0D-92E4-1E686A28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77666-CAE3-DDE7-D48C-179F4AF16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80FFC-F403-F4C1-6100-CF768DFDD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40668-656E-77ED-2BCA-1D8DA3E9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D26571-5AC7-5FF7-0F40-00EEF13A6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24E8E-B385-4E21-DB07-BE4149AC7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8096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56359-87FF-D71E-1A52-B8B3D5EF4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D06E30-19A2-E1F2-8699-683D7AE6E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A3CFF7-0D25-C40D-84E8-BE4FE8908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928DEB-757D-E1A5-CDFE-B20C070549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F723FA-1C2E-494F-52ED-9DB33EFFD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0E36A8-AB6F-19B3-D6BC-85592F73B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BD9BF6-B83D-85E4-099D-B4E11E63B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4ADF61-A78D-F2D2-6064-02AF6159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3635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5095E-8C93-971F-2FA6-075EE6ED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6106DE-E883-8762-EF4A-3E21EC483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D89D0D-FCCB-28D9-5323-B097EB964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C86F7-7C51-4B99-3844-9ECB428C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3183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0331DE-251F-CFEF-4C77-9FF595BFE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C865D8-B218-42A0-46F8-637E2A32D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B3B41-F2E2-18E2-3D3E-10FEAB005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348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D20-51AE-BC02-6777-9AA4E5C66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6EF47-7A07-5387-C554-C77482FF5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5DDBB-22F6-E873-B3C6-74BBC8C20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32037B-A21C-4817-5E87-ABE25EC91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CDD069-AD0B-4B1C-2563-DE84DEA00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23ABB2-6CA2-39D9-58FD-0B84CB13D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893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9265F-F9BC-6540-6367-E940807DD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00B235-A2C8-3986-7A81-D447AB0202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E6A51-ECB4-559B-4F4B-9529167C2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32F97C-95B4-DA8C-70A3-6F6F7854C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8F11DD-0EA7-1215-F72A-30FA6801E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122A8D-1DAB-5779-D940-5659DAF3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5198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201C2-CC69-E6BE-EF1E-F600A71BC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EE180B-9036-02E5-B014-767661AD9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58CE7-0AD8-8C25-C94F-C7A8EA754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EA08F-5872-3ABA-EA2E-135DE42FD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1FB0C-301C-29ED-885A-6827CFC19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9286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95BDA3-FF03-C061-FFFD-1E8D45FA2D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244C8A-C0D4-FCCB-7C2B-11798677F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3BF1C-BFF2-880B-8F7C-ADAB1D7E4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DDA7E-13E7-BC55-D2DB-0679F5D06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11ED6-CD5A-813E-E183-2C1ECC2D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028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D3A34D-83B2-1CDA-CBD9-B211BA83F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ED9CE-03C1-C64B-128C-AE98B2F91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D059E-718B-5ED1-E10C-7E81407E8B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2D3EBA-9675-4218-B2B4-A8C87B67B7F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3C26E-F594-3B31-91B7-B8C6D7DCA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8DDCE-DDC2-590A-FC6C-F1CE054D7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9E221A-39A1-4B46-A253-D489BEA67B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764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museodelprado.es/en/the-collection/art-work/the-virgin-with-the-pomegranate/61b654df-1de2-483f-88bb-404f37747d4a?searchid=55f3ec41-7c92-bebf-e83c-b0e5c7f74a9f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mmons.wikimedia.org/wiki/File:La_Anunciaci%C3%B3n,_de_Fra_Angelico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museodelprado.es/en/the-collection/art-work/the-funeral-of-saint-anthony-abbot/1af1dc35-845c-43d3-b701-f5f9747e3113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wga.hu/frames-e.html?/html/a/angelico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ga.hu/frames-e.html?/html/a/angelico/index.html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en.wikipedia.org/wiki/Annunciation_of_Cortona#/media/File:Beato_angelico,_annunciazione_di_cortona,_1434-36,_da_s._domenico,_01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wga.hu/frames-e.html?/html/a/angelico/index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html/a/angelico/index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wga.hu/frames-e.html?/html/a/angelico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wga.hu/frames-e.html?/html/a/angelico/index.htm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77D36944-41F3-EEB9-2FB1-29F6E3D6C17D}"/>
              </a:ext>
            </a:extLst>
          </p:cNvPr>
          <p:cNvSpPr/>
          <p:nvPr/>
        </p:nvSpPr>
        <p:spPr>
          <a:xfrm>
            <a:off x="424543" y="457200"/>
            <a:ext cx="11321143" cy="5943600"/>
          </a:xfrm>
          <a:custGeom>
            <a:avLst/>
            <a:gdLst>
              <a:gd name="connsiteX0" fmla="*/ 0 w 11321143"/>
              <a:gd name="connsiteY0" fmla="*/ 594360 h 5943600"/>
              <a:gd name="connsiteX1" fmla="*/ 2830285 w 11321143"/>
              <a:gd name="connsiteY1" fmla="*/ 1188720 h 5943600"/>
              <a:gd name="connsiteX2" fmla="*/ 5660571 w 11321143"/>
              <a:gd name="connsiteY2" fmla="*/ 594360 h 5943600"/>
              <a:gd name="connsiteX3" fmla="*/ 8490857 w 11321143"/>
              <a:gd name="connsiteY3" fmla="*/ 0 h 5943600"/>
              <a:gd name="connsiteX4" fmla="*/ 11321143 w 11321143"/>
              <a:gd name="connsiteY4" fmla="*/ 594360 h 5943600"/>
              <a:gd name="connsiteX5" fmla="*/ 11321143 w 11321143"/>
              <a:gd name="connsiteY5" fmla="*/ 5349240 h 5943600"/>
              <a:gd name="connsiteX6" fmla="*/ 8490857 w 11321143"/>
              <a:gd name="connsiteY6" fmla="*/ 4754880 h 5943600"/>
              <a:gd name="connsiteX7" fmla="*/ 5660571 w 11321143"/>
              <a:gd name="connsiteY7" fmla="*/ 5349240 h 5943600"/>
              <a:gd name="connsiteX8" fmla="*/ 2830285 w 11321143"/>
              <a:gd name="connsiteY8" fmla="*/ 5943600 h 5943600"/>
              <a:gd name="connsiteX9" fmla="*/ 0 w 11321143"/>
              <a:gd name="connsiteY9" fmla="*/ 5349240 h 5943600"/>
              <a:gd name="connsiteX10" fmla="*/ 0 w 11321143"/>
              <a:gd name="connsiteY10" fmla="*/ 59436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321143" h="5943600" fill="none" extrusionOk="0">
                <a:moveTo>
                  <a:pt x="0" y="594360"/>
                </a:moveTo>
                <a:cubicBezTo>
                  <a:pt x="-42750" y="876536"/>
                  <a:pt x="1295062" y="1159794"/>
                  <a:pt x="2830285" y="1188720"/>
                </a:cubicBezTo>
                <a:cubicBezTo>
                  <a:pt x="4359895" y="1136152"/>
                  <a:pt x="5701021" y="973779"/>
                  <a:pt x="5660571" y="594360"/>
                </a:cubicBezTo>
                <a:cubicBezTo>
                  <a:pt x="5533232" y="108800"/>
                  <a:pt x="6919712" y="-215779"/>
                  <a:pt x="8490857" y="0"/>
                </a:cubicBezTo>
                <a:cubicBezTo>
                  <a:pt x="10085533" y="7314"/>
                  <a:pt x="11358968" y="241621"/>
                  <a:pt x="11321143" y="594360"/>
                </a:cubicBezTo>
                <a:cubicBezTo>
                  <a:pt x="11284102" y="2293353"/>
                  <a:pt x="11399589" y="3469337"/>
                  <a:pt x="11321143" y="5349240"/>
                </a:cubicBezTo>
                <a:cubicBezTo>
                  <a:pt x="11304586" y="5039429"/>
                  <a:pt x="9797149" y="4763864"/>
                  <a:pt x="8490857" y="4754880"/>
                </a:cubicBezTo>
                <a:cubicBezTo>
                  <a:pt x="6904738" y="4772003"/>
                  <a:pt x="5627457" y="4988349"/>
                  <a:pt x="5660571" y="5349240"/>
                </a:cubicBezTo>
                <a:cubicBezTo>
                  <a:pt x="5785377" y="5848630"/>
                  <a:pt x="4407323" y="5960635"/>
                  <a:pt x="2830285" y="5943600"/>
                </a:cubicBezTo>
                <a:cubicBezTo>
                  <a:pt x="1263158" y="5919391"/>
                  <a:pt x="-13812" y="5617422"/>
                  <a:pt x="0" y="5349240"/>
                </a:cubicBezTo>
                <a:cubicBezTo>
                  <a:pt x="-72082" y="3427102"/>
                  <a:pt x="-130345" y="2782505"/>
                  <a:pt x="0" y="594360"/>
                </a:cubicBezTo>
                <a:close/>
              </a:path>
              <a:path w="11321143" h="5943600" stroke="0" extrusionOk="0">
                <a:moveTo>
                  <a:pt x="0" y="594360"/>
                </a:moveTo>
                <a:cubicBezTo>
                  <a:pt x="20435" y="947888"/>
                  <a:pt x="1330878" y="1105582"/>
                  <a:pt x="2830285" y="1188720"/>
                </a:cubicBezTo>
                <a:cubicBezTo>
                  <a:pt x="4416251" y="1189642"/>
                  <a:pt x="5630612" y="910515"/>
                  <a:pt x="5660571" y="594360"/>
                </a:cubicBezTo>
                <a:cubicBezTo>
                  <a:pt x="5656378" y="247761"/>
                  <a:pt x="6890529" y="-77253"/>
                  <a:pt x="8490857" y="0"/>
                </a:cubicBezTo>
                <a:cubicBezTo>
                  <a:pt x="10059024" y="-31260"/>
                  <a:pt x="11362865" y="226917"/>
                  <a:pt x="11321143" y="594360"/>
                </a:cubicBezTo>
                <a:cubicBezTo>
                  <a:pt x="11240759" y="2786523"/>
                  <a:pt x="11381232" y="4588094"/>
                  <a:pt x="11321143" y="5349240"/>
                </a:cubicBezTo>
                <a:cubicBezTo>
                  <a:pt x="11236236" y="4807113"/>
                  <a:pt x="10045280" y="4740095"/>
                  <a:pt x="8490857" y="4754880"/>
                </a:cubicBezTo>
                <a:cubicBezTo>
                  <a:pt x="6989145" y="4744452"/>
                  <a:pt x="5645731" y="5029597"/>
                  <a:pt x="5660571" y="5349240"/>
                </a:cubicBezTo>
                <a:cubicBezTo>
                  <a:pt x="5816392" y="5593770"/>
                  <a:pt x="4361114" y="5963288"/>
                  <a:pt x="2830285" y="5943600"/>
                </a:cubicBezTo>
                <a:cubicBezTo>
                  <a:pt x="1267254" y="5950246"/>
                  <a:pt x="-36264" y="5677755"/>
                  <a:pt x="0" y="5349240"/>
                </a:cubicBezTo>
                <a:cubicBezTo>
                  <a:pt x="-35883" y="4675486"/>
                  <a:pt x="71559" y="2506881"/>
                  <a:pt x="0" y="594360"/>
                </a:cubicBezTo>
                <a:close/>
              </a:path>
            </a:pathLst>
          </a:custGeom>
          <a:solidFill>
            <a:srgbClr val="E5EBF7"/>
          </a:solidFill>
          <a:ln w="57150">
            <a:solidFill>
              <a:srgbClr val="FFFF8F"/>
            </a:solidFill>
            <a:extLst>
              <a:ext uri="{C807C97D-BFC1-408E-A445-0C87EB9F89A2}">
                <ask:lineSketchStyleProps xmlns:ask="http://schemas.microsoft.com/office/drawing/2018/sketchyshapes" sd="3507143784">
                  <a:prstGeom prst="flowChartPunchedTap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8800" b="1" dirty="0">
                <a:solidFill>
                  <a:schemeClr val="accent1">
                    <a:lumMod val="75000"/>
                  </a:schemeClr>
                </a:solidFill>
                <a:latin typeface="Rastanty Cortez" panose="02000506000000020003" pitchFamily="2" charset="0"/>
              </a:rPr>
              <a:t>Fra Angelico</a:t>
            </a:r>
            <a:r>
              <a:rPr lang="el-GR" sz="8800" b="1" dirty="0">
                <a:solidFill>
                  <a:schemeClr val="accent1">
                    <a:lumMod val="75000"/>
                  </a:schemeClr>
                </a:solidFill>
                <a:latin typeface="Rastanty Cortez" panose="02000506000000020003" pitchFamily="2" charset="0"/>
              </a:rPr>
              <a:t> - </a:t>
            </a:r>
            <a:r>
              <a:rPr lang="it-IT" sz="8800" b="1" dirty="0">
                <a:solidFill>
                  <a:schemeClr val="accent1">
                    <a:lumMod val="75000"/>
                  </a:schemeClr>
                </a:solidFill>
                <a:latin typeface="Rastanty Cortez" panose="02000506000000020003" pitchFamily="2" charset="0"/>
              </a:rPr>
              <a:t>Guido di Piero di Gino</a:t>
            </a:r>
            <a:endParaRPr lang="el-GR" sz="8800" b="1" dirty="0">
              <a:solidFill>
                <a:schemeClr val="accent1">
                  <a:lumMod val="75000"/>
                </a:schemeClr>
              </a:solidFill>
              <a:latin typeface="Rastanty Cortez" panose="02000506000000020003" pitchFamily="2" charset="0"/>
            </a:endParaRPr>
          </a:p>
          <a:p>
            <a:pPr algn="ctr">
              <a:defRPr/>
            </a:pPr>
            <a:r>
              <a:rPr lang="it-IT" sz="8800" b="1" dirty="0">
                <a:solidFill>
                  <a:schemeClr val="accent1">
                    <a:lumMod val="75000"/>
                  </a:schemeClr>
                </a:solidFill>
                <a:latin typeface="Rastanty Cortez" panose="02000506000000020003" pitchFamily="2" charset="0"/>
              </a:rPr>
              <a:t>1395-1455</a:t>
            </a:r>
            <a:endParaRPr lang="en-US" sz="8800" b="1" dirty="0">
              <a:solidFill>
                <a:schemeClr val="accent1">
                  <a:lumMod val="75000"/>
                </a:schemeClr>
              </a:solidFill>
              <a:latin typeface="Rastanty Cortez" panose="02000506000000020003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DD9C7-121F-E231-78B2-29EE9CAB6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590" y="1099457"/>
            <a:ext cx="3239259" cy="5758543"/>
          </a:xfrm>
        </p:spPr>
        <p:txBody>
          <a:bodyPr>
            <a:normAutofit/>
          </a:bodyPr>
          <a:lstStyle/>
          <a:p>
            <a:pPr algn="ctr"/>
            <a:r>
              <a:rPr lang="en-US" sz="4000" b="1" kern="10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The Virgin with the Pomegranate, </a:t>
            </a:r>
            <a:r>
              <a:rPr lang="en-US" sz="4000" kern="10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ca. 1426, Tempera on Panel, 87x59 cm, Prado  Museum, Madrid, Spain </a:t>
            </a:r>
            <a:r>
              <a:rPr lang="en-US" sz="1800" u="sng" kern="100" dirty="0">
                <a:solidFill>
                  <a:srgbClr val="467886"/>
                </a:solidFill>
                <a:effectLst/>
                <a:latin typeface="Rastanty Cortez" panose="02000506000000020003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https://www.museodelprado.es/en/the-collection/art-work/the-virgin-with-the-pomegranate/61b654df-1de2-483f-88bb-404f37747d4a?searchid=55f3ec41-7c92-bebf-e83c-b0e5c7f74a9f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/>
          </a:p>
        </p:txBody>
      </p:sp>
      <p:pic>
        <p:nvPicPr>
          <p:cNvPr id="4" name="Picture 3" descr="A painting of a person holding a child&#10;&#10;Description automatically generated">
            <a:extLst>
              <a:ext uri="{FF2B5EF4-FFF2-40B4-BE49-F238E27FC236}">
                <a16:creationId xmlns:a16="http://schemas.microsoft.com/office/drawing/2014/main" id="{4725F43A-ACF4-37C2-08BC-0E3DAF36C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98590" cy="6858000"/>
          </a:xfrm>
          <a:prstGeom prst="rect">
            <a:avLst/>
          </a:prstGeom>
        </p:spPr>
      </p:pic>
      <p:pic>
        <p:nvPicPr>
          <p:cNvPr id="6" name="Picture 5" descr="A painting of a person holding a child&#10;&#10;Description automatically generated">
            <a:extLst>
              <a:ext uri="{FF2B5EF4-FFF2-40B4-BE49-F238E27FC236}">
                <a16:creationId xmlns:a16="http://schemas.microsoft.com/office/drawing/2014/main" id="{B141DBC9-1474-49DB-DAFE-BD933F63B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849" y="0"/>
            <a:ext cx="47541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51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6EA6E-52BD-B812-8EDA-467F356D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7314" y="2024743"/>
            <a:ext cx="3637188" cy="470262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  <a:t>The Annunciation, 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  <a:t>between 1425 and 1428, </a:t>
            </a:r>
            <a:r>
              <a:rPr lang="en-US" sz="4000" dirty="0" err="1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  <a:t>Témpera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  <a:t> on panel,, 194x194 cm, Prado Museum, Madrid, Spain 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  <a:hlinkClick r:id="rId2"/>
              </a:rPr>
              <a:t>https://commons.wikimedia.org/wiki/File:La_Anunciaci%C3%B3n,_de_Fra_Angelico.jpg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  <a:t> </a:t>
            </a:r>
            <a:endParaRPr lang="el-GR" sz="4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74421AE-2F15-3E51-CE7C-3BBA96EB3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97" y="136071"/>
            <a:ext cx="8239124" cy="659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195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7FA2D-44F3-F557-C677-E1145CAAE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7528" y="365125"/>
            <a:ext cx="2104472" cy="6492875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  <a:ea typeface="Aptos" panose="020B0004020202020204" pitchFamily="34" charset="0"/>
              </a:rPr>
              <a:t>The Funeral of Saint Anthony Abbot, 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  <a:ea typeface="Aptos" panose="020B0004020202020204" pitchFamily="34" charset="0"/>
              </a:rPr>
              <a:t>1426 – 1430, Tempera on Poplar panel, 19.7x29.3cm, Prado Museum, Madrid, Spain </a:t>
            </a:r>
            <a:r>
              <a:rPr lang="en-US" sz="1600" u="sng" dirty="0">
                <a:solidFill>
                  <a:srgbClr val="467886"/>
                </a:solidFill>
                <a:effectLst/>
                <a:latin typeface="Rastanty Cortez" panose="02000506000000020003" pitchFamily="2" charset="0"/>
                <a:ea typeface="Aptos" panose="020B0004020202020204" pitchFamily="34" charset="0"/>
                <a:hlinkClick r:id="rId2"/>
              </a:rPr>
              <a:t>https://www.museodelprado.es/en/the-collection/art-work/the-funeral-of-saint-anthony-abbot/1af1dc35-845c-43d3-b701-f5f9747e3113</a:t>
            </a:r>
            <a:endParaRPr lang="el-GR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painting of a group of people&#10;&#10;Description automatically generated">
            <a:extLst>
              <a:ext uri="{FF2B5EF4-FFF2-40B4-BE49-F238E27FC236}">
                <a16:creationId xmlns:a16="http://schemas.microsoft.com/office/drawing/2014/main" id="{F806062F-F1E4-5637-EAC5-F07D01481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75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33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DE8BC-FE2D-F9F4-E2D5-B34FE37DE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525" y="2383971"/>
            <a:ext cx="4765676" cy="447402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  <a:t>Linaioli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  <a:t> Tabernacle, 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  <a:t>c. 1433, Tempera on panel, 260 x 330 cm, Museo di San Marco, Florence, Italy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  <a:hlinkClick r:id="rId2"/>
              </a:rPr>
              <a:t>https://www.wga.hu/frames-e.html?/html/a/angelico/index.html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  <a:t> </a:t>
            </a:r>
            <a:endParaRPr lang="el-GR" sz="4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9A71717-571A-CDF4-7FDB-A97FA0361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0"/>
            <a:ext cx="3575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CCD5155-0BD5-B926-AE74-44159A240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3616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496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EA378-863E-B02A-E6E1-8FA2CE71C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Last Judgment, </a:t>
            </a:r>
            <a: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c. 1431, Tempera on panel, 105 x 210 cm, Museo di San Marco, Florence, Italy </a:t>
            </a:r>
            <a:b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</a:b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  <a:hlinkClick r:id="rId2"/>
              </a:rPr>
              <a:t>https://www.wga.hu/frames-e.html?/html/a/angelico/index.html</a:t>
            </a: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 </a:t>
            </a:r>
            <a:endParaRPr lang="el-GR" sz="4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E7463EA-4E6B-E16B-30AD-082EB1753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64" y="1690688"/>
            <a:ext cx="10423071" cy="507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172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454B9-B012-1B18-952D-046C02AE6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2362" y="1632857"/>
            <a:ext cx="3881437" cy="5225143"/>
          </a:xfrm>
        </p:spPr>
        <p:txBody>
          <a:bodyPr>
            <a:noAutofit/>
          </a:bodyPr>
          <a:lstStyle/>
          <a:p>
            <a:pPr algn="ctr"/>
            <a:r>
              <a:rPr lang="it-IT" sz="4000" b="1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Annunciation, </a:t>
            </a:r>
            <a:r>
              <a:rPr lang="it-IT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1433-34, Tempera on wood, 175 x 180 cm, Museo Diocesano, Cortona, Italy</a:t>
            </a:r>
            <a:br>
              <a:rPr lang="it-IT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</a:br>
            <a:r>
              <a:rPr lang="it-IT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  <a:hlinkClick r:id="rId2"/>
              </a:rPr>
              <a:t>https://en.wikipedia.org/wiki/Annunciation_of_Cortona#/media/File:Beato_angelico,_annunciazione_di_cortona,_1434-36,_da_s._domenico,_01.jpg</a:t>
            </a:r>
            <a:r>
              <a:rPr lang="it-IT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 </a:t>
            </a:r>
            <a:endParaRPr lang="el-GR" sz="4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100" name="Picture 4" descr="undefined">
            <a:extLst>
              <a:ext uri="{FF2B5EF4-FFF2-40B4-BE49-F238E27FC236}">
                <a16:creationId xmlns:a16="http://schemas.microsoft.com/office/drawing/2014/main" id="{0C98E694-D754-1A76-157B-C726CD5E3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0"/>
            <a:ext cx="6357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56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E45EE-5FA6-4335-9858-311258BD0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1628" y="2253343"/>
            <a:ext cx="3932237" cy="4604657"/>
          </a:xfrm>
        </p:spPr>
        <p:txBody>
          <a:bodyPr>
            <a:noAutofit/>
          </a:bodyPr>
          <a:lstStyle/>
          <a:p>
            <a:pPr algn="ctr"/>
            <a:r>
              <a:rPr lang="en-US" sz="4000" b="1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Cortona Polyptych, </a:t>
            </a:r>
            <a: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c. 1437, Tempera and gold on panel, 218 x 240 cm, Museo </a:t>
            </a:r>
            <a:r>
              <a:rPr lang="en-US" sz="40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Diocesano</a:t>
            </a:r>
            <a:r>
              <a:rPr lang="en-US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, Cortona, Italy </a:t>
            </a:r>
            <a:b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</a:b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  <a:hlinkClick r:id="rId2"/>
              </a:rPr>
              <a:t>https://www.wga.hu/frames-e.html?/html/a/angelico/index.html</a:t>
            </a: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 </a:t>
            </a:r>
            <a:endParaRPr lang="el-GR" sz="4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EA6E12D-5AA0-02E2-2D34-CCAE9F6AF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4" y="0"/>
            <a:ext cx="7862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946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1CD7-67AC-8DC5-6CC0-A999967B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8828" y="2209800"/>
            <a:ext cx="3427865" cy="4648200"/>
          </a:xfrm>
        </p:spPr>
        <p:txBody>
          <a:bodyPr>
            <a:noAutofit/>
          </a:bodyPr>
          <a:lstStyle/>
          <a:p>
            <a:pPr algn="ctr"/>
            <a:r>
              <a:rPr lang="it-IT" sz="4000" b="1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Perugia Altarpiece, </a:t>
            </a:r>
            <a:r>
              <a:rPr lang="it-IT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1447-48, Tempera and gold on panel, Galleria Nazionale dell'Umbria, Perugia, Italy</a:t>
            </a:r>
            <a:br>
              <a:rPr lang="it-IT" sz="1200" b="0" i="0" dirty="0">
                <a:solidFill>
                  <a:srgbClr val="000000"/>
                </a:solidFill>
                <a:effectLst/>
                <a:latin typeface="Rastanty Cortez" panose="02000506000000020003" pitchFamily="2" charset="0"/>
              </a:rPr>
            </a:br>
            <a:r>
              <a:rPr lang="it-IT" sz="1200" b="0" i="0" dirty="0">
                <a:solidFill>
                  <a:srgbClr val="000000"/>
                </a:solidFill>
                <a:effectLst/>
                <a:latin typeface="Rastanty Cortez" panose="02000506000000020003" pitchFamily="2" charset="0"/>
                <a:hlinkClick r:id="rId2"/>
              </a:rPr>
              <a:t>https://www.wga.hu/frames-e.html?/html/a/angelico/index.html</a:t>
            </a:r>
            <a:r>
              <a:rPr lang="it-IT" sz="1200" b="0" i="0" dirty="0">
                <a:solidFill>
                  <a:srgbClr val="000000"/>
                </a:solidFill>
                <a:effectLst/>
                <a:latin typeface="Rastanty Cortez" panose="02000506000000020003" pitchFamily="2" charset="0"/>
              </a:rPr>
              <a:t> 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77D00B1-4763-0BF1-3BAB-3198E96E8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06" y="0"/>
            <a:ext cx="8270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28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4D47-5CF7-FC8D-8725-F8B796802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936" y="365125"/>
            <a:ext cx="1854130" cy="6127750"/>
          </a:xfrm>
        </p:spPr>
        <p:txBody>
          <a:bodyPr>
            <a:normAutofit/>
          </a:bodyPr>
          <a:lstStyle/>
          <a:p>
            <a:pPr algn="ctr"/>
            <a: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Scenes from the Lives of </a:t>
            </a:r>
            <a:r>
              <a:rPr lang="en-US" sz="36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Sts</a:t>
            </a:r>
            <a: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 Lawrence and Stephen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</a:br>
            <a:r>
              <a:rPr lang="en-US" sz="3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1447-49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</a:br>
            <a:r>
              <a:rPr lang="en-US" sz="3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Fresco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</a:br>
            <a:r>
              <a:rPr lang="en-US" sz="3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Cappella </a:t>
            </a:r>
            <a:r>
              <a:rPr lang="en-US" sz="36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Niccolina</a:t>
            </a:r>
            <a:r>
              <a:rPr lang="en-US" sz="3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, Palazzi </a:t>
            </a:r>
            <a:r>
              <a:rPr lang="en-US" sz="36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Pontifici</a:t>
            </a:r>
            <a:r>
              <a:rPr lang="en-US" sz="3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, Vatican</a:t>
            </a:r>
            <a:b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latin typeface="Rastanty Cortez" panose="02000506000000020003" pitchFamily="2" charset="0"/>
                <a:hlinkClick r:id="rId2"/>
              </a:rPr>
              <a:t>https://www.wga.hu/frames-e.html?/html/a/angelico/index.html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Rastanty Cortez" panose="02000506000000020003" pitchFamily="2" charset="0"/>
              </a:rPr>
              <a:t> </a:t>
            </a:r>
            <a:endParaRPr lang="el-GR" sz="4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2B63DF7-A645-A362-2364-FFCFCCFB3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7" y="365125"/>
            <a:ext cx="5069579" cy="612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8609F013-53CF-5215-D175-D3A357EEE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708" y="257154"/>
            <a:ext cx="5168935" cy="634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929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D4330-8814-0E31-A30B-D71924D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20" y="365125"/>
            <a:ext cx="3331710" cy="6492875"/>
          </a:xfrm>
        </p:spPr>
        <p:txBody>
          <a:bodyPr>
            <a:noAutofit/>
          </a:bodyPr>
          <a:lstStyle/>
          <a:p>
            <a:pPr algn="ctr"/>
            <a:r>
              <a:rPr lang="en-US" b="1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Institution of the Eucharist (Cell 35)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</a:br>
            <a:r>
              <a:rPr lang="en-US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1441-42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</a:br>
            <a:r>
              <a:rPr lang="en-US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Fresco, 186 x 234 cm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  <a:latin typeface="Rastanty Cortez" panose="02000506000000020003" pitchFamily="2" charset="0"/>
              </a:rPr>
            </a:br>
            <a:r>
              <a:rPr lang="en-US" b="0" i="0" dirty="0" err="1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Convento</a:t>
            </a:r>
            <a:r>
              <a:rPr lang="en-US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 di San Marco, Florence</a:t>
            </a:r>
            <a:b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</a:b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  <a:hlinkClick r:id="rId2"/>
              </a:rPr>
              <a:t>https://www.wga.hu/frames-e.html?/html/a/angelico/index.html</a:t>
            </a: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Rastanty Cortez" panose="02000506000000020003" pitchFamily="2" charset="0"/>
              </a:rPr>
              <a:t> </a:t>
            </a:r>
            <a:endParaRPr lang="el-GR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0EBB6E3-CF8B-379B-4467-712B987B6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606" y="0"/>
            <a:ext cx="844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81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77D36944-41F3-EEB9-2FB1-29F6E3D6C17D}"/>
              </a:ext>
            </a:extLst>
          </p:cNvPr>
          <p:cNvSpPr/>
          <p:nvPr/>
        </p:nvSpPr>
        <p:spPr>
          <a:xfrm>
            <a:off x="424543" y="457200"/>
            <a:ext cx="11321143" cy="5943600"/>
          </a:xfrm>
          <a:custGeom>
            <a:avLst/>
            <a:gdLst>
              <a:gd name="connsiteX0" fmla="*/ 0 w 11321143"/>
              <a:gd name="connsiteY0" fmla="*/ 594360 h 5943600"/>
              <a:gd name="connsiteX1" fmla="*/ 2830285 w 11321143"/>
              <a:gd name="connsiteY1" fmla="*/ 1188720 h 5943600"/>
              <a:gd name="connsiteX2" fmla="*/ 5660571 w 11321143"/>
              <a:gd name="connsiteY2" fmla="*/ 594360 h 5943600"/>
              <a:gd name="connsiteX3" fmla="*/ 8490857 w 11321143"/>
              <a:gd name="connsiteY3" fmla="*/ 0 h 5943600"/>
              <a:gd name="connsiteX4" fmla="*/ 11321143 w 11321143"/>
              <a:gd name="connsiteY4" fmla="*/ 594360 h 5943600"/>
              <a:gd name="connsiteX5" fmla="*/ 11321143 w 11321143"/>
              <a:gd name="connsiteY5" fmla="*/ 5349240 h 5943600"/>
              <a:gd name="connsiteX6" fmla="*/ 8490857 w 11321143"/>
              <a:gd name="connsiteY6" fmla="*/ 4754880 h 5943600"/>
              <a:gd name="connsiteX7" fmla="*/ 5660571 w 11321143"/>
              <a:gd name="connsiteY7" fmla="*/ 5349240 h 5943600"/>
              <a:gd name="connsiteX8" fmla="*/ 2830285 w 11321143"/>
              <a:gd name="connsiteY8" fmla="*/ 5943600 h 5943600"/>
              <a:gd name="connsiteX9" fmla="*/ 0 w 11321143"/>
              <a:gd name="connsiteY9" fmla="*/ 5349240 h 5943600"/>
              <a:gd name="connsiteX10" fmla="*/ 0 w 11321143"/>
              <a:gd name="connsiteY10" fmla="*/ 59436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321143" h="5943600" fill="none" extrusionOk="0">
                <a:moveTo>
                  <a:pt x="0" y="594360"/>
                </a:moveTo>
                <a:cubicBezTo>
                  <a:pt x="-42750" y="876536"/>
                  <a:pt x="1295062" y="1159794"/>
                  <a:pt x="2830285" y="1188720"/>
                </a:cubicBezTo>
                <a:cubicBezTo>
                  <a:pt x="4359895" y="1136152"/>
                  <a:pt x="5701021" y="973779"/>
                  <a:pt x="5660571" y="594360"/>
                </a:cubicBezTo>
                <a:cubicBezTo>
                  <a:pt x="5533232" y="108800"/>
                  <a:pt x="6919712" y="-215779"/>
                  <a:pt x="8490857" y="0"/>
                </a:cubicBezTo>
                <a:cubicBezTo>
                  <a:pt x="10085533" y="7314"/>
                  <a:pt x="11358968" y="241621"/>
                  <a:pt x="11321143" y="594360"/>
                </a:cubicBezTo>
                <a:cubicBezTo>
                  <a:pt x="11284102" y="2293353"/>
                  <a:pt x="11399589" y="3469337"/>
                  <a:pt x="11321143" y="5349240"/>
                </a:cubicBezTo>
                <a:cubicBezTo>
                  <a:pt x="11304586" y="5039429"/>
                  <a:pt x="9797149" y="4763864"/>
                  <a:pt x="8490857" y="4754880"/>
                </a:cubicBezTo>
                <a:cubicBezTo>
                  <a:pt x="6904738" y="4772003"/>
                  <a:pt x="5627457" y="4988349"/>
                  <a:pt x="5660571" y="5349240"/>
                </a:cubicBezTo>
                <a:cubicBezTo>
                  <a:pt x="5785377" y="5848630"/>
                  <a:pt x="4407323" y="5960635"/>
                  <a:pt x="2830285" y="5943600"/>
                </a:cubicBezTo>
                <a:cubicBezTo>
                  <a:pt x="1263158" y="5919391"/>
                  <a:pt x="-13812" y="5617422"/>
                  <a:pt x="0" y="5349240"/>
                </a:cubicBezTo>
                <a:cubicBezTo>
                  <a:pt x="-72082" y="3427102"/>
                  <a:pt x="-130345" y="2782505"/>
                  <a:pt x="0" y="594360"/>
                </a:cubicBezTo>
                <a:close/>
              </a:path>
              <a:path w="11321143" h="5943600" stroke="0" extrusionOk="0">
                <a:moveTo>
                  <a:pt x="0" y="594360"/>
                </a:moveTo>
                <a:cubicBezTo>
                  <a:pt x="20435" y="947888"/>
                  <a:pt x="1330878" y="1105582"/>
                  <a:pt x="2830285" y="1188720"/>
                </a:cubicBezTo>
                <a:cubicBezTo>
                  <a:pt x="4416251" y="1189642"/>
                  <a:pt x="5630612" y="910515"/>
                  <a:pt x="5660571" y="594360"/>
                </a:cubicBezTo>
                <a:cubicBezTo>
                  <a:pt x="5656378" y="247761"/>
                  <a:pt x="6890529" y="-77253"/>
                  <a:pt x="8490857" y="0"/>
                </a:cubicBezTo>
                <a:cubicBezTo>
                  <a:pt x="10059024" y="-31260"/>
                  <a:pt x="11362865" y="226917"/>
                  <a:pt x="11321143" y="594360"/>
                </a:cubicBezTo>
                <a:cubicBezTo>
                  <a:pt x="11240759" y="2786523"/>
                  <a:pt x="11381232" y="4588094"/>
                  <a:pt x="11321143" y="5349240"/>
                </a:cubicBezTo>
                <a:cubicBezTo>
                  <a:pt x="11236236" y="4807113"/>
                  <a:pt x="10045280" y="4740095"/>
                  <a:pt x="8490857" y="4754880"/>
                </a:cubicBezTo>
                <a:cubicBezTo>
                  <a:pt x="6989145" y="4744452"/>
                  <a:pt x="5645731" y="5029597"/>
                  <a:pt x="5660571" y="5349240"/>
                </a:cubicBezTo>
                <a:cubicBezTo>
                  <a:pt x="5816392" y="5593770"/>
                  <a:pt x="4361114" y="5963288"/>
                  <a:pt x="2830285" y="5943600"/>
                </a:cubicBezTo>
                <a:cubicBezTo>
                  <a:pt x="1267254" y="5950246"/>
                  <a:pt x="-36264" y="5677755"/>
                  <a:pt x="0" y="5349240"/>
                </a:cubicBezTo>
                <a:cubicBezTo>
                  <a:pt x="-35883" y="4675486"/>
                  <a:pt x="71559" y="2506881"/>
                  <a:pt x="0" y="594360"/>
                </a:cubicBezTo>
                <a:close/>
              </a:path>
            </a:pathLst>
          </a:custGeom>
          <a:solidFill>
            <a:srgbClr val="E5EBF7"/>
          </a:solidFill>
          <a:ln w="57150">
            <a:solidFill>
              <a:srgbClr val="FFFF8F"/>
            </a:solidFill>
            <a:extLst>
              <a:ext uri="{C807C97D-BFC1-408E-A445-0C87EB9F89A2}">
                <ask:lineSketchStyleProps xmlns:ask="http://schemas.microsoft.com/office/drawing/2018/sketchyshapes" sd="3507143784">
                  <a:prstGeom prst="flowChartPunchedTap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11000" b="1" dirty="0">
                <a:solidFill>
                  <a:schemeClr val="accent1">
                    <a:lumMod val="75000"/>
                  </a:schemeClr>
                </a:solidFill>
                <a:latin typeface="Rastanty Cortez" panose="02000506000000020003" pitchFamily="2" charset="0"/>
              </a:rPr>
              <a:t>THE END</a:t>
            </a:r>
            <a:endParaRPr lang="en-US" sz="11000" b="1" dirty="0">
              <a:solidFill>
                <a:schemeClr val="accent1">
                  <a:lumMod val="75000"/>
                </a:schemeClr>
              </a:solidFill>
              <a:latin typeface="Rastanty Cortez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296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474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Rastanty Cortez</vt:lpstr>
      <vt:lpstr>Office Theme</vt:lpstr>
      <vt:lpstr>PowerPoint Presentation</vt:lpstr>
      <vt:lpstr>The Virgin with the Pomegranate, ca. 1426, Tempera on Panel, 87x59 cm, Prado  Museum, Madrid, Spain https://www.museodelprado.es/en/the-collection/art-work/the-virgin-with-the-pomegranate/61b654df-1de2-483f-88bb-404f37747d4a?searchid=55f3ec41-7c92-bebf-e83c-b0e5c7f74a9f </vt:lpstr>
      <vt:lpstr>The Annunciation, between 1425 and 1428, Témpera on panel,, 194x194 cm, Prado Museum, Madrid, Spain  https://commons.wikimedia.org/wiki/File:La_Anunciaci%C3%B3n,_de_Fra_Angelico.jpg </vt:lpstr>
      <vt:lpstr>The Funeral of Saint Anthony Abbot, 1426 – 1430, Tempera on Poplar panel, 19.7x29.3cm, Prado Museum, Madrid, Spain https://www.museodelprado.es/en/the-collection/art-work/the-funeral-of-saint-anthony-abbot/1af1dc35-845c-43d3-b701-f5f9747e3113</vt:lpstr>
      <vt:lpstr>Linaioli Tabernacle, c. 1433, Tempera on panel, 260 x 330 cm, Museo di San Marco, Florence, Italy https://www.wga.hu/frames-e.html?/html/a/angelico/index.html </vt:lpstr>
      <vt:lpstr>Last Judgment, c. 1431, Tempera on panel, 105 x 210 cm, Museo di San Marco, Florence, Italy  https://www.wga.hu/frames-e.html?/html/a/angelico/index.html </vt:lpstr>
      <vt:lpstr>Annunciation, 1433-34, Tempera on wood, 175 x 180 cm, Museo Diocesano, Cortona, Italy https://en.wikipedia.org/wiki/Annunciation_of_Cortona#/media/File:Beato_angelico,_annunciazione_di_cortona,_1434-36,_da_s._domenico,_01.jpg </vt:lpstr>
      <vt:lpstr>Cortona Polyptych, c. 1437, Tempera and gold on panel, 218 x 240 cm, Museo Diocesano, Cortona, Italy  https://www.wga.hu/frames-e.html?/html/a/angelico/index.html </vt:lpstr>
      <vt:lpstr>Perugia Altarpiece, 1447-48, Tempera and gold on panel, Galleria Nazionale dell'Umbria, Perugia, Italy https://www.wga.hu/frames-e.html?/html/a/angelico/index.html </vt:lpstr>
      <vt:lpstr>Scenes from the Lives of Sts Lawrence and Stephen 1447-49 Fresco Cappella Niccolina, Palazzi Pontifici, Vatican https://www.wga.hu/frames-e.html?/html/a/angelico/index.html </vt:lpstr>
      <vt:lpstr>Institution of the Eucharist (Cell 35) 1441-42 Fresco, 186 x 234 cm Convento di San Marco, Florence https://www.wga.hu/frames-e.html?/html/a/angelico/index.html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2024-10-02T11:02:31Z</dcterms:created>
  <dcterms:modified xsi:type="dcterms:W3CDTF">2024-10-02T12:39:28Z</dcterms:modified>
</cp:coreProperties>
</file>