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15" r:id="rId3"/>
    <p:sldId id="307" r:id="rId4"/>
    <p:sldId id="316" r:id="rId5"/>
    <p:sldId id="317" r:id="rId6"/>
    <p:sldId id="318" r:id="rId7"/>
    <p:sldId id="319" r:id="rId8"/>
    <p:sldId id="258" r:id="rId9"/>
    <p:sldId id="321" r:id="rId10"/>
    <p:sldId id="330" r:id="rId11"/>
    <p:sldId id="320" r:id="rId12"/>
    <p:sldId id="322" r:id="rId13"/>
    <p:sldId id="323" r:id="rId14"/>
    <p:sldId id="324" r:id="rId15"/>
    <p:sldId id="325" r:id="rId16"/>
    <p:sldId id="332" r:id="rId17"/>
    <p:sldId id="333" r:id="rId18"/>
    <p:sldId id="335" r:id="rId19"/>
    <p:sldId id="334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A804E-2C47-2893-A043-D3B6AB4CE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0187B-A7A1-762E-6368-4D382E6C8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2A4B2-4AF0-87F5-A49A-7A9B042F4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362FE-ECA2-B6A0-B93A-CFBC719A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A616B-80E4-A16D-3D00-8ADC3A81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125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65967-FB3D-98EE-B7DC-DB51536C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51187-1D45-8064-D7D2-B98803DF4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28814-CDBA-7155-656D-96924AE19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06CA7-875F-3AD3-1BF5-57C74DAFC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4D535-9C2B-81AD-325D-B7031C18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6994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3DB47-8ACA-4D69-9BD4-C6AFD895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4E39B-9AB1-BEE7-C9ED-F9E144BC3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93D14-B195-A528-009F-1C6BD6EF1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CB131-FC5D-D5D7-7559-36054B7F3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2B43D-EC70-ED2F-696F-97AD8DC8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0315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0C34-3120-85F0-35D6-0154AF6D3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324E5-EF2A-1DAF-56BD-E7E3D972B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58BF3-F763-39D1-6AF4-18902B70F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8735D-3EC4-6341-25D8-857A090C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25B16-6142-26CA-804E-B8A33D89C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1A945-DD39-4239-315A-471F8B3A0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588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383F2-283C-10E9-F06C-83C25327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53AD0-45D8-DF29-D4A3-CF8F2B89C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6ADF3-C469-B7FC-FA97-EC12E9023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80FEC-3663-7B64-3147-995A5BCF0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4E70FA-67FF-232E-3EAB-CFEFF3E1C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322765-D8CD-528B-FBC4-49D35AA2E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5ACA1-49B9-1078-84EC-D37A9748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FB6EA2-095B-7E10-0023-3763E2923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8097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182D-4857-7A87-90BF-80A66FD4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97E86B-AF94-77D9-3C1A-FBF17B65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8A48D-F2D9-51F9-F21F-4FCAAA8B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125E6-3A1E-57A4-C47E-F41ED0E5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035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E36816-E6A6-C5C5-44CC-7B9F218A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4D7A0F-5801-A39C-7A57-4964F99EE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CF804-B40E-CFD8-6B3E-96110605C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904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AF41F-0B71-6E17-83CF-F1131B8E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D10A3-7159-AEDC-452D-09011FA80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6B122-E4FA-5DE9-D1C3-66355B899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EF8D1-4922-DDB2-009B-432AA2E5D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62F7F-6990-BDBD-5922-266B05640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3CE6F-A96C-1017-D8B8-3F451563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973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70EC-BF48-6258-7D1B-237A2BBF1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212BC2-E5D9-FEA9-8A84-509DDC3DBA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4353F-9E33-FA32-F788-64E7B822E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2362D-2DD6-807D-BB84-A1A94886D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7AED4-BEF2-D1E0-5B29-D3F2CBB47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8621C-F260-762A-B2C2-A8CE2EC2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607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06CF8-67E0-4E92-75F1-68D42463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40F51-C9ED-8F02-A306-7389170DA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CE506-81AA-E996-EF94-F121C423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F7156-EC4C-D617-85E1-488DAB878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F29A1-D957-71B9-077D-7105977EA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426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A46D1-3AA3-F27C-C90A-626CF5AEB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30CB42-1014-CA64-5D4A-A3687B9CD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770F3-0B1F-3E9E-ACE4-5D241A77F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83EA7-E39C-A7D7-6151-63CBD5F8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AC4FB-24A6-FBAB-FFEB-C0FCCEC7D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763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C389C28-AD4A-4A7C-8780-182C89CE11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5F73107-6387-4260-9E96-69C00D799E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3A6B157-C16E-40E4-A9AF-2EAA3EB39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601E4-0F94-4F7F-94CD-FD92DF89359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080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983D64-B7EE-DE03-3214-B022558A0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12328-D77D-25FD-5610-8AF02C364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CD62E-EFE4-7A97-4923-19A57D9F2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B378BF-58B2-4263-8ECB-CADDDA946EF7}" type="datetimeFigureOut">
              <a:rPr lang="el-GR" smtClean="0"/>
              <a:t>10/11/2024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A7D4B-1790-FD1C-B235-86EA298D2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6D39D-8A27-E455-D62B-8BADA8156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8BCC9-4EC0-458E-A8F3-A75FCD8D22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273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g/gerome/index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g/gerome/index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wga.hu/frames-e.html?/html/g/gerome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wga.hu/frames-e.html?/html/g/gerome/index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wga.hu/frames-e.html?/html/c/cabanel/index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arthistoryproject.com/artists/alexandre-cabanel/la-comtesse-de-keller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35829" TargetMode="External"/><Relationship Id="rId2" Type="http://schemas.openxmlformats.org/officeDocument/2006/relationships/hyperlink" Target="https://commons.wikimedia.org/wiki/File:Alexandre_Cabanel_-_Pandora_-_Walters_3799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lexandre_Cabanel_-_Cl%C3%A9opatre_essayant_des_poisons_sur_des_condamn%C3%A9s_%C3%A0_mort.jp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n.wikipedia.org/wiki/The_Fallen_Angel_%28painting%29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Birth_of_Venus_(Bouguereau)" TargetMode="External"/><Relationship Id="rId2" Type="http://schemas.openxmlformats.org/officeDocument/2006/relationships/hyperlink" Target="https://commons.wikimedia.org/wiki/File:William-Adolphe_Bouguereau_(1825-1905)_-_The_Nymphaeum_(1878).jpg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en.wikipedia.org/wiki/%C3%89mile_Munier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%C3%89mile_Munier" TargetMode="External"/><Relationship Id="rId2" Type="http://schemas.openxmlformats.org/officeDocument/2006/relationships/hyperlink" Target="https://www.averoffmuseum.gr/the-girl-with-the-pigeons/?lang=en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THOMAS_COUTURE_-_Los_Romanos_de_la_Decadencia_(Museo_de_Orsay,_1847._%C3%93leo_sobre_lienzo,_472_x_772_cm).jpg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74FC5933-7A80-45B4-9F20-7E01A9B8F4A5}"/>
              </a:ext>
            </a:extLst>
          </p:cNvPr>
          <p:cNvSpPr/>
          <p:nvPr/>
        </p:nvSpPr>
        <p:spPr>
          <a:xfrm>
            <a:off x="647700" y="947737"/>
            <a:ext cx="10896600" cy="4962525"/>
          </a:xfrm>
          <a:prstGeom prst="cloud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Impressiomism</a:t>
            </a:r>
            <a:endParaRPr lang="en-US" sz="7200" dirty="0">
              <a:solidFill>
                <a:schemeClr val="accent4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pPr algn="ctr"/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Why, What and How</a:t>
            </a:r>
          </a:p>
        </p:txBody>
      </p:sp>
    </p:spTree>
    <p:extLst>
      <p:ext uri="{BB962C8B-B14F-4D97-AF65-F5344CB8AC3E}">
        <p14:creationId xmlns:p14="http://schemas.microsoft.com/office/powerpoint/2010/main" val="406192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Αποτέλεσμα εικόνας για Paris Salon Picture 19th century">
            <a:extLst>
              <a:ext uri="{FF2B5EF4-FFF2-40B4-BE49-F238E27FC236}">
                <a16:creationId xmlns:a16="http://schemas.microsoft.com/office/drawing/2014/main" id="{980E8CF5-D0E5-406A-BC71-AF6E25318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6" r="1" b="188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B32BFD7F-B7C5-4234-928B-9A33C7424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540">
            <a:off x="601509" y="4409357"/>
            <a:ext cx="2095500" cy="1571625"/>
          </a:xfrm>
          <a:prstGeom prst="rect">
            <a:avLst/>
          </a:prstGeom>
        </p:spPr>
      </p:pic>
      <p:pic>
        <p:nvPicPr>
          <p:cNvPr id="1030" name="Picture 6" descr="Αποτέλεσμα εικόνας για Paris Salon Picture 19th century">
            <a:extLst>
              <a:ext uri="{FF2B5EF4-FFF2-40B4-BE49-F238E27FC236}">
                <a16:creationId xmlns:a16="http://schemas.microsoft.com/office/drawing/2014/main" id="{A09A7E64-E6D3-4FE8-A942-EF366E7C5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45" y="1174967"/>
            <a:ext cx="3960657" cy="450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30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800px-Jean_leon_gerome_combat_de_coqs">
            <a:extLst>
              <a:ext uri="{FF2B5EF4-FFF2-40B4-BE49-F238E27FC236}">
                <a16:creationId xmlns:a16="http://schemas.microsoft.com/office/drawing/2014/main" id="{1CE0A363-33CA-41F0-A58F-B83ADDB0616C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732" y="3754288"/>
            <a:ext cx="4697694" cy="2889508"/>
          </a:xfrm>
          <a:noFill/>
        </p:spPr>
      </p:pic>
      <p:pic>
        <p:nvPicPr>
          <p:cNvPr id="2060" name="Picture 12" descr="800px-Fryne_przed_areopagiem">
            <a:extLst>
              <a:ext uri="{FF2B5EF4-FFF2-40B4-BE49-F238E27FC236}">
                <a16:creationId xmlns:a16="http://schemas.microsoft.com/office/drawing/2014/main" id="{27A124EF-5605-49D6-9425-2011D80DC321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94299" y="2255381"/>
            <a:ext cx="6770969" cy="4468840"/>
          </a:xfrm>
          <a:noFill/>
        </p:spPr>
      </p:pic>
      <p:pic>
        <p:nvPicPr>
          <p:cNvPr id="2061" name="Picture 13" descr="800px-Jean-Leon_Gerome_Pollice_Verso">
            <a:extLst>
              <a:ext uri="{FF2B5EF4-FFF2-40B4-BE49-F238E27FC236}">
                <a16:creationId xmlns:a16="http://schemas.microsoft.com/office/drawing/2014/main" id="{F148D533-CD94-4CE5-BF20-0E1A10418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31" y="200454"/>
            <a:ext cx="4719363" cy="343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2" name="Text Box 14">
            <a:extLst>
              <a:ext uri="{FF2B5EF4-FFF2-40B4-BE49-F238E27FC236}">
                <a16:creationId xmlns:a16="http://schemas.microsoft.com/office/drawing/2014/main" id="{DFF539C1-A661-44D1-A601-75D4D1596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299" y="333375"/>
            <a:ext cx="389959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Jean-Léon</a:t>
            </a:r>
            <a:r>
              <a:rPr lang="el-GR" alt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Gérôme</a:t>
            </a:r>
            <a:r>
              <a:rPr lang="en-US" alt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1824 – 1904</a:t>
            </a:r>
            <a:endParaRPr lang="en-US" altLang="en-US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" name="Picture 10" descr="458px-1886_Jean-Leon_Gerome_-_Self_Portrait">
            <a:extLst>
              <a:ext uri="{FF2B5EF4-FFF2-40B4-BE49-F238E27FC236}">
                <a16:creationId xmlns:a16="http://schemas.microsoft.com/office/drawing/2014/main" id="{D25AEB35-1FE1-4D8E-BA65-C77A1956D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42534" y="200454"/>
            <a:ext cx="2471034" cy="3154152"/>
          </a:xfrm>
          <a:prstGeom prst="rect">
            <a:avLst/>
          </a:prstGeom>
          <a:noFill/>
        </p:spPr>
      </p:pic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A710C542-4003-4798-BFCA-6BE28D956A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540">
            <a:off x="3629603" y="2568793"/>
            <a:ext cx="2095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5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23D515-9B36-9B7E-F670-925692116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7360"/>
            <a:ext cx="2305050" cy="5120640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Young Greeks at a Cockfight,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1846, Oil on canvas, 143 x 204 cm,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d'Orsay, Paris 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https://www.wga.hu/frames-e.html?/html/g/gerome/index.html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0532CC-EAEB-DCE9-94FE-5A7566650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0"/>
            <a:ext cx="9886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38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FD3FF-8398-83CD-5E6A-19760B4CD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Duel after a Masked Ball,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1857, Oil on canvas, 68 x 99 cm, The Hermitage, St. Petersburg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https://www.wga.hu/frames-e.html?/html/g/gerome/index.html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E5F97F-B6CF-FCC3-1144-47E7DCA4F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668" y="1364660"/>
            <a:ext cx="7840663" cy="538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FEA4-BAEF-E97A-6FAA-DBC526255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157" y="365125"/>
            <a:ext cx="1392872" cy="6492875"/>
          </a:xfrm>
        </p:spPr>
        <p:txBody>
          <a:bodyPr>
            <a:normAutofit/>
          </a:bodyPr>
          <a:lstStyle/>
          <a:p>
            <a:pPr algn="ctr"/>
            <a:r>
              <a:rPr lang="en-US" sz="16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Slave Market in Rome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c. 1884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92 x 74 cm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Hermitage, </a:t>
            </a:r>
            <a:b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St. Petersburg</a:t>
            </a:r>
            <a:br>
              <a:rPr lang="en-US" sz="16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Slave Market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1866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85 x 63 cm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Clark Art Institute, Williamstown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https://www.wga.hu/frames-e.html?/html/g/gerome/index.html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6D72CF8-650A-4B02-7E9F-60AE92753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030" y="0"/>
            <a:ext cx="5118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C4EE504-BCD8-6AF0-5252-5E7F85DA4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" y="0"/>
            <a:ext cx="5475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29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BD860-51FF-5C90-07EE-20AFE70C0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0532" y="1950720"/>
            <a:ext cx="2702559" cy="4907280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Gulf of Aqaba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</a:t>
            </a:r>
            <a:b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 x 36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Private collection</a:t>
            </a:r>
            <a:b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https://www.wga.hu/frames-e.html?/html/g/gerome/index.html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EDD5E2-A8A1-6EC5-1B6B-AE56B3B0E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8" y="0"/>
            <a:ext cx="9191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725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449px-Self_Portrait_(Alexandre_Cabanel)">
            <a:extLst>
              <a:ext uri="{FF2B5EF4-FFF2-40B4-BE49-F238E27FC236}">
                <a16:creationId xmlns:a16="http://schemas.microsoft.com/office/drawing/2014/main" id="{467BB509-05E5-4C48-9ADE-D9F8A7C78CF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7107" y="143194"/>
            <a:ext cx="4994128" cy="6603046"/>
          </a:xfrm>
          <a:noFill/>
        </p:spPr>
      </p:pic>
      <p:pic>
        <p:nvPicPr>
          <p:cNvPr id="3083" name="Picture 11" descr="800px-1863_Alexandre_Cabanel_-_The_Birth_of_Venus">
            <a:extLst>
              <a:ext uri="{FF2B5EF4-FFF2-40B4-BE49-F238E27FC236}">
                <a16:creationId xmlns:a16="http://schemas.microsoft.com/office/drawing/2014/main" id="{155EB9B6-A63D-4577-AB38-2A1256C4A9BF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766" y="2482922"/>
            <a:ext cx="6760098" cy="4263318"/>
          </a:xfrm>
          <a:noFill/>
        </p:spPr>
      </p:pic>
      <p:sp>
        <p:nvSpPr>
          <p:cNvPr id="3085" name="Text Box 16">
            <a:extLst>
              <a:ext uri="{FF2B5EF4-FFF2-40B4-BE49-F238E27FC236}">
                <a16:creationId xmlns:a16="http://schemas.microsoft.com/office/drawing/2014/main" id="{9690221A-680C-46DE-99CD-CD55E7813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333376"/>
            <a:ext cx="849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 </a:t>
            </a:r>
          </a:p>
        </p:txBody>
      </p:sp>
      <p:sp>
        <p:nvSpPr>
          <p:cNvPr id="3086" name="Text Box 17">
            <a:extLst>
              <a:ext uri="{FF2B5EF4-FFF2-40B4-BE49-F238E27FC236}">
                <a16:creationId xmlns:a16="http://schemas.microsoft.com/office/drawing/2014/main" id="{C37E3A45-E636-4A96-9038-FEE1BC762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0307" y="143194"/>
            <a:ext cx="2766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Alexandre</a:t>
            </a:r>
            <a:r>
              <a:rPr lang="el-GR" alt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Cabanel</a:t>
            </a:r>
            <a:r>
              <a:rPr lang="en-US" alt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1823 – 1889 </a:t>
            </a:r>
          </a:p>
        </p:txBody>
      </p:sp>
      <p:pic>
        <p:nvPicPr>
          <p:cNvPr id="8" name="Picture 7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053F393B-D5D3-4059-8FCC-0E383A163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540">
            <a:off x="7919503" y="4421599"/>
            <a:ext cx="2095500" cy="1571625"/>
          </a:xfrm>
          <a:prstGeom prst="rect">
            <a:avLst/>
          </a:prstGeom>
        </p:spPr>
      </p:pic>
      <p:pic>
        <p:nvPicPr>
          <p:cNvPr id="4" name="Picture 13" descr="Alexandre_Cabanel_-_Phedre">
            <a:extLst>
              <a:ext uri="{FF2B5EF4-FFF2-40B4-BE49-F238E27FC236}">
                <a16:creationId xmlns:a16="http://schemas.microsoft.com/office/drawing/2014/main" id="{43BBF412-1B39-E526-BB24-BF34C5DBF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94" y="111761"/>
            <a:ext cx="3930613" cy="262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711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6F7E-D856-1F35-B0A0-FA51098EA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Birth of Venus,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1863, Oil on canvas, 130 x 225 cm, </a:t>
            </a:r>
            <a:r>
              <a:rPr lang="en-US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d'Orsay, Paris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https://www.wga.hu/frames-e.html?/html/c/cabanel/index.html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B15368E-C2CA-CCB8-161B-D6ECC0235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02" y="1317997"/>
            <a:ext cx="9357995" cy="531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31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AEA3CD-53FD-1FD1-C199-08FB5E854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371" y="1661159"/>
            <a:ext cx="6223452" cy="353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Αποτέλεσμα εικόνας για Le Déjeuner sur l'Herbe">
            <a:extLst>
              <a:ext uri="{FF2B5EF4-FFF2-40B4-BE49-F238E27FC236}">
                <a16:creationId xmlns:a16="http://schemas.microsoft.com/office/drawing/2014/main" id="{CBF870C0-88C8-7574-4977-654942662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7" y="1281309"/>
            <a:ext cx="5530303" cy="429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39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DF1DA84-B636-A583-0A1A-B432682D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0" y="2519680"/>
            <a:ext cx="5130800" cy="4338320"/>
          </a:xfrm>
        </p:spPr>
        <p:txBody>
          <a:bodyPr>
            <a:noAutofit/>
          </a:bodyPr>
          <a:lstStyle/>
          <a:p>
            <a:pPr algn="ctr"/>
            <a:r>
              <a:rPr lang="en-US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Portrait of the Comtesse de Keller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c. 1873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99 x 76 cm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Hermitage, St. Petersburg</a:t>
            </a:r>
            <a:b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https://www.arthistoryproject.com/artists/alexandre-cabanel/la-comtesse-de-keller/</a:t>
            </a:r>
            <a:r>
              <a:rPr lang="en-US" sz="1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a Comtesse de Keller, zoomed in">
            <a:extLst>
              <a:ext uri="{FF2B5EF4-FFF2-40B4-BE49-F238E27FC236}">
                <a16:creationId xmlns:a16="http://schemas.microsoft.com/office/drawing/2014/main" id="{694A2E38-AC3C-66D7-43D0-B29343BDC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503" y="0"/>
            <a:ext cx="5246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914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7165D-A890-8E9F-509E-5EB04239A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378" y="1300480"/>
            <a:ext cx="2293620" cy="555752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Pandora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1873, Oil on Canvas, 7</a:t>
            </a:r>
            <a:r>
              <a:rPr lang="de-DE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 x 49.2 cm,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Walters Art Gallery, Baltimore, USA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https://commons.wikimedia.org/wiki/File:Alexandre_Cabanel_-_Pandora_-_Walters_3799.jpg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Echo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1874, oil on canvas, 97.8 x 66.7 cm, the MET, NY,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https://www.metmuseum.org/art/collection/search/435829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Πανδώρα, 1873, Βαλτιμόρη, Walters Art Museum">
            <a:extLst>
              <a:ext uri="{FF2B5EF4-FFF2-40B4-BE49-F238E27FC236}">
                <a16:creationId xmlns:a16="http://schemas.microsoft.com/office/drawing/2014/main" id="{6BC5A10E-401B-8DF8-96C6-7F06C7636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" y="0"/>
            <a:ext cx="4884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cho, Alexandre Cabanel (French, Montpellier 1823–1889 Paris), Oil on canvas">
            <a:extLst>
              <a:ext uri="{FF2B5EF4-FFF2-40B4-BE49-F238E27FC236}">
                <a16:creationId xmlns:a16="http://schemas.microsoft.com/office/drawing/2014/main" id="{D9B7A140-4959-7F54-D149-FA54C1C65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997" y="0"/>
            <a:ext cx="467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940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D97EF5E8-BA18-2DB1-21BE-1C1E0CD61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57" y="1460993"/>
            <a:ext cx="9150086" cy="524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B0AD825-F449-42D3-DBDB-482E48D0A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2F1E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Cleopatra Testing Poisons on Condemned Prisoners, </a:t>
            </a:r>
            <a:r>
              <a:rPr lang="en-US" sz="2400" dirty="0">
                <a:solidFill>
                  <a:srgbClr val="F2F1E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1887, oil on canvas, 162.6 x 287.6 cm, Royal Museum of Fine Arts Antwerp</a:t>
            </a:r>
            <a:br>
              <a:rPr lang="el-GR" sz="2400" dirty="0">
                <a:solidFill>
                  <a:srgbClr val="F2F1E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rgbClr val="F2F1E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https://commons.wikimedia.org/wiki/File:Alexandre_Cabanel_-_Cl%C3%A9opatre_essayant_des_poisons_sur_des_condamn%C3%A9s_%C3%A0_mort.jpg</a:t>
            </a:r>
            <a:r>
              <a:rPr lang="en-US" sz="1300" dirty="0">
                <a:solidFill>
                  <a:srgbClr val="F2F1E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1300" dirty="0">
              <a:solidFill>
                <a:srgbClr val="F2F1E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678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65E2-C0F8-F0CD-7079-BBA068E59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74" y="1391920"/>
            <a:ext cx="2155825" cy="54660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Fallen Angel, 1847, oil on canvas, 120.50 x 196.50 cm,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Fabre, Montpellier, France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https://en.wikipedia.org/wiki/The_Fallen_Angel_%28painting%29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50FB15C-DCC2-0C99-112D-0E12F7050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36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83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2E59B140-A965-C78B-D7F6-FAE2A11A0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78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0C699E-B055-074F-90AA-5E7F5D94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Text Box 16">
            <a:extLst>
              <a:ext uri="{FF2B5EF4-FFF2-40B4-BE49-F238E27FC236}">
                <a16:creationId xmlns:a16="http://schemas.microsoft.com/office/drawing/2014/main" id="{CBDD648A-66DF-D8D7-D7DC-04F080BD7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333376"/>
            <a:ext cx="849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1800"/>
              <a:t> </a:t>
            </a:r>
          </a:p>
        </p:txBody>
      </p:sp>
      <p:sp>
        <p:nvSpPr>
          <p:cNvPr id="3086" name="Text Box 17">
            <a:extLst>
              <a:ext uri="{FF2B5EF4-FFF2-40B4-BE49-F238E27FC236}">
                <a16:creationId xmlns:a16="http://schemas.microsoft.com/office/drawing/2014/main" id="{3B280F97-F068-6CC1-7535-DB37BA0AE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194"/>
            <a:ext cx="738631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William-Adolphe Bouguereau,  </a:t>
            </a:r>
            <a:r>
              <a:rPr lang="en-US" sz="200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825 – 1905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Nymphaeum</a:t>
            </a:r>
            <a:r>
              <a:rPr lang="en-US" alt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1878, oil on canvas, 144.7x209.5 cm, Haggin Museum, CA, USA </a:t>
            </a: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https://commons.wikimedia.org/wiki/File:William-Adolphe_Bouguereau_(1825-1905)_-_The_Nymphaeum_(1878).jpg</a:t>
            </a: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 of Venus, </a:t>
            </a:r>
            <a:r>
              <a:rPr lang="en-US" alt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1879, oil on canvas, 300 cm × 218 cm, </a:t>
            </a:r>
            <a:r>
              <a:rPr lang="en-US" altLang="en-US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n-US" alt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d'Orsay, Paris, France </a:t>
            </a: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https://en.wikipedia.org/wiki/The_Birth_of_Venus_(Bouguereau)</a:t>
            </a: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n-US" sz="1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7121CA5-3E32-6B03-B891-232BA6A6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320" y="143194"/>
            <a:ext cx="4654754" cy="657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of artwork listed in title parameter on this page">
            <a:extLst>
              <a:ext uri="{FF2B5EF4-FFF2-40B4-BE49-F238E27FC236}">
                <a16:creationId xmlns:a16="http://schemas.microsoft.com/office/drawing/2014/main" id="{BBC0EAF8-6F22-A39A-B287-0753BD986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00" y="2861463"/>
            <a:ext cx="5535613" cy="385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1F65207D-5BE1-9E75-809E-E4325D0A7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540">
            <a:off x="5896489" y="3871374"/>
            <a:ext cx="2095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53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113F6F-137D-5839-1C97-73235DB69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ext Box 14">
            <a:extLst>
              <a:ext uri="{FF2B5EF4-FFF2-40B4-BE49-F238E27FC236}">
                <a16:creationId xmlns:a16="http://schemas.microsoft.com/office/drawing/2014/main" id="{81DDF51E-4A1A-D2AC-F3E1-7B87FEB1F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69" y="333375"/>
            <a:ext cx="1188466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 b="1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Émile Munier, </a:t>
            </a:r>
            <a:r>
              <a:rPr lang="fr-FR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1840 – 1895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https://en.wikipedia.org/wiki/%C3%89mile_Munier</a:t>
            </a:r>
            <a:r>
              <a:rPr lang="fr-FR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2" name="Picture 4" descr="A Special Moment, 1874">
            <a:extLst>
              <a:ext uri="{FF2B5EF4-FFF2-40B4-BE49-F238E27FC236}">
                <a16:creationId xmlns:a16="http://schemas.microsoft.com/office/drawing/2014/main" id="{0139728C-248C-E2AD-7023-3C18D114A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9" y="2635696"/>
            <a:ext cx="3004391" cy="40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y I?, 1881">
            <a:extLst>
              <a:ext uri="{FF2B5EF4-FFF2-40B4-BE49-F238E27FC236}">
                <a16:creationId xmlns:a16="http://schemas.microsoft.com/office/drawing/2014/main" id="{4C431690-88AB-F833-7BF1-3862C587B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10" y="2635696"/>
            <a:ext cx="3579761" cy="40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Young Girl and Cat, 1882">
            <a:extLst>
              <a:ext uri="{FF2B5EF4-FFF2-40B4-BE49-F238E27FC236}">
                <a16:creationId xmlns:a16="http://schemas.microsoft.com/office/drawing/2014/main" id="{07FBA72A-E97A-8CD8-D7C0-CBD7200A8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30" y="2600960"/>
            <a:ext cx="4980300" cy="411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294823F4-1A9F-2C5A-D239-925E6EDB2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540">
            <a:off x="8778806" y="1106340"/>
            <a:ext cx="2095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4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76AEC-0A99-5DC6-C7C0-0A7AD79B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275" y="2021840"/>
            <a:ext cx="3773886" cy="4836160"/>
          </a:xfrm>
        </p:spPr>
        <p:txBody>
          <a:bodyPr>
            <a:normAutofit fontScale="90000"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Polychronis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Lembesis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Greek Artist, 1849-1913</a:t>
            </a:r>
            <a:br>
              <a:rPr lang="el-GR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Girl with the Pigeons,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1879, Oil on Canvas, 120x80 cm,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Averoff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Museum of Neo-Hellenic Art,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Metsovo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Greece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https://www.averoffmuseum.gr/the-girl-with-the-pigeons/?lang=en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200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Émile Munier, </a:t>
            </a:r>
            <a:r>
              <a:rPr lang="fr-FR" sz="22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1840 – 1895</a:t>
            </a:r>
            <a:br>
              <a:rPr lang="fr-FR" sz="40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https://en.wikipedia.org/wiki/%C3%89mile_Munier</a:t>
            </a:r>
            <a:r>
              <a:rPr lang="fr-FR" alt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3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painting of a child holding pigeons&#10;&#10;Description automatically generated">
            <a:extLst>
              <a:ext uri="{FF2B5EF4-FFF2-40B4-BE49-F238E27FC236}">
                <a16:creationId xmlns:a16="http://schemas.microsoft.com/office/drawing/2014/main" id="{5A5F6268-6B73-808A-0CC2-5B0D74900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18275" cy="6858000"/>
          </a:xfrm>
          <a:prstGeom prst="rect">
            <a:avLst/>
          </a:prstGeom>
        </p:spPr>
      </p:pic>
      <p:pic>
        <p:nvPicPr>
          <p:cNvPr id="10" name="Picture 2" descr="Feeding the Doves, 1890">
            <a:extLst>
              <a:ext uri="{FF2B5EF4-FFF2-40B4-BE49-F238E27FC236}">
                <a16:creationId xmlns:a16="http://schemas.microsoft.com/office/drawing/2014/main" id="{48E015FA-B5AD-8064-D9B1-A845ED632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160" y="132080"/>
            <a:ext cx="3646169" cy="658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9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8F415D-C41B-E124-DBF1-AD082421A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he Romans in their Decadence (1847)">
            <a:extLst>
              <a:ext uri="{FF2B5EF4-FFF2-40B4-BE49-F238E27FC236}">
                <a16:creationId xmlns:a16="http://schemas.microsoft.com/office/drawing/2014/main" id="{5331A128-B395-B7E9-D4E6-6A77AA299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"/>
          <a:stretch/>
        </p:blipFill>
        <p:spPr bwMode="auto">
          <a:xfrm>
            <a:off x="20" y="-8878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552D1-65B0-4E72-6CD7-0A023124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 Couture,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1815 – 1879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during the Decadence, 1847, oil on canvas, 472X772 cm, Orsay Museum, Paris, 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France 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https://commons.wikimedia.org/wiki/File:THOMAS_COUTURE_-_Los_Romanos_de_la_Decadencia_(Museo_de_Orsay,_1847._%C3%93leo_sobre_lienzo,_472_x_772_cm).jpg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C8956122-FB97-6941-1D00-6CE49BD86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540">
            <a:off x="8606086" y="4576352"/>
            <a:ext cx="2095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30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757</Words>
  <Application>Microsoft Office PowerPoint</Application>
  <PresentationFormat>Widescreen</PresentationFormat>
  <Paragraphs>28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Algerian</vt:lpstr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Young Greeks at a Cockfight, 1846, Oil on canvas, 143 x 204 cm, Musée d'Orsay, Paris https://www.wga.hu/frames-e.html?/html/g/gerome/index.html </vt:lpstr>
      <vt:lpstr>Duel after a Masked Ball, 1857, Oil on canvas, 68 x 99 cm, The Hermitage, St. Petersburg https://www.wga.hu/frames-e.html?/html/g/gerome/index.html </vt:lpstr>
      <vt:lpstr>Slave Market in Rome c. 1884 Oil on canvas, 92 x 74 cm The Hermitage,  St. Petersburg  Slave Market 1866 Oil on canvas, 85 x 63 cm The Clark Art Institute, Williamstown  https://www.wga.hu/frames-e.html?/html/g/gerome/index.html </vt:lpstr>
      <vt:lpstr>The Gulf of Aqaba - Oil on canvas,  27 x 36 cm Private collection https://www.wga.hu/frames-e.html?/html/g/gerome/index.html </vt:lpstr>
      <vt:lpstr>PowerPoint Presentation</vt:lpstr>
      <vt:lpstr>The Birth of Venus, 1863, Oil on canvas, 130 x 225 cm, Musée d'Orsay, Paris https://www.wga.hu/frames-e.html?/html/c/cabanel/index.html </vt:lpstr>
      <vt:lpstr>PowerPoint Presentation</vt:lpstr>
      <vt:lpstr>Portrait of the Comtesse de Keller c. 1873 Oil on canvas, 99 x 76 cm The Hermitage, St. Petersburg https://www.arthistoryproject.com/artists/alexandre-cabanel/la-comtesse-de-keller/ </vt:lpstr>
      <vt:lpstr>Pandora, 1873, Oil on Canvas, 70.2 x 49.2 cm, Walters Art Gallery, Baltimore, USA https://commons.wikimedia.org/wiki/File:Alexandre_Cabanel_-_Pandora_-_Walters_3799.jpg   Echo, 1874, oil on canvas, 97.8 x 66.7 cm, the MET, NY, USA https://www.metmuseum.org/art/collection/search/435829 </vt:lpstr>
      <vt:lpstr>Cleopatra Testing Poisons on Condemned Prisoners, 1887, oil on canvas, 162.6 x 287.6 cm, Royal Museum of Fine Arts Antwerp https://commons.wikimedia.org/wiki/File:Alexandre_Cabanel_-_Cl%C3%A9opatre_essayant_des_poisons_sur_des_condamn%C3%A9s_%C3%A0_mort.jpg </vt:lpstr>
      <vt:lpstr>The Fallen Angel, 1847, oil on canvas, 120.50 x 196.50 cm, Musée Fabre, Montpellier, France https://en.wikipedia.org/wiki/The_Fallen_Angel_%28painting%29  </vt:lpstr>
      <vt:lpstr>PowerPoint Presentation</vt:lpstr>
      <vt:lpstr>PowerPoint Presentation</vt:lpstr>
      <vt:lpstr>PowerPoint Presentation</vt:lpstr>
      <vt:lpstr>    Polychronis Lembesis, Greek Artist, 1849-1913 The Girl with the Pigeons, 1879, Oil on Canvas, 120x80 cm, Averoff Museum of Neo-Hellenic Art, Metsovo, Greece https://www.averoffmuseum.gr/the-girl-with-the-pigeons/?lang=en   Émile Munier, 1840 – 1895 https://en.wikipedia.org/wiki/%C3%89mile_Munier     </vt:lpstr>
      <vt:lpstr>Thomas Couture, 1815 – 1879 Romans during the Decadence, 1847, oil on canvas, 472X772 cm, Orsay Museum, Paris, France https://commons.wikimedia.org/wiki/File:THOMAS_COUTURE_-_Los_Romanos_de_la_Decadencia_(Museo_de_Orsay,_1847._%C3%93leo_sobre_lienzo,_472_x_772_cm).jpg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2024-11-10T08:04:47Z</dcterms:created>
  <dcterms:modified xsi:type="dcterms:W3CDTF">2024-11-10T08:06:05Z</dcterms:modified>
</cp:coreProperties>
</file>