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59" r:id="rId5"/>
    <p:sldId id="260" r:id="rId6"/>
    <p:sldId id="261" r:id="rId7"/>
    <p:sldId id="262" r:id="rId8"/>
    <p:sldId id="263" r:id="rId9"/>
    <p:sldId id="264" r:id="rId10"/>
    <p:sldId id="265" r:id="rId11"/>
    <p:sldId id="266" r:id="rId12"/>
    <p:sldId id="268" r:id="rId13"/>
    <p:sldId id="269" r:id="rId14"/>
    <p:sldId id="276" r:id="rId15"/>
    <p:sldId id="270" r:id="rId16"/>
    <p:sldId id="271" r:id="rId17"/>
    <p:sldId id="277" r:id="rId1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2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BB13E-6F8F-CC85-3C9D-66CAD03E94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C0554195-D846-478B-5640-EB67BC2FDC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BDD34F28-FAE6-14A3-8F7E-72C4C3CD7C82}"/>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5" name="Footer Placeholder 4">
            <a:extLst>
              <a:ext uri="{FF2B5EF4-FFF2-40B4-BE49-F238E27FC236}">
                <a16:creationId xmlns:a16="http://schemas.microsoft.com/office/drawing/2014/main" id="{0F3D473E-3676-2168-9535-5273DDAE11D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A473C6D-4635-FEDC-0552-10E8AEFF47C2}"/>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2199208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B1B52-77E2-DF7E-7B75-898F6D1787E8}"/>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67B1590E-674F-6965-A3E1-08C47FEDDC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0AE71F6D-6159-1A73-E2B1-57458E37769A}"/>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5" name="Footer Placeholder 4">
            <a:extLst>
              <a:ext uri="{FF2B5EF4-FFF2-40B4-BE49-F238E27FC236}">
                <a16:creationId xmlns:a16="http://schemas.microsoft.com/office/drawing/2014/main" id="{11BD0594-1165-E739-BFFF-1403FFD1F1C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6FBFD389-D66F-26A0-06A2-69A864F79D19}"/>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425872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5930-2457-FA0D-176C-CAFD21379D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212E62E8-3889-E311-438E-611B53D5017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B4DDAD-67EC-E453-8AFB-278310913EB4}"/>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5" name="Footer Placeholder 4">
            <a:extLst>
              <a:ext uri="{FF2B5EF4-FFF2-40B4-BE49-F238E27FC236}">
                <a16:creationId xmlns:a16="http://schemas.microsoft.com/office/drawing/2014/main" id="{004F0ED1-D72A-CD9C-0959-AC829F9517BF}"/>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26CDC04F-892A-5C6B-95C9-C11D8A06EB9A}"/>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233891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85AB-8586-7849-C7BB-8921D0C6662E}"/>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B78E25A2-2749-5E51-94D5-F44CDA6E45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A5A6CD76-E528-4916-563C-C6CBE49622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44558FDF-588C-2966-F208-480DCCF8CBFC}"/>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6" name="Footer Placeholder 5">
            <a:extLst>
              <a:ext uri="{FF2B5EF4-FFF2-40B4-BE49-F238E27FC236}">
                <a16:creationId xmlns:a16="http://schemas.microsoft.com/office/drawing/2014/main" id="{BB3AECEE-FE97-34ED-F143-FA459A08628C}"/>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1D720C34-AB8A-024A-1FF9-504FBED1C675}"/>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3313276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8ED3-2976-6550-A8E2-10D303D362CB}"/>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D30EE78C-A55B-1729-0C98-7714E25ED8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F3712E-68B7-8D88-6063-E50BD13CB9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7654A525-B769-6E28-E782-E40D11CF4F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2D6DF0-7306-BEEC-B791-1603CDBF44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354A179A-71ED-6B34-CD43-4B8F21599482}"/>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8" name="Footer Placeholder 7">
            <a:extLst>
              <a:ext uri="{FF2B5EF4-FFF2-40B4-BE49-F238E27FC236}">
                <a16:creationId xmlns:a16="http://schemas.microsoft.com/office/drawing/2014/main" id="{075EF1C9-61C6-8645-2DED-24A8945CBC1A}"/>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9EC65A9C-6DE2-02A4-A563-C033FFBEBD8A}"/>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933718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6D03C-ECC2-27C7-2AF4-447554A69FFA}"/>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51DA4C92-7343-F900-2A06-B8393D5B7557}"/>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4" name="Footer Placeholder 3">
            <a:extLst>
              <a:ext uri="{FF2B5EF4-FFF2-40B4-BE49-F238E27FC236}">
                <a16:creationId xmlns:a16="http://schemas.microsoft.com/office/drawing/2014/main" id="{02C66963-CDE4-F56D-474A-41027D8F0AF5}"/>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23D6ED52-AA26-CF8A-938A-093F8C65730B}"/>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3157175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A1F0ED-B6D5-1097-7640-5B64989391E8}"/>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3" name="Footer Placeholder 2">
            <a:extLst>
              <a:ext uri="{FF2B5EF4-FFF2-40B4-BE49-F238E27FC236}">
                <a16:creationId xmlns:a16="http://schemas.microsoft.com/office/drawing/2014/main" id="{3C9AFBB3-42C9-8A17-5E80-BA45EF57C286}"/>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B9A506FC-995C-B061-6EC0-1F3A5FF9405F}"/>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122199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5D697-BC62-0801-E790-E80B157B10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C8666EA3-B1B7-7E29-2FE0-A47089B814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8376E12A-74D9-762E-A60F-898883BA6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CB8584-055B-B31D-9750-48DD2144DF8F}"/>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6" name="Footer Placeholder 5">
            <a:extLst>
              <a:ext uri="{FF2B5EF4-FFF2-40B4-BE49-F238E27FC236}">
                <a16:creationId xmlns:a16="http://schemas.microsoft.com/office/drawing/2014/main" id="{7E3ACE48-9088-89B4-FF1F-F97B24DF989F}"/>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A929C02E-D888-A501-91FE-6604240213A1}"/>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195827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75CB3-981A-C5EF-7FD0-AEAB8AA001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22D3C929-DD21-7B16-8FF8-A07116F27A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9A31FB03-6C50-7E2C-43C3-520A135FDD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86710A-A2F2-7A9B-1A08-3B7B7094FD70}"/>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6" name="Footer Placeholder 5">
            <a:extLst>
              <a:ext uri="{FF2B5EF4-FFF2-40B4-BE49-F238E27FC236}">
                <a16:creationId xmlns:a16="http://schemas.microsoft.com/office/drawing/2014/main" id="{ABB2CF1E-B53B-77E2-EDF9-34D5EC0CD94F}"/>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09FE8F83-5929-3D85-8B06-19DC81FA6204}"/>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4001551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73E3-DB98-C4F7-A541-F28F994CD1BD}"/>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1DA70D01-65D8-2558-F3A2-6CF0B94D88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4B17403D-EDA6-4587-EF98-84C8C36FD646}"/>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5" name="Footer Placeholder 4">
            <a:extLst>
              <a:ext uri="{FF2B5EF4-FFF2-40B4-BE49-F238E27FC236}">
                <a16:creationId xmlns:a16="http://schemas.microsoft.com/office/drawing/2014/main" id="{5CE8F9EC-3567-1A0A-5ADC-B0EB97627359}"/>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91781574-9E9D-2E2C-3B1F-018B36BF2E68}"/>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327481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2468A4-B414-8CB9-DB80-93A3813A48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6D47FCBF-527F-6FCC-CC9F-FC396AFEA8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DF866FFF-73A7-4674-2C81-D1B7E69C1D86}"/>
              </a:ext>
            </a:extLst>
          </p:cNvPr>
          <p:cNvSpPr>
            <a:spLocks noGrp="1"/>
          </p:cNvSpPr>
          <p:nvPr>
            <p:ph type="dt" sz="half" idx="10"/>
          </p:nvPr>
        </p:nvSpPr>
        <p:spPr/>
        <p:txBody>
          <a:bodyPr/>
          <a:lstStyle/>
          <a:p>
            <a:fld id="{28CBE500-8CEC-4E44-B6F8-1AC8EC0676CB}" type="datetimeFigureOut">
              <a:rPr lang="el-GR" smtClean="0"/>
              <a:t>8/9/2024</a:t>
            </a:fld>
            <a:endParaRPr lang="el-GR"/>
          </a:p>
        </p:txBody>
      </p:sp>
      <p:sp>
        <p:nvSpPr>
          <p:cNvPr id="5" name="Footer Placeholder 4">
            <a:extLst>
              <a:ext uri="{FF2B5EF4-FFF2-40B4-BE49-F238E27FC236}">
                <a16:creationId xmlns:a16="http://schemas.microsoft.com/office/drawing/2014/main" id="{BB1E34AB-F8F7-C093-71D0-90BA89A31E35}"/>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54325D9-548D-A9FF-AB7D-815F6F2B67E5}"/>
              </a:ext>
            </a:extLst>
          </p:cNvPr>
          <p:cNvSpPr>
            <a:spLocks noGrp="1"/>
          </p:cNvSpPr>
          <p:nvPr>
            <p:ph type="sldNum" sz="quarter" idx="12"/>
          </p:nvPr>
        </p:nvSpPr>
        <p:spPr/>
        <p:txBody>
          <a:bodyPr/>
          <a:lstStyle/>
          <a:p>
            <a:fld id="{683AB153-6B5D-40E6-AAF8-4B7FF7EAE672}" type="slidenum">
              <a:rPr lang="el-GR" smtClean="0"/>
              <a:t>‹#›</a:t>
            </a:fld>
            <a:endParaRPr lang="el-GR"/>
          </a:p>
        </p:txBody>
      </p:sp>
    </p:spTree>
    <p:extLst>
      <p:ext uri="{BB962C8B-B14F-4D97-AF65-F5344CB8AC3E}">
        <p14:creationId xmlns:p14="http://schemas.microsoft.com/office/powerpoint/2010/main" val="647518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19099E-6A4C-D824-3C60-C40F63FACD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A15D7B41-2748-B0CC-EDC6-F19ABC9852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8851BAEC-AC4D-AED4-2470-D363774F1D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CBE500-8CEC-4E44-B6F8-1AC8EC0676CB}" type="datetimeFigureOut">
              <a:rPr lang="el-GR" smtClean="0"/>
              <a:t>8/9/2024</a:t>
            </a:fld>
            <a:endParaRPr lang="el-GR"/>
          </a:p>
        </p:txBody>
      </p:sp>
      <p:sp>
        <p:nvSpPr>
          <p:cNvPr id="5" name="Footer Placeholder 4">
            <a:extLst>
              <a:ext uri="{FF2B5EF4-FFF2-40B4-BE49-F238E27FC236}">
                <a16:creationId xmlns:a16="http://schemas.microsoft.com/office/drawing/2014/main" id="{E382B30F-38D8-C36C-4C28-232ACD433F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2FD7D675-C115-9026-7475-1CCF02BBAB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3AB153-6B5D-40E6-AAF8-4B7FF7EAE672}" type="slidenum">
              <a:rPr lang="el-GR" smtClean="0"/>
              <a:t>‹#›</a:t>
            </a:fld>
            <a:endParaRPr lang="el-GR"/>
          </a:p>
        </p:txBody>
      </p:sp>
    </p:spTree>
    <p:extLst>
      <p:ext uri="{BB962C8B-B14F-4D97-AF65-F5344CB8AC3E}">
        <p14:creationId xmlns:p14="http://schemas.microsoft.com/office/powerpoint/2010/main" val="1624982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hansliska.com/en/biography"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hyperlink" Target="https://www.allworldwars.com/World%20War%20II%20Sketches%20By%20Hans%20Liska.html"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Biography - Hans Liska">
            <a:extLst>
              <a:ext uri="{FF2B5EF4-FFF2-40B4-BE49-F238E27FC236}">
                <a16:creationId xmlns:a16="http://schemas.microsoft.com/office/drawing/2014/main" id="{5E0A5FCB-0BDD-6F2D-045E-C6E06A69B8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1029" y="147145"/>
            <a:ext cx="8686575" cy="653080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4F264C2-9090-64B5-C41F-349533FD7230}"/>
              </a:ext>
            </a:extLst>
          </p:cNvPr>
          <p:cNvSpPr>
            <a:spLocks noGrp="1"/>
          </p:cNvSpPr>
          <p:nvPr>
            <p:ph type="title"/>
          </p:nvPr>
        </p:nvSpPr>
        <p:spPr>
          <a:xfrm>
            <a:off x="174396" y="147145"/>
            <a:ext cx="2982461" cy="6530804"/>
          </a:xfrm>
        </p:spPr>
        <p:txBody>
          <a:bodyPr>
            <a:noAutofit/>
          </a:bodyPr>
          <a:lstStyle/>
          <a:p>
            <a:pPr algn="ctr"/>
            <a:r>
              <a:rPr lang="en-US" sz="6600" dirty="0">
                <a:solidFill>
                  <a:schemeClr val="bg1">
                    <a:lumMod val="95000"/>
                  </a:schemeClr>
                </a:solidFill>
                <a:latin typeface="Bauhaus 93" panose="04030905020B02020C02" pitchFamily="82" charset="0"/>
              </a:rPr>
              <a:t>Frank </a:t>
            </a:r>
            <a:r>
              <a:rPr lang="en-US" sz="6600" dirty="0" err="1">
                <a:solidFill>
                  <a:schemeClr val="bg1">
                    <a:lumMod val="95000"/>
                  </a:schemeClr>
                </a:solidFill>
                <a:latin typeface="Bauhaus 93" panose="04030905020B02020C02" pitchFamily="82" charset="0"/>
              </a:rPr>
              <a:t>Liska</a:t>
            </a:r>
            <a:br>
              <a:rPr lang="en-US" sz="4800" dirty="0">
                <a:solidFill>
                  <a:schemeClr val="bg1">
                    <a:lumMod val="95000"/>
                  </a:schemeClr>
                </a:solidFill>
                <a:latin typeface="Bauhaus 93" panose="04030905020B02020C02" pitchFamily="82" charset="0"/>
              </a:rPr>
            </a:br>
            <a:r>
              <a:rPr lang="en-US" sz="3200" dirty="0">
                <a:solidFill>
                  <a:schemeClr val="bg1">
                    <a:lumMod val="95000"/>
                  </a:schemeClr>
                </a:solidFill>
                <a:latin typeface="Bauhaus 93" panose="04030905020B02020C02" pitchFamily="82" charset="0"/>
              </a:rPr>
              <a:t>1907-1984</a:t>
            </a:r>
            <a:br>
              <a:rPr lang="en-US" sz="4000" dirty="0">
                <a:solidFill>
                  <a:schemeClr val="bg1">
                    <a:lumMod val="95000"/>
                  </a:schemeClr>
                </a:solidFill>
                <a:latin typeface="Bauhaus 93" panose="04030905020B02020C02" pitchFamily="82" charset="0"/>
              </a:rPr>
            </a:br>
            <a:br>
              <a:rPr lang="en-US" sz="800" dirty="0">
                <a:solidFill>
                  <a:schemeClr val="bg1">
                    <a:lumMod val="95000"/>
                  </a:schemeClr>
                </a:solidFill>
                <a:latin typeface="Bauhaus 93" panose="04030905020B02020C02" pitchFamily="82" charset="0"/>
              </a:rPr>
            </a:br>
            <a:br>
              <a:rPr lang="en-US" sz="800" dirty="0">
                <a:solidFill>
                  <a:schemeClr val="bg1">
                    <a:lumMod val="95000"/>
                  </a:schemeClr>
                </a:solidFill>
                <a:latin typeface="Bauhaus 93" panose="04030905020B02020C02" pitchFamily="82" charset="0"/>
              </a:rPr>
            </a:br>
            <a:br>
              <a:rPr lang="en-US" sz="800" dirty="0">
                <a:solidFill>
                  <a:schemeClr val="bg1">
                    <a:lumMod val="95000"/>
                  </a:schemeClr>
                </a:solidFill>
                <a:latin typeface="Bauhaus 93" panose="04030905020B02020C02" pitchFamily="82" charset="0"/>
              </a:rPr>
            </a:br>
            <a:r>
              <a:rPr lang="en-US" sz="3200" dirty="0">
                <a:solidFill>
                  <a:schemeClr val="bg1">
                    <a:lumMod val="95000"/>
                  </a:schemeClr>
                </a:solidFill>
                <a:latin typeface="Bauhaus 93" panose="04030905020B02020C02" pitchFamily="82" charset="0"/>
              </a:rPr>
              <a:t>WORLD WAR II </a:t>
            </a:r>
            <a:br>
              <a:rPr lang="en-US" sz="3200" dirty="0">
                <a:solidFill>
                  <a:schemeClr val="bg1">
                    <a:lumMod val="95000"/>
                  </a:schemeClr>
                </a:solidFill>
                <a:latin typeface="Bauhaus 93" panose="04030905020B02020C02" pitchFamily="82" charset="0"/>
              </a:rPr>
            </a:br>
            <a:r>
              <a:rPr lang="en-US" sz="3200" dirty="0">
                <a:solidFill>
                  <a:schemeClr val="bg1">
                    <a:lumMod val="95000"/>
                  </a:schemeClr>
                </a:solidFill>
                <a:latin typeface="Bauhaus 93" panose="04030905020B02020C02" pitchFamily="82" charset="0"/>
              </a:rPr>
              <a:t>SKETCHES</a:t>
            </a:r>
            <a:br>
              <a:rPr lang="en-US" sz="4000" dirty="0">
                <a:solidFill>
                  <a:schemeClr val="bg1">
                    <a:lumMod val="95000"/>
                  </a:schemeClr>
                </a:solidFill>
                <a:latin typeface="Bauhaus 93" panose="04030905020B02020C02" pitchFamily="82" charset="0"/>
              </a:rPr>
            </a:br>
            <a:br>
              <a:rPr lang="en-US" sz="800" dirty="0">
                <a:solidFill>
                  <a:schemeClr val="bg1">
                    <a:lumMod val="95000"/>
                  </a:schemeClr>
                </a:solidFill>
                <a:latin typeface="Bauhaus 93" panose="04030905020B02020C02" pitchFamily="82" charset="0"/>
              </a:rPr>
            </a:br>
            <a:br>
              <a:rPr lang="en-US" sz="800" dirty="0">
                <a:solidFill>
                  <a:schemeClr val="bg1">
                    <a:lumMod val="95000"/>
                  </a:schemeClr>
                </a:solidFill>
                <a:latin typeface="Bauhaus 93" panose="04030905020B02020C02" pitchFamily="82" charset="0"/>
              </a:rPr>
            </a:br>
            <a:br>
              <a:rPr lang="en-US" sz="800" dirty="0">
                <a:solidFill>
                  <a:schemeClr val="bg1">
                    <a:lumMod val="95000"/>
                  </a:schemeClr>
                </a:solidFill>
                <a:latin typeface="Bauhaus 93" panose="04030905020B02020C02" pitchFamily="82" charset="0"/>
              </a:rPr>
            </a:br>
            <a:r>
              <a:rPr lang="en-US" sz="1600" b="0" i="0" dirty="0">
                <a:solidFill>
                  <a:schemeClr val="bg1">
                    <a:lumMod val="95000"/>
                  </a:schemeClr>
                </a:solidFill>
                <a:effectLst/>
                <a:latin typeface="Bauhaus 93" panose="04030905020B02020C02" pitchFamily="82" charset="0"/>
              </a:rPr>
              <a:t>During the years following the war </a:t>
            </a:r>
            <a:r>
              <a:rPr lang="en-US" sz="1600" b="0" i="0" dirty="0" err="1">
                <a:solidFill>
                  <a:schemeClr val="bg1">
                    <a:lumMod val="95000"/>
                  </a:schemeClr>
                </a:solidFill>
                <a:effectLst/>
                <a:latin typeface="Bauhaus 93" panose="04030905020B02020C02" pitchFamily="82" charset="0"/>
              </a:rPr>
              <a:t>Liska</a:t>
            </a:r>
            <a:r>
              <a:rPr lang="en-US" sz="1600" b="0" i="0" dirty="0">
                <a:solidFill>
                  <a:schemeClr val="bg1">
                    <a:lumMod val="95000"/>
                  </a:schemeClr>
                </a:solidFill>
                <a:effectLst/>
                <a:latin typeface="Bauhaus 93" panose="04030905020B02020C02" pitchFamily="82" charset="0"/>
              </a:rPr>
              <a:t> worked with many large illustrated magazines like the newly founded 'Quick' and other large illustrated magazines and newspapers. With his </a:t>
            </a:r>
            <a:r>
              <a:rPr lang="en-US" sz="1600" b="0" i="0" dirty="0" err="1">
                <a:solidFill>
                  <a:schemeClr val="bg1">
                    <a:lumMod val="95000"/>
                  </a:schemeClr>
                </a:solidFill>
                <a:effectLst/>
                <a:latin typeface="Bauhaus 93" panose="04030905020B02020C02" pitchFamily="82" charset="0"/>
              </a:rPr>
              <a:t>colourful</a:t>
            </a:r>
            <a:r>
              <a:rPr lang="en-US" sz="1600" b="0" i="0" dirty="0">
                <a:solidFill>
                  <a:schemeClr val="bg1">
                    <a:lumMod val="95000"/>
                  </a:schemeClr>
                </a:solidFill>
                <a:effectLst/>
                <a:latin typeface="Bauhaus 93" panose="04030905020B02020C02" pitchFamily="82" charset="0"/>
              </a:rPr>
              <a:t> imagination he gave life to many futurist visions and inventions. </a:t>
            </a:r>
            <a:br>
              <a:rPr lang="en-US" sz="1600" b="0" i="0" dirty="0">
                <a:solidFill>
                  <a:srgbClr val="333333"/>
                </a:solidFill>
                <a:effectLst/>
                <a:latin typeface="Bauhaus 93" panose="04030905020B02020C02" pitchFamily="82" charset="0"/>
              </a:rPr>
            </a:br>
            <a:r>
              <a:rPr lang="en-US" sz="1600" b="0" i="0" dirty="0">
                <a:solidFill>
                  <a:srgbClr val="333333"/>
                </a:solidFill>
                <a:effectLst/>
                <a:latin typeface="Bauhaus 93" panose="04030905020B02020C02" pitchFamily="82" charset="0"/>
                <a:hlinkClick r:id="rId3"/>
              </a:rPr>
              <a:t>https://www.hansliska.com/en/biography</a:t>
            </a:r>
            <a:r>
              <a:rPr lang="en-US" sz="1600" b="0" i="0" dirty="0">
                <a:solidFill>
                  <a:srgbClr val="333333"/>
                </a:solidFill>
                <a:effectLst/>
                <a:latin typeface="Bauhaus 93" panose="04030905020B02020C02" pitchFamily="82" charset="0"/>
              </a:rPr>
              <a:t> </a:t>
            </a:r>
            <a:endParaRPr lang="el-GR" sz="4000" dirty="0"/>
          </a:p>
        </p:txBody>
      </p:sp>
    </p:spTree>
    <p:extLst>
      <p:ext uri="{BB962C8B-B14F-4D97-AF65-F5344CB8AC3E}">
        <p14:creationId xmlns:p14="http://schemas.microsoft.com/office/powerpoint/2010/main" val="524538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D457A-965C-D2DD-DCBF-B27748D1D502}"/>
              </a:ext>
            </a:extLst>
          </p:cNvPr>
          <p:cNvSpPr>
            <a:spLocks noGrp="1"/>
          </p:cNvSpPr>
          <p:nvPr>
            <p:ph type="title"/>
          </p:nvPr>
        </p:nvSpPr>
        <p:spPr>
          <a:xfrm>
            <a:off x="838200" y="365125"/>
            <a:ext cx="10515600" cy="6253389"/>
          </a:xfrm>
        </p:spPr>
        <p:txBody>
          <a:bodyPr>
            <a:normAutofit/>
          </a:bodyPr>
          <a:lstStyle/>
          <a:p>
            <a:pPr algn="ctr"/>
            <a:r>
              <a:rPr lang="en-US" sz="3600" b="0" i="0" dirty="0">
                <a:solidFill>
                  <a:schemeClr val="bg1">
                    <a:lumMod val="95000"/>
                  </a:schemeClr>
                </a:solidFill>
                <a:effectLst/>
                <a:latin typeface="Bauhaus 93" panose="04030905020B02020C02" pitchFamily="82" charset="0"/>
              </a:rPr>
              <a:t>In 1942 and 1943 German publishing house Carl Werner in Reichenbach, sponsored by Junkers </a:t>
            </a:r>
            <a:r>
              <a:rPr lang="en-US" sz="3600" b="0" i="0" dirty="0" err="1">
                <a:solidFill>
                  <a:schemeClr val="bg1">
                    <a:lumMod val="95000"/>
                  </a:schemeClr>
                </a:solidFill>
                <a:effectLst/>
                <a:latin typeface="Bauhaus 93" panose="04030905020B02020C02" pitchFamily="82" charset="0"/>
              </a:rPr>
              <a:t>Flugzeug</a:t>
            </a:r>
            <a:r>
              <a:rPr lang="en-US" sz="3600" b="0" i="0" dirty="0">
                <a:solidFill>
                  <a:schemeClr val="bg1">
                    <a:lumMod val="95000"/>
                  </a:schemeClr>
                </a:solidFill>
                <a:effectLst/>
                <a:latin typeface="Bauhaus 93" panose="04030905020B02020C02" pitchFamily="82" charset="0"/>
              </a:rPr>
              <a:t> und </a:t>
            </a:r>
            <a:r>
              <a:rPr lang="en-US" sz="3600" b="0" i="0" dirty="0" err="1">
                <a:solidFill>
                  <a:schemeClr val="bg1">
                    <a:lumMod val="95000"/>
                  </a:schemeClr>
                </a:solidFill>
                <a:effectLst/>
                <a:latin typeface="Bauhaus 93" panose="04030905020B02020C02" pitchFamily="82" charset="0"/>
              </a:rPr>
              <a:t>Motorenwerke</a:t>
            </a:r>
            <a:r>
              <a:rPr lang="en-US" sz="3600" b="0" i="0" dirty="0">
                <a:solidFill>
                  <a:schemeClr val="bg1">
                    <a:lumMod val="95000"/>
                  </a:schemeClr>
                </a:solidFill>
                <a:effectLst/>
                <a:latin typeface="Bauhaus 93" panose="04030905020B02020C02" pitchFamily="82" charset="0"/>
              </a:rPr>
              <a:t> AG, published 2 albums with Hans </a:t>
            </a:r>
            <a:r>
              <a:rPr lang="en-US" sz="3600" b="0" i="0" dirty="0" err="1">
                <a:solidFill>
                  <a:schemeClr val="bg1">
                    <a:lumMod val="95000"/>
                  </a:schemeClr>
                </a:solidFill>
                <a:effectLst/>
                <a:latin typeface="Bauhaus 93" panose="04030905020B02020C02" pitchFamily="82" charset="0"/>
              </a:rPr>
              <a:t>Liska’s</a:t>
            </a:r>
            <a:r>
              <a:rPr lang="en-US" sz="3600" b="0" i="0" dirty="0">
                <a:solidFill>
                  <a:schemeClr val="bg1">
                    <a:lumMod val="95000"/>
                  </a:schemeClr>
                </a:solidFill>
                <a:effectLst/>
                <a:latin typeface="Bauhaus 93" panose="04030905020B02020C02" pitchFamily="82" charset="0"/>
              </a:rPr>
              <a:t> sketches and color illustrations "to please the frontline soldiers and the workers of the weapon factories" in Germany. Definitely, </a:t>
            </a:r>
            <a:r>
              <a:rPr lang="en-US" sz="3600" b="0" i="0" dirty="0" err="1">
                <a:solidFill>
                  <a:schemeClr val="bg1">
                    <a:lumMod val="95000"/>
                  </a:schemeClr>
                </a:solidFill>
                <a:effectLst/>
                <a:latin typeface="Bauhaus 93" panose="04030905020B02020C02" pitchFamily="82" charset="0"/>
              </a:rPr>
              <a:t>Liska's</a:t>
            </a:r>
            <a:r>
              <a:rPr lang="en-US" sz="3600" b="0" i="0" dirty="0">
                <a:solidFill>
                  <a:schemeClr val="bg1">
                    <a:lumMod val="95000"/>
                  </a:schemeClr>
                </a:solidFill>
                <a:effectLst/>
                <a:latin typeface="Bauhaus 93" panose="04030905020B02020C02" pitchFamily="82" charset="0"/>
              </a:rPr>
              <a:t> art lived up to the expectations of his peers, and propaganda clichés left the well-recognizable footprints all over his painting and drawings.</a:t>
            </a:r>
            <a:br>
              <a:rPr lang="en-US" sz="3600" b="0" i="0" dirty="0">
                <a:solidFill>
                  <a:schemeClr val="bg1">
                    <a:lumMod val="95000"/>
                  </a:schemeClr>
                </a:solidFill>
                <a:effectLst/>
                <a:latin typeface="Bauhaus 93" panose="04030905020B02020C02" pitchFamily="82" charset="0"/>
              </a:rPr>
            </a:br>
            <a:r>
              <a:rPr lang="en-US" sz="1800" b="0" i="0" dirty="0">
                <a:solidFill>
                  <a:srgbClr val="333333"/>
                </a:solidFill>
                <a:effectLst/>
                <a:latin typeface="Bauhaus 93" panose="04030905020B02020C02" pitchFamily="82" charset="0"/>
                <a:hlinkClick r:id="rId2"/>
              </a:rPr>
              <a:t>https://www.allworldwars.com/World%20War%20II%20Sketches%20By%20Hans%20Liska.html</a:t>
            </a:r>
            <a:r>
              <a:rPr lang="en-US" sz="1800" b="0" i="0" dirty="0">
                <a:solidFill>
                  <a:srgbClr val="333333"/>
                </a:solidFill>
                <a:effectLst/>
                <a:latin typeface="Bauhaus 93" panose="04030905020B02020C02" pitchFamily="82" charset="0"/>
              </a:rPr>
              <a:t> </a:t>
            </a:r>
            <a:endParaRPr lang="el-GR" sz="1800" dirty="0"/>
          </a:p>
        </p:txBody>
      </p:sp>
    </p:spTree>
    <p:extLst>
      <p:ext uri="{BB962C8B-B14F-4D97-AF65-F5344CB8AC3E}">
        <p14:creationId xmlns:p14="http://schemas.microsoft.com/office/powerpoint/2010/main" val="1707087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AD0B-E262-9FBC-8F9F-C85F22389918}"/>
              </a:ext>
            </a:extLst>
          </p:cNvPr>
          <p:cNvSpPr>
            <a:spLocks noGrp="1"/>
          </p:cNvSpPr>
          <p:nvPr>
            <p:ph type="title"/>
          </p:nvPr>
        </p:nvSpPr>
        <p:spPr>
          <a:xfrm>
            <a:off x="838200" y="365125"/>
            <a:ext cx="10515600" cy="6079218"/>
          </a:xfrm>
        </p:spPr>
        <p:txBody>
          <a:bodyPr>
            <a:normAutofit/>
          </a:bodyPr>
          <a:lstStyle/>
          <a:p>
            <a:pPr algn="ctr"/>
            <a:r>
              <a:rPr lang="en-US" sz="7200" dirty="0">
                <a:solidFill>
                  <a:schemeClr val="bg1">
                    <a:lumMod val="95000"/>
                  </a:schemeClr>
                </a:solidFill>
                <a:latin typeface="Bauhaus 93" panose="04030905020B02020C02" pitchFamily="82" charset="0"/>
              </a:rPr>
              <a:t>France 1940</a:t>
            </a:r>
            <a:endParaRPr lang="el-GR" sz="7200" dirty="0">
              <a:solidFill>
                <a:schemeClr val="bg1">
                  <a:lumMod val="95000"/>
                </a:schemeClr>
              </a:solidFill>
            </a:endParaRPr>
          </a:p>
        </p:txBody>
      </p:sp>
    </p:spTree>
    <p:extLst>
      <p:ext uri="{BB962C8B-B14F-4D97-AF65-F5344CB8AC3E}">
        <p14:creationId xmlns:p14="http://schemas.microsoft.com/office/powerpoint/2010/main" val="45216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074" name="Picture 2" descr="Transport Ju52.">
            <a:extLst>
              <a:ext uri="{FF2B5EF4-FFF2-40B4-BE49-F238E27FC236}">
                <a16:creationId xmlns:a16="http://schemas.microsoft.com/office/drawing/2014/main" id="{8C3089E6-70DB-B8E3-FBC7-A75F7576F0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492" y="98885"/>
            <a:ext cx="9833015" cy="6660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536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098" name="Picture 2" descr="Armament handling.">
            <a:extLst>
              <a:ext uri="{FF2B5EF4-FFF2-40B4-BE49-F238E27FC236}">
                <a16:creationId xmlns:a16="http://schemas.microsoft.com/office/drawing/2014/main" id="{EC29AD91-E710-CF5E-7FA4-39EC89CB74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702" y="0"/>
            <a:ext cx="49752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Ju88">
            <a:extLst>
              <a:ext uri="{FF2B5EF4-FFF2-40B4-BE49-F238E27FC236}">
                <a16:creationId xmlns:a16="http://schemas.microsoft.com/office/drawing/2014/main" id="{CE224138-5757-08E3-7B12-06F1CD04E3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87" y="1095105"/>
            <a:ext cx="6874556" cy="4858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220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122" name="Picture 2" descr="Ju87 on their way to Calais">
            <a:extLst>
              <a:ext uri="{FF2B5EF4-FFF2-40B4-BE49-F238E27FC236}">
                <a16:creationId xmlns:a16="http://schemas.microsoft.com/office/drawing/2014/main" id="{C8137A36-9E94-004B-4CC3-3072BC1E7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7170" y="83820"/>
            <a:ext cx="9579429" cy="6705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814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6" name="Picture 2" descr="French displaced civilians on the highway between Abbeville and Rouen">
            <a:extLst>
              <a:ext uri="{FF2B5EF4-FFF2-40B4-BE49-F238E27FC236}">
                <a16:creationId xmlns:a16="http://schemas.microsoft.com/office/drawing/2014/main" id="{8EA08835-AE1E-40F9-D203-D577C07204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866" b="950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51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7170" name="Picture 2" descr="Propaganda unit in action">
            <a:extLst>
              <a:ext uri="{FF2B5EF4-FFF2-40B4-BE49-F238E27FC236}">
                <a16:creationId xmlns:a16="http://schemas.microsoft.com/office/drawing/2014/main" id="{04D91C07-C33C-9796-197C-A538B0479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8429" y="116115"/>
            <a:ext cx="9035142" cy="6625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616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8194" name="Picture 2" descr="Le Havre, 1940">
            <a:extLst>
              <a:ext uri="{FF2B5EF4-FFF2-40B4-BE49-F238E27FC236}">
                <a16:creationId xmlns:a16="http://schemas.microsoft.com/office/drawing/2014/main" id="{FD773C8A-8EDA-46C6-FBBE-F988DE8D3E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7165" y="0"/>
            <a:ext cx="48387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After English stay in a French château">
            <a:extLst>
              <a:ext uri="{FF2B5EF4-FFF2-40B4-BE49-F238E27FC236}">
                <a16:creationId xmlns:a16="http://schemas.microsoft.com/office/drawing/2014/main" id="{B6845EDF-CD98-C192-2DE4-7C96B5329C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35" y="998698"/>
            <a:ext cx="7024008" cy="4944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874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9218" name="Picture 2" descr="J88 pilot">
            <a:extLst>
              <a:ext uri="{FF2B5EF4-FFF2-40B4-BE49-F238E27FC236}">
                <a16:creationId xmlns:a16="http://schemas.microsoft.com/office/drawing/2014/main" id="{A3573F0D-CBB5-D19E-3CAF-A89ACB1010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59" y="0"/>
            <a:ext cx="48466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Perfect rainbow as an aviator can see it">
            <a:extLst>
              <a:ext uri="{FF2B5EF4-FFF2-40B4-BE49-F238E27FC236}">
                <a16:creationId xmlns:a16="http://schemas.microsoft.com/office/drawing/2014/main" id="{A754E570-226A-7E62-DB4D-C09F422EB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9445" y="1045028"/>
            <a:ext cx="7010295" cy="4860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0666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0628-FF6A-7820-D7AF-22A0F051A914}"/>
              </a:ext>
            </a:extLst>
          </p:cNvPr>
          <p:cNvSpPr>
            <a:spLocks noGrp="1"/>
          </p:cNvSpPr>
          <p:nvPr>
            <p:ph type="title"/>
          </p:nvPr>
        </p:nvSpPr>
        <p:spPr>
          <a:xfrm>
            <a:off x="838200" y="365125"/>
            <a:ext cx="10515600" cy="6155418"/>
          </a:xfrm>
        </p:spPr>
        <p:txBody>
          <a:bodyPr>
            <a:normAutofit/>
          </a:bodyPr>
          <a:lstStyle/>
          <a:p>
            <a:pPr algn="ctr"/>
            <a:r>
              <a:rPr lang="en-US" sz="7200" b="1" i="0" dirty="0">
                <a:solidFill>
                  <a:schemeClr val="bg1">
                    <a:lumMod val="95000"/>
                  </a:schemeClr>
                </a:solidFill>
                <a:effectLst/>
                <a:latin typeface="Bauhaus 93" panose="04030905020B02020C02" pitchFamily="82" charset="0"/>
              </a:rPr>
              <a:t>Greece and Crete</a:t>
            </a:r>
            <a:br>
              <a:rPr lang="en-US" b="1" i="0" dirty="0">
                <a:solidFill>
                  <a:srgbClr val="333333"/>
                </a:solidFill>
                <a:effectLst/>
                <a:latin typeface="verdana" panose="020B0604030504040204" pitchFamily="34" charset="0"/>
              </a:rPr>
            </a:br>
            <a:endParaRPr lang="el-GR" dirty="0"/>
          </a:p>
        </p:txBody>
      </p:sp>
    </p:spTree>
    <p:extLst>
      <p:ext uri="{BB962C8B-B14F-4D97-AF65-F5344CB8AC3E}">
        <p14:creationId xmlns:p14="http://schemas.microsoft.com/office/powerpoint/2010/main" val="2993062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42" name="Picture 2" descr="Supply road in Greece">
            <a:extLst>
              <a:ext uri="{FF2B5EF4-FFF2-40B4-BE49-F238E27FC236}">
                <a16:creationId xmlns:a16="http://schemas.microsoft.com/office/drawing/2014/main" id="{FF7B4AD4-D592-1097-9A6D-E9457B503B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1611" y="0"/>
            <a:ext cx="49069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aptured Indians in Kalamata, Greece">
            <a:extLst>
              <a:ext uri="{FF2B5EF4-FFF2-40B4-BE49-F238E27FC236}">
                <a16:creationId xmlns:a16="http://schemas.microsoft.com/office/drawing/2014/main" id="{1FAB14CA-AA5B-E727-9F1B-E79D77C25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426" y="1061799"/>
            <a:ext cx="6763431" cy="4734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488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1266" name="Picture 2" descr="Stukas returning back from their mission at Crete in the first light of the rising sun">
            <a:extLst>
              <a:ext uri="{FF2B5EF4-FFF2-40B4-BE49-F238E27FC236}">
                <a16:creationId xmlns:a16="http://schemas.microsoft.com/office/drawing/2014/main" id="{27162E14-D16D-B61F-B15D-4C6538FE08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0714" y="107986"/>
            <a:ext cx="9470572" cy="6642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67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0628-FF6A-7820-D7AF-22A0F051A914}"/>
              </a:ext>
            </a:extLst>
          </p:cNvPr>
          <p:cNvSpPr>
            <a:spLocks noGrp="1"/>
          </p:cNvSpPr>
          <p:nvPr>
            <p:ph type="title"/>
          </p:nvPr>
        </p:nvSpPr>
        <p:spPr>
          <a:xfrm>
            <a:off x="838200" y="365125"/>
            <a:ext cx="10515600" cy="6155418"/>
          </a:xfrm>
        </p:spPr>
        <p:txBody>
          <a:bodyPr>
            <a:normAutofit/>
          </a:bodyPr>
          <a:lstStyle/>
          <a:p>
            <a:pPr algn="ctr"/>
            <a:r>
              <a:rPr lang="en-US" sz="7200" b="1" i="0" dirty="0">
                <a:solidFill>
                  <a:schemeClr val="bg1">
                    <a:lumMod val="95000"/>
                  </a:schemeClr>
                </a:solidFill>
                <a:effectLst/>
                <a:latin typeface="Bauhaus 93" panose="04030905020B02020C02" pitchFamily="82" charset="0"/>
              </a:rPr>
              <a:t>Sevastopol</a:t>
            </a:r>
            <a:br>
              <a:rPr lang="en-US" b="1" i="0" dirty="0">
                <a:solidFill>
                  <a:srgbClr val="333333"/>
                </a:solidFill>
                <a:effectLst/>
                <a:latin typeface="verdana" panose="020B0604030504040204" pitchFamily="34" charset="0"/>
              </a:rPr>
            </a:br>
            <a:endParaRPr lang="el-GR" dirty="0"/>
          </a:p>
        </p:txBody>
      </p:sp>
    </p:spTree>
    <p:extLst>
      <p:ext uri="{BB962C8B-B14F-4D97-AF65-F5344CB8AC3E}">
        <p14:creationId xmlns:p14="http://schemas.microsoft.com/office/powerpoint/2010/main" val="800776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 descr="Removing mines">
            <a:extLst>
              <a:ext uri="{FF2B5EF4-FFF2-40B4-BE49-F238E27FC236}">
                <a16:creationId xmlns:a16="http://schemas.microsoft.com/office/drawing/2014/main" id="{F2D64970-F162-B643-A299-669AF5501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829" y="119337"/>
            <a:ext cx="9503228" cy="6626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916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4338" name="Picture 2" descr="End of the flight">
            <a:extLst>
              <a:ext uri="{FF2B5EF4-FFF2-40B4-BE49-F238E27FC236}">
                <a16:creationId xmlns:a16="http://schemas.microsoft.com/office/drawing/2014/main" id="{74EAFF93-D147-29BC-7749-A4CDCAD28B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851" y="93165"/>
            <a:ext cx="9946297" cy="6671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574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0628-FF6A-7820-D7AF-22A0F051A914}"/>
              </a:ext>
            </a:extLst>
          </p:cNvPr>
          <p:cNvSpPr>
            <a:spLocks noGrp="1"/>
          </p:cNvSpPr>
          <p:nvPr>
            <p:ph type="title"/>
          </p:nvPr>
        </p:nvSpPr>
        <p:spPr>
          <a:xfrm>
            <a:off x="838200" y="365125"/>
            <a:ext cx="10515600" cy="6155418"/>
          </a:xfrm>
        </p:spPr>
        <p:txBody>
          <a:bodyPr>
            <a:normAutofit/>
          </a:bodyPr>
          <a:lstStyle/>
          <a:p>
            <a:pPr algn="ctr"/>
            <a:r>
              <a:rPr lang="en-US" sz="7200" b="1" i="0" dirty="0">
                <a:solidFill>
                  <a:schemeClr val="bg1">
                    <a:lumMod val="95000"/>
                  </a:schemeClr>
                </a:solidFill>
                <a:effectLst/>
                <a:latin typeface="Bauhaus 93" panose="04030905020B02020C02" pitchFamily="82" charset="0"/>
              </a:rPr>
              <a:t>The End</a:t>
            </a:r>
            <a:br>
              <a:rPr lang="en-US" b="1" i="0" dirty="0">
                <a:solidFill>
                  <a:srgbClr val="333333"/>
                </a:solidFill>
                <a:effectLst/>
                <a:latin typeface="verdana" panose="020B0604030504040204" pitchFamily="34" charset="0"/>
              </a:rPr>
            </a:br>
            <a:endParaRPr lang="el-GR" dirty="0"/>
          </a:p>
        </p:txBody>
      </p:sp>
    </p:spTree>
    <p:extLst>
      <p:ext uri="{BB962C8B-B14F-4D97-AF65-F5344CB8AC3E}">
        <p14:creationId xmlns:p14="http://schemas.microsoft.com/office/powerpoint/2010/main" val="19542380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TotalTime>
  <Words>179</Words>
  <Application>Microsoft Office PowerPoint</Application>
  <PresentationFormat>Widescreen</PresentationFormat>
  <Paragraphs>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Bauhaus 93</vt:lpstr>
      <vt:lpstr>verdana</vt:lpstr>
      <vt:lpstr>Office Theme</vt:lpstr>
      <vt:lpstr>Frank Liska 1907-1984    WORLD WAR II  SKETCHES    During the years following the war Liska worked with many large illustrated magazines like the newly founded 'Quick' and other large illustrated magazines and newspapers. With his colourful imagination he gave life to many futurist visions and inventions.  https://www.hansliska.com/en/biography </vt:lpstr>
      <vt:lpstr>In 1942 and 1943 German publishing house Carl Werner in Reichenbach, sponsored by Junkers Flugzeug und Motorenwerke AG, published 2 albums with Hans Liska’s sketches and color illustrations "to please the frontline soldiers and the workers of the weapon factories" in Germany. Definitely, Liska's art lived up to the expectations of his peers, and propaganda clichés left the well-recognizable footprints all over his painting and drawings. https://www.allworldwars.com/World%20War%20II%20Sketches%20By%20Hans%20Liska.html </vt:lpstr>
      <vt:lpstr>France 1940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Greece and Crete </vt:lpstr>
      <vt:lpstr>PowerPoint Presentation</vt:lpstr>
      <vt:lpstr>PowerPoint Presentation</vt:lpstr>
      <vt:lpstr>Sevastopol </vt:lpstr>
      <vt:lpstr>PowerPoint Presentation</vt:lpstr>
      <vt:lpstr>PowerPoint Presentation</vt:lpstr>
      <vt:lpstr>The End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2024-09-08T05:03:30Z</dcterms:created>
  <dcterms:modified xsi:type="dcterms:W3CDTF">2024-09-08T05:47:52Z</dcterms:modified>
</cp:coreProperties>
</file>