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7" r:id="rId3"/>
    <p:sldId id="270" r:id="rId4"/>
    <p:sldId id="267" r:id="rId5"/>
    <p:sldId id="269" r:id="rId6"/>
    <p:sldId id="273" r:id="rId7"/>
    <p:sldId id="272" r:id="rId8"/>
    <p:sldId id="276" r:id="rId9"/>
    <p:sldId id="278" r:id="rId10"/>
    <p:sldId id="271" r:id="rId11"/>
    <p:sldId id="279" r:id="rId12"/>
    <p:sldId id="274" r:id="rId13"/>
    <p:sldId id="275" r:id="rId14"/>
    <p:sldId id="268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D1"/>
    <a:srgbClr val="FFEE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DB8A-7DBD-BED1-E15A-90C15AE4A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F87D58-C728-F747-E779-FBC2FF1FB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4C9CF-79D3-E604-F0C3-8368A2CF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07E6B-1C75-5F43-4040-1659FBB6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11562-B1FA-D1C0-D00B-6FB25EB4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763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D073-906B-4567-7849-EFE228CB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C541-6947-458D-EE55-CDFB7CC82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2E325-1044-E4E7-5E29-B2C2B2CF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26B5C-3A91-665A-AB22-5E93C57B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79100-73C8-F956-150A-A3BA6BA81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782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4630A-7556-0315-5A33-D89AEDEA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6004C-813C-D254-20DC-7AC7097FD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78E05-3C5C-2F82-A509-660ECB243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C1EA6-E480-C594-7A50-EC0A9EA3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025CE-8414-2558-BEC0-0A02BDF0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745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06EA5-969C-83A2-48D5-5F37C78AF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7F685-2394-7A6E-B12A-B34FE6427F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2EC48-9FB4-E990-E140-0BC961ADE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FD461-4853-1800-2CE0-22B684C4C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2BCA1-CA9E-0EAF-6CEC-F7AE50E5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FEAA6-B1EC-E511-2F7E-7A457E17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461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9E89-A06D-891F-D667-423552A7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B8E13-4CAE-E55E-E25E-722F93A3A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6FC4F-2EB6-925E-A953-4B3095991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CA56D7-E89E-1C7A-4D3F-1BEC0779AA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9177A7-2041-E8C0-192F-4E7FA9EC5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7D100-8DF7-5E89-2EAF-4513FC3D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AD4C86-0C4C-AF56-FDD6-11B165A7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A4545A-C425-D9C0-D2E5-3FD781C3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913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FD581-2800-5AA8-E23C-C6A4C3B4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43B9E-A342-BA7F-35AA-A92C91BE5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32A82-600A-4221-1B87-B1A77BD5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AFDE6-1F97-5426-2380-84F92BF5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178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19DB22-9CD6-45E5-3219-0349C6379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4FDD1-3733-F361-CD12-F7755B34F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C9D73-30C7-BDCE-8E4B-07AFC183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450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ED8C-552D-68AE-4A06-57F7FA265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4479B-1102-A76A-9673-4C0FFD409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4351F-C7D0-D575-FB92-DFDEAE6A6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AC993-6D5D-D922-09C5-2B638C276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ADDA9-1367-7A16-574A-FE7152AED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B294F-074A-BE15-EBBA-1A04B1A24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720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80A8D-110A-445D-7198-E969133B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887C85-3087-994C-97AF-BF3C8E26C7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26AAD-B192-FA2B-F689-568779172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BA2CA-A3F4-E5ED-D635-CB454E65B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F2C1E-FB51-B298-08B1-089AE8BB0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FEC11-CE2C-2D7C-5AF7-ECA11A2B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29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8903F-51E6-4E2F-46B7-317F8AF5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6C042-7FE8-0164-00FA-124265C11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7E442-2810-0231-2B62-15CEDE2C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AE063-936E-46F9-DCFB-0C311396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31E60-DC07-C1C7-F49C-9DB31095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274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357735-50B6-27DB-BBD9-C597D68D8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3E2980-50BC-E7F4-36DD-FA0121F3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A421E-117C-8B3C-B9A9-5800B4215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8C4D5-2C0B-939F-C736-0656BC3C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3F465-EF87-9DA4-FA77-F976AF9C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61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250D6A-A4FB-BD6C-B340-E56CF86B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1F071-8516-BE02-29A3-F6DC9FD83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903D6-BDE0-4D51-DD9B-58C2869697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0809C3-96B4-4415-A222-2E5D4BB9C2DD}" type="datetimeFigureOut">
              <a:rPr lang="el-GR" smtClean="0"/>
              <a:t>12/1/2024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02AA2-219F-D788-3115-673160655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54756-3CB7-BA78-198B-B59E3D366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BBBD3A-37CC-443D-B0E0-A8F552F56F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40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ga.hu/frames-e.html?/html/b/bellini/gentile/index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upload.wikimedia.org/wikipedia/commons/9/9c/Gentile_bellini%2C_madonna_col_bambino_di_berlino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n.m.wikipedia.org/wiki/File:Gentile_bellini,_annunciazione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allerieaccademia.it/en/blessed-lorenzo-giustiniani#&amp;gid=1&amp;pid=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llerieaccademia.it/en/reliquary-cardinal-bessarion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nationalgallery.org.uk/paintings/gentile-bellini-the-virgin-and-child-enthroned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frames-e.html?/html/b/bellini/gentile/index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ardnermuseum.org/experience/collection/10755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nationalgallery.org.uk/paintings/gentile-bellini-the-sultan-mehmet-ii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artsy.net/article/artsy-editorial-renaissance-portrait-helped-war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b/bellini/gentile/index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upload.wikimedia.org/wikipedia/commons/0/0e/Gentile_Bellini_002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193040" y="188651"/>
            <a:ext cx="11805920" cy="6480699"/>
          </a:xfrm>
          <a:custGeom>
            <a:avLst/>
            <a:gdLst>
              <a:gd name="connsiteX0" fmla="*/ 0 w 11805920"/>
              <a:gd name="connsiteY0" fmla="*/ 6480699 h 6480699"/>
              <a:gd name="connsiteX1" fmla="*/ 4058285 w 11805920"/>
              <a:gd name="connsiteY1" fmla="*/ 6480699 h 6480699"/>
              <a:gd name="connsiteX2" fmla="*/ 4427220 w 11805920"/>
              <a:gd name="connsiteY2" fmla="*/ 6210664 h 6480699"/>
              <a:gd name="connsiteX3" fmla="*/ 4058285 w 11805920"/>
              <a:gd name="connsiteY3" fmla="*/ 5940629 h 6480699"/>
              <a:gd name="connsiteX4" fmla="*/ 3320415 w 11805920"/>
              <a:gd name="connsiteY4" fmla="*/ 5940630 h 6480699"/>
              <a:gd name="connsiteX5" fmla="*/ 2951480 w 11805920"/>
              <a:gd name="connsiteY5" fmla="*/ 5670595 h 6480699"/>
              <a:gd name="connsiteX6" fmla="*/ 3320415 w 11805920"/>
              <a:gd name="connsiteY6" fmla="*/ 5400560 h 6480699"/>
              <a:gd name="connsiteX7" fmla="*/ 8485505 w 11805920"/>
              <a:gd name="connsiteY7" fmla="*/ 5400561 h 6480699"/>
              <a:gd name="connsiteX8" fmla="*/ 8854440 w 11805920"/>
              <a:gd name="connsiteY8" fmla="*/ 5670596 h 6480699"/>
              <a:gd name="connsiteX9" fmla="*/ 8485505 w 11805920"/>
              <a:gd name="connsiteY9" fmla="*/ 5940631 h 6480699"/>
              <a:gd name="connsiteX10" fmla="*/ 7747635 w 11805920"/>
              <a:gd name="connsiteY10" fmla="*/ 5940630 h 6480699"/>
              <a:gd name="connsiteX11" fmla="*/ 7378700 w 11805920"/>
              <a:gd name="connsiteY11" fmla="*/ 6210665 h 6480699"/>
              <a:gd name="connsiteX12" fmla="*/ 7747635 w 11805920"/>
              <a:gd name="connsiteY12" fmla="*/ 6480700 h 6480699"/>
              <a:gd name="connsiteX13" fmla="*/ 11805920 w 11805920"/>
              <a:gd name="connsiteY13" fmla="*/ 6480699 h 6480699"/>
              <a:gd name="connsiteX14" fmla="*/ 10330180 w 11805920"/>
              <a:gd name="connsiteY14" fmla="*/ 3780419 h 6480699"/>
              <a:gd name="connsiteX15" fmla="*/ 11805920 w 11805920"/>
              <a:gd name="connsiteY15" fmla="*/ 1080138 h 6480699"/>
              <a:gd name="connsiteX16" fmla="*/ 8854440 w 11805920"/>
              <a:gd name="connsiteY16" fmla="*/ 1080138 h 6480699"/>
              <a:gd name="connsiteX17" fmla="*/ 8854440 w 11805920"/>
              <a:gd name="connsiteY17" fmla="*/ 270035 h 6480699"/>
              <a:gd name="connsiteX18" fmla="*/ 8485505 w 11805920"/>
              <a:gd name="connsiteY18" fmla="*/ 0 h 6480699"/>
              <a:gd name="connsiteX19" fmla="*/ 3320415 w 11805920"/>
              <a:gd name="connsiteY19" fmla="*/ 0 h 6480699"/>
              <a:gd name="connsiteX20" fmla="*/ 2951480 w 11805920"/>
              <a:gd name="connsiteY20" fmla="*/ 270035 h 6480699"/>
              <a:gd name="connsiteX21" fmla="*/ 2951480 w 11805920"/>
              <a:gd name="connsiteY21" fmla="*/ 1080138 h 6480699"/>
              <a:gd name="connsiteX22" fmla="*/ 0 w 11805920"/>
              <a:gd name="connsiteY22" fmla="*/ 1080138 h 6480699"/>
              <a:gd name="connsiteX23" fmla="*/ 1475740 w 11805920"/>
              <a:gd name="connsiteY23" fmla="*/ 3780419 h 6480699"/>
              <a:gd name="connsiteX24" fmla="*/ 0 w 11805920"/>
              <a:gd name="connsiteY24" fmla="*/ 6480699 h 6480699"/>
              <a:gd name="connsiteX0" fmla="*/ 4427220 w 11805920"/>
              <a:gd name="connsiteY0" fmla="*/ 6210664 h 6480699"/>
              <a:gd name="connsiteX1" fmla="*/ 4058285 w 11805920"/>
              <a:gd name="connsiteY1" fmla="*/ 5940629 h 6480699"/>
              <a:gd name="connsiteX2" fmla="*/ 3320415 w 11805920"/>
              <a:gd name="connsiteY2" fmla="*/ 5940630 h 6480699"/>
              <a:gd name="connsiteX3" fmla="*/ 2951480 w 11805920"/>
              <a:gd name="connsiteY3" fmla="*/ 5670595 h 6480699"/>
              <a:gd name="connsiteX4" fmla="*/ 3320415 w 11805920"/>
              <a:gd name="connsiteY4" fmla="*/ 5400560 h 6480699"/>
              <a:gd name="connsiteX5" fmla="*/ 4427220 w 11805920"/>
              <a:gd name="connsiteY5" fmla="*/ 5400561 h 6480699"/>
              <a:gd name="connsiteX6" fmla="*/ 4427220 w 11805920"/>
              <a:gd name="connsiteY6" fmla="*/ 6210664 h 6480699"/>
              <a:gd name="connsiteX7" fmla="*/ 7378700 w 11805920"/>
              <a:gd name="connsiteY7" fmla="*/ 6210664 h 6480699"/>
              <a:gd name="connsiteX8" fmla="*/ 7747635 w 11805920"/>
              <a:gd name="connsiteY8" fmla="*/ 5940629 h 6480699"/>
              <a:gd name="connsiteX9" fmla="*/ 8485505 w 11805920"/>
              <a:gd name="connsiteY9" fmla="*/ 5940630 h 6480699"/>
              <a:gd name="connsiteX10" fmla="*/ 8854440 w 11805920"/>
              <a:gd name="connsiteY10" fmla="*/ 5670595 h 6480699"/>
              <a:gd name="connsiteX11" fmla="*/ 8485505 w 11805920"/>
              <a:gd name="connsiteY11" fmla="*/ 5400560 h 6480699"/>
              <a:gd name="connsiteX12" fmla="*/ 7378700 w 11805920"/>
              <a:gd name="connsiteY12" fmla="*/ 5400561 h 6480699"/>
              <a:gd name="connsiteX13" fmla="*/ 7378700 w 11805920"/>
              <a:gd name="connsiteY13" fmla="*/ 6210664 h 6480699"/>
              <a:gd name="connsiteX0" fmla="*/ 0 w 11805920"/>
              <a:gd name="connsiteY0" fmla="*/ 6480699 h 6480699"/>
              <a:gd name="connsiteX1" fmla="*/ 1475740 w 11805920"/>
              <a:gd name="connsiteY1" fmla="*/ 3780419 h 6480699"/>
              <a:gd name="connsiteX2" fmla="*/ 0 w 11805920"/>
              <a:gd name="connsiteY2" fmla="*/ 1080138 h 6480699"/>
              <a:gd name="connsiteX3" fmla="*/ 2951480 w 11805920"/>
              <a:gd name="connsiteY3" fmla="*/ 1080138 h 6480699"/>
              <a:gd name="connsiteX4" fmla="*/ 2951480 w 11805920"/>
              <a:gd name="connsiteY4" fmla="*/ 270035 h 6480699"/>
              <a:gd name="connsiteX5" fmla="*/ 3320415 w 11805920"/>
              <a:gd name="connsiteY5" fmla="*/ 0 h 6480699"/>
              <a:gd name="connsiteX6" fmla="*/ 8485505 w 11805920"/>
              <a:gd name="connsiteY6" fmla="*/ 0 h 6480699"/>
              <a:gd name="connsiteX7" fmla="*/ 8854440 w 11805920"/>
              <a:gd name="connsiteY7" fmla="*/ 270035 h 6480699"/>
              <a:gd name="connsiteX8" fmla="*/ 8854440 w 11805920"/>
              <a:gd name="connsiteY8" fmla="*/ 1080138 h 6480699"/>
              <a:gd name="connsiteX9" fmla="*/ 8854440 w 11805920"/>
              <a:gd name="connsiteY9" fmla="*/ 1080138 h 6480699"/>
              <a:gd name="connsiteX10" fmla="*/ 11805920 w 11805920"/>
              <a:gd name="connsiteY10" fmla="*/ 1080138 h 6480699"/>
              <a:gd name="connsiteX11" fmla="*/ 10330180 w 11805920"/>
              <a:gd name="connsiteY11" fmla="*/ 3780419 h 6480699"/>
              <a:gd name="connsiteX12" fmla="*/ 11805920 w 11805920"/>
              <a:gd name="connsiteY12" fmla="*/ 6480699 h 6480699"/>
              <a:gd name="connsiteX13" fmla="*/ 7747635 w 11805920"/>
              <a:gd name="connsiteY13" fmla="*/ 6480699 h 6480699"/>
              <a:gd name="connsiteX14" fmla="*/ 7378700 w 11805920"/>
              <a:gd name="connsiteY14" fmla="*/ 6210664 h 6480699"/>
              <a:gd name="connsiteX15" fmla="*/ 7747635 w 11805920"/>
              <a:gd name="connsiteY15" fmla="*/ 5940629 h 6480699"/>
              <a:gd name="connsiteX16" fmla="*/ 8485505 w 11805920"/>
              <a:gd name="connsiteY16" fmla="*/ 5940630 h 6480699"/>
              <a:gd name="connsiteX17" fmla="*/ 8854440 w 11805920"/>
              <a:gd name="connsiteY17" fmla="*/ 5670595 h 6480699"/>
              <a:gd name="connsiteX18" fmla="*/ 8485505 w 11805920"/>
              <a:gd name="connsiteY18" fmla="*/ 5400560 h 6480699"/>
              <a:gd name="connsiteX19" fmla="*/ 3320415 w 11805920"/>
              <a:gd name="connsiteY19" fmla="*/ 5400561 h 6480699"/>
              <a:gd name="connsiteX20" fmla="*/ 2951480 w 11805920"/>
              <a:gd name="connsiteY20" fmla="*/ 5670596 h 6480699"/>
              <a:gd name="connsiteX21" fmla="*/ 3320415 w 11805920"/>
              <a:gd name="connsiteY21" fmla="*/ 5940631 h 6480699"/>
              <a:gd name="connsiteX22" fmla="*/ 4058285 w 11805920"/>
              <a:gd name="connsiteY22" fmla="*/ 5940630 h 6480699"/>
              <a:gd name="connsiteX23" fmla="*/ 4427220 w 11805920"/>
              <a:gd name="connsiteY23" fmla="*/ 6210665 h 6480699"/>
              <a:gd name="connsiteX24" fmla="*/ 4058285 w 11805920"/>
              <a:gd name="connsiteY24" fmla="*/ 6480700 h 6480699"/>
              <a:gd name="connsiteX25" fmla="*/ 0 w 11805920"/>
              <a:gd name="connsiteY25" fmla="*/ 6480699 h 6480699"/>
              <a:gd name="connsiteX26" fmla="*/ 4427220 w 11805920"/>
              <a:gd name="connsiteY26" fmla="*/ 5400561 h 6480699"/>
              <a:gd name="connsiteX27" fmla="*/ 4427220 w 11805920"/>
              <a:gd name="connsiteY27" fmla="*/ 6210664 h 6480699"/>
              <a:gd name="connsiteX28" fmla="*/ 7378700 w 11805920"/>
              <a:gd name="connsiteY28" fmla="*/ 6210664 h 6480699"/>
              <a:gd name="connsiteX29" fmla="*/ 7378700 w 11805920"/>
              <a:gd name="connsiteY29" fmla="*/ 5400561 h 6480699"/>
              <a:gd name="connsiteX30" fmla="*/ 2951480 w 11805920"/>
              <a:gd name="connsiteY30" fmla="*/ 5670595 h 6480699"/>
              <a:gd name="connsiteX31" fmla="*/ 2951480 w 11805920"/>
              <a:gd name="connsiteY31" fmla="*/ 1080138 h 6480699"/>
              <a:gd name="connsiteX32" fmla="*/ 8854440 w 11805920"/>
              <a:gd name="connsiteY32" fmla="*/ 1080138 h 6480699"/>
              <a:gd name="connsiteX33" fmla="*/ 8854440 w 11805920"/>
              <a:gd name="connsiteY33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805920" h="6480699" stroke="0" extrusionOk="0">
                <a:moveTo>
                  <a:pt x="0" y="6480699"/>
                </a:moveTo>
                <a:cubicBezTo>
                  <a:pt x="1727180" y="6460132"/>
                  <a:pt x="3090541" y="6393186"/>
                  <a:pt x="4058285" y="6480699"/>
                </a:cubicBezTo>
                <a:cubicBezTo>
                  <a:pt x="4252834" y="6474053"/>
                  <a:pt x="4421965" y="6380046"/>
                  <a:pt x="4427220" y="6210664"/>
                </a:cubicBezTo>
                <a:cubicBezTo>
                  <a:pt x="4399132" y="6080798"/>
                  <a:pt x="4283090" y="5924431"/>
                  <a:pt x="4058285" y="5940629"/>
                </a:cubicBezTo>
                <a:cubicBezTo>
                  <a:pt x="3776184" y="5963771"/>
                  <a:pt x="3608024" y="5937201"/>
                  <a:pt x="3320415" y="5940630"/>
                </a:cubicBezTo>
                <a:cubicBezTo>
                  <a:pt x="3118283" y="5947511"/>
                  <a:pt x="2979562" y="5823563"/>
                  <a:pt x="2951480" y="5670595"/>
                </a:cubicBezTo>
                <a:cubicBezTo>
                  <a:pt x="2959218" y="5544508"/>
                  <a:pt x="3139248" y="5380451"/>
                  <a:pt x="3320415" y="5400560"/>
                </a:cubicBezTo>
                <a:cubicBezTo>
                  <a:pt x="4646122" y="5283941"/>
                  <a:pt x="6905507" y="5453293"/>
                  <a:pt x="8485505" y="5400561"/>
                </a:cubicBezTo>
                <a:cubicBezTo>
                  <a:pt x="8698439" y="5400003"/>
                  <a:pt x="8857023" y="5516399"/>
                  <a:pt x="8854440" y="5670596"/>
                </a:cubicBezTo>
                <a:cubicBezTo>
                  <a:pt x="8878859" y="5822095"/>
                  <a:pt x="8663586" y="5958088"/>
                  <a:pt x="8485505" y="5940631"/>
                </a:cubicBezTo>
                <a:cubicBezTo>
                  <a:pt x="8246311" y="5915516"/>
                  <a:pt x="7832068" y="5962444"/>
                  <a:pt x="7747635" y="5940630"/>
                </a:cubicBezTo>
                <a:cubicBezTo>
                  <a:pt x="7527839" y="5957039"/>
                  <a:pt x="7390387" y="6070204"/>
                  <a:pt x="7378700" y="6210665"/>
                </a:cubicBezTo>
                <a:cubicBezTo>
                  <a:pt x="7392788" y="6383298"/>
                  <a:pt x="7545658" y="6463816"/>
                  <a:pt x="7747635" y="6480700"/>
                </a:cubicBezTo>
                <a:cubicBezTo>
                  <a:pt x="8452603" y="6374699"/>
                  <a:pt x="10876502" y="6514133"/>
                  <a:pt x="11805920" y="6480699"/>
                </a:cubicBezTo>
                <a:cubicBezTo>
                  <a:pt x="11121696" y="5325104"/>
                  <a:pt x="10912415" y="4964139"/>
                  <a:pt x="10330180" y="3780419"/>
                </a:cubicBezTo>
                <a:cubicBezTo>
                  <a:pt x="10562907" y="3133443"/>
                  <a:pt x="11523142" y="1722629"/>
                  <a:pt x="11805920" y="1080138"/>
                </a:cubicBezTo>
                <a:cubicBezTo>
                  <a:pt x="11243535" y="1238164"/>
                  <a:pt x="10262244" y="1146099"/>
                  <a:pt x="8854440" y="1080138"/>
                </a:cubicBezTo>
                <a:cubicBezTo>
                  <a:pt x="8892294" y="690630"/>
                  <a:pt x="8852029" y="451208"/>
                  <a:pt x="8854440" y="270035"/>
                </a:cubicBezTo>
                <a:cubicBezTo>
                  <a:pt x="8859591" y="110329"/>
                  <a:pt x="8681934" y="-33581"/>
                  <a:pt x="8485505" y="0"/>
                </a:cubicBezTo>
                <a:cubicBezTo>
                  <a:pt x="7725666" y="73737"/>
                  <a:pt x="5510829" y="-92774"/>
                  <a:pt x="3320415" y="0"/>
                </a:cubicBezTo>
                <a:cubicBezTo>
                  <a:pt x="3119722" y="-13296"/>
                  <a:pt x="2966219" y="99665"/>
                  <a:pt x="2951480" y="270035"/>
                </a:cubicBezTo>
                <a:cubicBezTo>
                  <a:pt x="2886673" y="541288"/>
                  <a:pt x="2912047" y="780451"/>
                  <a:pt x="2951480" y="1080138"/>
                </a:cubicBezTo>
                <a:cubicBezTo>
                  <a:pt x="2237532" y="1173777"/>
                  <a:pt x="736356" y="1057744"/>
                  <a:pt x="0" y="1080138"/>
                </a:cubicBezTo>
                <a:cubicBezTo>
                  <a:pt x="165034" y="1451867"/>
                  <a:pt x="643117" y="2575535"/>
                  <a:pt x="1475740" y="3780419"/>
                </a:cubicBezTo>
                <a:cubicBezTo>
                  <a:pt x="999144" y="4729438"/>
                  <a:pt x="444605" y="5526919"/>
                  <a:pt x="0" y="6480699"/>
                </a:cubicBezTo>
                <a:close/>
              </a:path>
              <a:path w="11805920" h="6480699" fill="darkenLess" stroke="0" extrusionOk="0">
                <a:moveTo>
                  <a:pt x="4427220" y="6210664"/>
                </a:moveTo>
                <a:cubicBezTo>
                  <a:pt x="4450905" y="6039366"/>
                  <a:pt x="4241173" y="5944434"/>
                  <a:pt x="4058285" y="5940629"/>
                </a:cubicBezTo>
                <a:cubicBezTo>
                  <a:pt x="3975490" y="5957371"/>
                  <a:pt x="3683024" y="5980800"/>
                  <a:pt x="3320415" y="5940630"/>
                </a:cubicBezTo>
                <a:cubicBezTo>
                  <a:pt x="3101079" y="5929174"/>
                  <a:pt x="2943178" y="5809619"/>
                  <a:pt x="2951480" y="5670595"/>
                </a:cubicBezTo>
                <a:cubicBezTo>
                  <a:pt x="2973740" y="5489735"/>
                  <a:pt x="3106437" y="5382157"/>
                  <a:pt x="3320415" y="5400560"/>
                </a:cubicBezTo>
                <a:cubicBezTo>
                  <a:pt x="3443193" y="5461334"/>
                  <a:pt x="3878153" y="5327046"/>
                  <a:pt x="4427220" y="5400561"/>
                </a:cubicBezTo>
                <a:cubicBezTo>
                  <a:pt x="4449954" y="5770528"/>
                  <a:pt x="4424871" y="6087917"/>
                  <a:pt x="4427220" y="6210664"/>
                </a:cubicBezTo>
                <a:close/>
                <a:moveTo>
                  <a:pt x="7378700" y="6210664"/>
                </a:moveTo>
                <a:cubicBezTo>
                  <a:pt x="7407484" y="6059596"/>
                  <a:pt x="7522412" y="5917277"/>
                  <a:pt x="7747635" y="5940629"/>
                </a:cubicBezTo>
                <a:cubicBezTo>
                  <a:pt x="8041509" y="5934603"/>
                  <a:pt x="8352058" y="5907764"/>
                  <a:pt x="8485505" y="5940630"/>
                </a:cubicBezTo>
                <a:cubicBezTo>
                  <a:pt x="8705441" y="5940722"/>
                  <a:pt x="8847950" y="5818647"/>
                  <a:pt x="8854440" y="5670595"/>
                </a:cubicBezTo>
                <a:cubicBezTo>
                  <a:pt x="8831882" y="5555162"/>
                  <a:pt x="8690134" y="5439261"/>
                  <a:pt x="8485505" y="5400560"/>
                </a:cubicBezTo>
                <a:cubicBezTo>
                  <a:pt x="8272221" y="5411506"/>
                  <a:pt x="7916606" y="5393270"/>
                  <a:pt x="7378700" y="5400561"/>
                </a:cubicBezTo>
                <a:cubicBezTo>
                  <a:pt x="7340485" y="5684766"/>
                  <a:pt x="7398092" y="5913242"/>
                  <a:pt x="7378700" y="6210664"/>
                </a:cubicBezTo>
                <a:close/>
              </a:path>
              <a:path w="11805920" h="6480699" fill="none" extrusionOk="0">
                <a:moveTo>
                  <a:pt x="0" y="6480699"/>
                </a:moveTo>
                <a:cubicBezTo>
                  <a:pt x="533137" y="5449890"/>
                  <a:pt x="1057600" y="4489876"/>
                  <a:pt x="1475740" y="3780419"/>
                </a:cubicBezTo>
                <a:cubicBezTo>
                  <a:pt x="1023210" y="2680769"/>
                  <a:pt x="811824" y="2317426"/>
                  <a:pt x="0" y="1080138"/>
                </a:cubicBezTo>
                <a:cubicBezTo>
                  <a:pt x="345013" y="1244348"/>
                  <a:pt x="1633737" y="1089707"/>
                  <a:pt x="2951480" y="1080138"/>
                </a:cubicBezTo>
                <a:cubicBezTo>
                  <a:pt x="2974271" y="685013"/>
                  <a:pt x="2895600" y="496365"/>
                  <a:pt x="2951480" y="270035"/>
                </a:cubicBezTo>
                <a:cubicBezTo>
                  <a:pt x="2933861" y="105214"/>
                  <a:pt x="3117927" y="3983"/>
                  <a:pt x="3320415" y="0"/>
                </a:cubicBezTo>
                <a:cubicBezTo>
                  <a:pt x="4567200" y="146427"/>
                  <a:pt x="6776173" y="80818"/>
                  <a:pt x="8485505" y="0"/>
                </a:cubicBezTo>
                <a:cubicBezTo>
                  <a:pt x="8674820" y="23857"/>
                  <a:pt x="8867807" y="100556"/>
                  <a:pt x="8854440" y="270035"/>
                </a:cubicBezTo>
                <a:cubicBezTo>
                  <a:pt x="8793557" y="445736"/>
                  <a:pt x="8854971" y="865559"/>
                  <a:pt x="8854440" y="1080138"/>
                </a:cubicBezTo>
                <a:lnTo>
                  <a:pt x="8854440" y="1080138"/>
                </a:lnTo>
                <a:cubicBezTo>
                  <a:pt x="9196183" y="938829"/>
                  <a:pt x="10417169" y="1106969"/>
                  <a:pt x="11805920" y="1080138"/>
                </a:cubicBezTo>
                <a:cubicBezTo>
                  <a:pt x="11575054" y="1739119"/>
                  <a:pt x="10495305" y="3265795"/>
                  <a:pt x="10330180" y="3780419"/>
                </a:cubicBezTo>
                <a:cubicBezTo>
                  <a:pt x="10669055" y="4675258"/>
                  <a:pt x="11406659" y="5494004"/>
                  <a:pt x="11805920" y="6480699"/>
                </a:cubicBezTo>
                <a:cubicBezTo>
                  <a:pt x="10418238" y="6484453"/>
                  <a:pt x="8741921" y="6368414"/>
                  <a:pt x="7747635" y="6480699"/>
                </a:cubicBezTo>
                <a:cubicBezTo>
                  <a:pt x="7546231" y="6480210"/>
                  <a:pt x="7381735" y="6359595"/>
                  <a:pt x="7378700" y="6210664"/>
                </a:cubicBezTo>
                <a:cubicBezTo>
                  <a:pt x="7390903" y="6054108"/>
                  <a:pt x="7553095" y="5948134"/>
                  <a:pt x="7747635" y="5940629"/>
                </a:cubicBezTo>
                <a:cubicBezTo>
                  <a:pt x="8021968" y="5899388"/>
                  <a:pt x="8209564" y="5986529"/>
                  <a:pt x="8485505" y="5940630"/>
                </a:cubicBezTo>
                <a:cubicBezTo>
                  <a:pt x="8692001" y="5941322"/>
                  <a:pt x="8859866" y="5793263"/>
                  <a:pt x="8854440" y="5670595"/>
                </a:cubicBezTo>
                <a:cubicBezTo>
                  <a:pt x="8848202" y="5553771"/>
                  <a:pt x="8701437" y="5421218"/>
                  <a:pt x="8485505" y="5400560"/>
                </a:cubicBezTo>
                <a:cubicBezTo>
                  <a:pt x="6223239" y="5261082"/>
                  <a:pt x="4856732" y="5528852"/>
                  <a:pt x="3320415" y="5400561"/>
                </a:cubicBezTo>
                <a:cubicBezTo>
                  <a:pt x="3116111" y="5419463"/>
                  <a:pt x="2977562" y="5523934"/>
                  <a:pt x="2951480" y="5670596"/>
                </a:cubicBezTo>
                <a:cubicBezTo>
                  <a:pt x="2932004" y="5841210"/>
                  <a:pt x="3129180" y="5969339"/>
                  <a:pt x="3320415" y="5940631"/>
                </a:cubicBezTo>
                <a:cubicBezTo>
                  <a:pt x="3576373" y="5904409"/>
                  <a:pt x="3932010" y="5988434"/>
                  <a:pt x="4058285" y="5940630"/>
                </a:cubicBezTo>
                <a:cubicBezTo>
                  <a:pt x="4255942" y="5954750"/>
                  <a:pt x="4426131" y="6070924"/>
                  <a:pt x="4427220" y="6210665"/>
                </a:cubicBezTo>
                <a:cubicBezTo>
                  <a:pt x="4432049" y="6341529"/>
                  <a:pt x="4271605" y="6481509"/>
                  <a:pt x="4058285" y="6480700"/>
                </a:cubicBezTo>
                <a:cubicBezTo>
                  <a:pt x="3646911" y="6348593"/>
                  <a:pt x="416763" y="6435559"/>
                  <a:pt x="0" y="6480699"/>
                </a:cubicBezTo>
                <a:close/>
                <a:moveTo>
                  <a:pt x="4427220" y="5400561"/>
                </a:moveTo>
                <a:cubicBezTo>
                  <a:pt x="4357510" y="5758581"/>
                  <a:pt x="4464060" y="6123359"/>
                  <a:pt x="4427220" y="6210664"/>
                </a:cubicBezTo>
                <a:moveTo>
                  <a:pt x="7378700" y="6210664"/>
                </a:moveTo>
                <a:cubicBezTo>
                  <a:pt x="7372713" y="5834119"/>
                  <a:pt x="7339772" y="5550439"/>
                  <a:pt x="7378700" y="5400561"/>
                </a:cubicBezTo>
                <a:moveTo>
                  <a:pt x="2951480" y="5670595"/>
                </a:moveTo>
                <a:cubicBezTo>
                  <a:pt x="3058230" y="3904756"/>
                  <a:pt x="2790506" y="2190463"/>
                  <a:pt x="2951480" y="1080138"/>
                </a:cubicBezTo>
                <a:moveTo>
                  <a:pt x="8854440" y="1080138"/>
                </a:moveTo>
                <a:cubicBezTo>
                  <a:pt x="8789846" y="3362166"/>
                  <a:pt x="8811562" y="4021581"/>
                  <a:pt x="8854440" y="5670595"/>
                </a:cubicBezTo>
              </a:path>
              <a:path w="11805920" h="6480699" fill="none" stroke="0" extrusionOk="0">
                <a:moveTo>
                  <a:pt x="0" y="6480699"/>
                </a:moveTo>
                <a:cubicBezTo>
                  <a:pt x="416619" y="5880870"/>
                  <a:pt x="1064466" y="4582051"/>
                  <a:pt x="1475740" y="3780419"/>
                </a:cubicBezTo>
                <a:cubicBezTo>
                  <a:pt x="875842" y="2862439"/>
                  <a:pt x="439104" y="1657114"/>
                  <a:pt x="0" y="1080138"/>
                </a:cubicBezTo>
                <a:cubicBezTo>
                  <a:pt x="1258346" y="1248472"/>
                  <a:pt x="2261021" y="1215050"/>
                  <a:pt x="2951480" y="1080138"/>
                </a:cubicBezTo>
                <a:cubicBezTo>
                  <a:pt x="2974830" y="786921"/>
                  <a:pt x="2887379" y="464763"/>
                  <a:pt x="2951480" y="270035"/>
                </a:cubicBezTo>
                <a:cubicBezTo>
                  <a:pt x="2956851" y="107245"/>
                  <a:pt x="3126890" y="4817"/>
                  <a:pt x="3320415" y="0"/>
                </a:cubicBezTo>
                <a:cubicBezTo>
                  <a:pt x="4019457" y="47938"/>
                  <a:pt x="6901040" y="62830"/>
                  <a:pt x="8485505" y="0"/>
                </a:cubicBezTo>
                <a:cubicBezTo>
                  <a:pt x="8676537" y="2604"/>
                  <a:pt x="8846767" y="143423"/>
                  <a:pt x="8854440" y="270035"/>
                </a:cubicBezTo>
                <a:cubicBezTo>
                  <a:pt x="8923392" y="413881"/>
                  <a:pt x="8795780" y="865982"/>
                  <a:pt x="8854440" y="1080138"/>
                </a:cubicBezTo>
                <a:lnTo>
                  <a:pt x="8854440" y="1080138"/>
                </a:lnTo>
                <a:cubicBezTo>
                  <a:pt x="9984493" y="1229661"/>
                  <a:pt x="10651839" y="1017819"/>
                  <a:pt x="11805920" y="1080138"/>
                </a:cubicBezTo>
                <a:cubicBezTo>
                  <a:pt x="11211715" y="2148015"/>
                  <a:pt x="10793212" y="2734369"/>
                  <a:pt x="10330180" y="3780419"/>
                </a:cubicBezTo>
                <a:cubicBezTo>
                  <a:pt x="10794378" y="4890718"/>
                  <a:pt x="11461079" y="6176587"/>
                  <a:pt x="11805920" y="6480699"/>
                </a:cubicBezTo>
                <a:cubicBezTo>
                  <a:pt x="11247338" y="6452878"/>
                  <a:pt x="8740697" y="6331031"/>
                  <a:pt x="7747635" y="6480699"/>
                </a:cubicBezTo>
                <a:cubicBezTo>
                  <a:pt x="7535941" y="6469486"/>
                  <a:pt x="7397003" y="6362673"/>
                  <a:pt x="7378700" y="6210664"/>
                </a:cubicBezTo>
                <a:cubicBezTo>
                  <a:pt x="7357409" y="6057716"/>
                  <a:pt x="7564059" y="5947619"/>
                  <a:pt x="7747635" y="5940629"/>
                </a:cubicBezTo>
                <a:cubicBezTo>
                  <a:pt x="7837012" y="5964468"/>
                  <a:pt x="8173883" y="5915249"/>
                  <a:pt x="8485505" y="5940630"/>
                </a:cubicBezTo>
                <a:cubicBezTo>
                  <a:pt x="8671450" y="5917261"/>
                  <a:pt x="8835861" y="5814893"/>
                  <a:pt x="8854440" y="5670595"/>
                </a:cubicBezTo>
                <a:cubicBezTo>
                  <a:pt x="8855991" y="5536880"/>
                  <a:pt x="8676301" y="5413089"/>
                  <a:pt x="8485505" y="5400560"/>
                </a:cubicBezTo>
                <a:cubicBezTo>
                  <a:pt x="6064233" y="5284438"/>
                  <a:pt x="5533698" y="5421930"/>
                  <a:pt x="3320415" y="5400561"/>
                </a:cubicBezTo>
                <a:cubicBezTo>
                  <a:pt x="3105235" y="5413648"/>
                  <a:pt x="2947034" y="5514051"/>
                  <a:pt x="2951480" y="5670596"/>
                </a:cubicBezTo>
                <a:cubicBezTo>
                  <a:pt x="2962170" y="5831306"/>
                  <a:pt x="3133727" y="5943086"/>
                  <a:pt x="3320415" y="5940631"/>
                </a:cubicBezTo>
                <a:cubicBezTo>
                  <a:pt x="3483865" y="5892983"/>
                  <a:pt x="3719171" y="5989122"/>
                  <a:pt x="4058285" y="5940630"/>
                </a:cubicBezTo>
                <a:cubicBezTo>
                  <a:pt x="4273062" y="5949579"/>
                  <a:pt x="4418924" y="6063559"/>
                  <a:pt x="4427220" y="6210665"/>
                </a:cubicBezTo>
                <a:cubicBezTo>
                  <a:pt x="4421758" y="6341952"/>
                  <a:pt x="4285386" y="6508868"/>
                  <a:pt x="4058285" y="6480700"/>
                </a:cubicBezTo>
                <a:cubicBezTo>
                  <a:pt x="2644177" y="6446085"/>
                  <a:pt x="1687704" y="6481021"/>
                  <a:pt x="0" y="6480699"/>
                </a:cubicBezTo>
                <a:close/>
                <a:moveTo>
                  <a:pt x="4427220" y="5400561"/>
                </a:moveTo>
                <a:cubicBezTo>
                  <a:pt x="4377589" y="5681893"/>
                  <a:pt x="4409565" y="5845057"/>
                  <a:pt x="4427220" y="6210664"/>
                </a:cubicBezTo>
                <a:moveTo>
                  <a:pt x="7378700" y="6210664"/>
                </a:moveTo>
                <a:cubicBezTo>
                  <a:pt x="7433136" y="5958292"/>
                  <a:pt x="7315870" y="5780474"/>
                  <a:pt x="7378700" y="5400561"/>
                </a:cubicBezTo>
                <a:moveTo>
                  <a:pt x="2951480" y="5670595"/>
                </a:moveTo>
                <a:cubicBezTo>
                  <a:pt x="3053009" y="4370510"/>
                  <a:pt x="3059431" y="2848382"/>
                  <a:pt x="2951480" y="1080138"/>
                </a:cubicBezTo>
                <a:moveTo>
                  <a:pt x="8854440" y="1080138"/>
                </a:moveTo>
                <a:cubicBezTo>
                  <a:pt x="9009845" y="2384949"/>
                  <a:pt x="8831928" y="4082115"/>
                  <a:pt x="8854440" y="5670595"/>
                </a:cubicBezTo>
              </a:path>
            </a:pathLst>
          </a:cu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i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Gentile Bellini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i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1460-1507</a:t>
            </a:r>
          </a:p>
        </p:txBody>
      </p:sp>
    </p:spTree>
    <p:extLst>
      <p:ext uri="{BB962C8B-B14F-4D97-AF65-F5344CB8AC3E}">
        <p14:creationId xmlns:p14="http://schemas.microsoft.com/office/powerpoint/2010/main" val="38071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FAA93-4028-D9FF-0469-4D98B9A1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174" y="2042160"/>
            <a:ext cx="4746625" cy="481584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Self-Portrait, 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c. 1496, Charcoal on Paper, 23 x 194 mm, Staatliche </a:t>
            </a:r>
            <a:r>
              <a:rPr lang="en-US" sz="2200" b="0" i="1" dirty="0" err="1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Museen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, Berlin, Germany</a:t>
            </a:r>
            <a:b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</a:br>
            <a: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https://www.wga.hu/frames-e.html?/html/b/bellini/gentile/index.html</a:t>
            </a:r>
            <a: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495ACF6-F7AF-AC28-C3E8-D4D683627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768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88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D1010-D8A6-7E75-8C2D-E2F81E375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6720"/>
            <a:ext cx="6223000" cy="389128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Madonna and Child with Donors, 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c. 1460, Panel, 74 x 46 cm, Staatliche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Museen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Berlin, Germany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https://upload.wikimedia.org/wikipedia/commons/9/9c/Gentile_bellini%2C_madonna_col_bambino_di_berlino.jpg</a:t>
            </a: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C886FD8-A91A-686E-4DB5-DDDE95CC0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37" y="0"/>
            <a:ext cx="420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67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59C5-E311-E8A3-B0BB-42C15D72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" y="2661920"/>
            <a:ext cx="5637848" cy="407416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Annunciation, 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c. 1465, Tempera and Oil on Panel, 133 x 124 cm, Museo Thyssen-</a:t>
            </a:r>
            <a:r>
              <a:rPr lang="en-US" sz="2200" b="0" i="1" dirty="0" err="1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Bornemisza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, Madrid, Spain </a:t>
            </a:r>
            <a:br>
              <a:rPr lang="en-US" sz="1000" b="0" i="1" dirty="0">
                <a:solidFill>
                  <a:srgbClr val="FFEEB9"/>
                </a:solidFill>
                <a:effectLst/>
                <a:latin typeface="Arial" panose="020B0604020202020204" pitchFamily="34" charset="0"/>
              </a:rPr>
            </a:br>
            <a:r>
              <a:rPr lang="en-US" sz="1000" b="0" i="1" dirty="0">
                <a:solidFill>
                  <a:srgbClr val="FFEEB9"/>
                </a:solidFill>
                <a:effectLst/>
                <a:latin typeface="Arial" panose="020B0604020202020204" pitchFamily="34" charset="0"/>
                <a:hlinkClick r:id="rId2"/>
              </a:rPr>
              <a:t>https://en.m.wikipedia.org/wiki/File:Gentile_bellini,_annunciazione.jpg</a:t>
            </a:r>
            <a:r>
              <a:rPr lang="en-US" sz="1000" b="0" i="1" dirty="0">
                <a:solidFill>
                  <a:srgbClr val="FFEEB9"/>
                </a:solidFill>
                <a:effectLst/>
                <a:latin typeface="Arial" panose="020B0604020202020204" pitchFamily="34" charset="0"/>
              </a:rPr>
              <a:t> </a:t>
            </a:r>
            <a:endParaRPr lang="el-GR" sz="2000" i="1" dirty="0">
              <a:solidFill>
                <a:srgbClr val="FFEEB9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606AA8-5493-62DB-816B-3A16AEF3E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85" y="124460"/>
            <a:ext cx="6203903" cy="661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66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D13C-6499-E4BF-7326-CE0C2CCD8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0560"/>
            <a:ext cx="5654040" cy="4917440"/>
          </a:xfrm>
        </p:spPr>
        <p:txBody>
          <a:bodyPr>
            <a:normAutofit/>
          </a:bodyPr>
          <a:lstStyle/>
          <a:p>
            <a:pPr algn="ctr"/>
            <a:r>
              <a:rPr lang="it-IT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The Blessed Lorenzo Giustiniani, </a:t>
            </a:r>
            <a:r>
              <a:rPr lang="it-IT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1465, Tempera on Canvas, 221 x 155 cm, </a:t>
            </a:r>
            <a:br>
              <a:rPr lang="it-IT" sz="22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it-IT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Gallerie dell'Accademia, Venice, Italy</a:t>
            </a:r>
            <a:br>
              <a:rPr lang="it-IT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it-IT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https://www.gallerieaccademia.it/en/blessed-lorenzo-giustiniani#&amp;gid=1&amp;pid=1</a:t>
            </a:r>
            <a:r>
              <a:rPr lang="it-IT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71F6EB3-0C03-E52F-F33A-8AFB6D65F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80" y="91440"/>
            <a:ext cx="4617720" cy="667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491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religious art&#10;&#10;Description automatically generated">
            <a:extLst>
              <a:ext uri="{FF2B5EF4-FFF2-40B4-BE49-F238E27FC236}">
                <a16:creationId xmlns:a16="http://schemas.microsoft.com/office/drawing/2014/main" id="{9BA2D67E-053E-A0F9-B465-650F8BB9C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" y="0"/>
            <a:ext cx="6883782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C2697A1-5E8A-2CAA-5D36-2799AC4C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142" y="924560"/>
            <a:ext cx="3621658" cy="59334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Cardinal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Bessarion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 and Two Members of the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Scuola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della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Carità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 in prayer with the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Bessarion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 Reliquary,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 about 1472/3, Egg Tempera on Wood, 102.3 × 37.2 cm, The National Gallery, London, UK https://www.nationalgallery.org.uk/paintings/gentile-bellini-cardinal-bessarion-with-the-bessarion-reliquary </a:t>
            </a:r>
            <a:b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The Reliquary of Cardinal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Bessarion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late 14th-early 15th cent., Wood, Silver, Enamel, Glass, and Precious Stones, Galleria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dell'Accademia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Venice, Italy </a:t>
            </a:r>
            <a:r>
              <a:rPr lang="en-US" sz="1100" i="1" dirty="0">
                <a:solidFill>
                  <a:srgbClr val="FFF4D1"/>
                </a:solidFill>
                <a:latin typeface="Georgia" panose="02040502050405020303" pitchFamily="18" charset="0"/>
                <a:hlinkClick r:id="rId3"/>
              </a:rPr>
              <a:t>https://www.gallerieaccademia.it/en/reliquary-cardinal-bessarion</a:t>
            </a:r>
            <a:r>
              <a:rPr lang="en-US" sz="11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b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86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EAD06-1F8E-3FC5-66C1-F2503DB2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160" y="3078480"/>
            <a:ext cx="5755640" cy="3779520"/>
          </a:xfrm>
        </p:spPr>
        <p:txBody>
          <a:bodyPr>
            <a:normAutofit/>
          </a:bodyPr>
          <a:lstStyle/>
          <a:p>
            <a:pPr algn="ctr"/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The Virgin and Child Enthroned, about 1475-85, Oil on Wood, 121.9 × 82.6 cm, The National Gallery, London, UK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https://www.nationalgallery.org.uk/paintings/gentile-bellini-the-virgin-and-child-enthroned</a:t>
            </a: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 descr="A painting of a person holding a child&#10;&#10;Description automatically generated">
            <a:extLst>
              <a:ext uri="{FF2B5EF4-FFF2-40B4-BE49-F238E27FC236}">
                <a16:creationId xmlns:a16="http://schemas.microsoft.com/office/drawing/2014/main" id="{E2748C96-FE2B-4E4B-4E9A-0AC2033ED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4672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43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5FE1-5532-D9E4-79BA-7B541214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9000"/>
            <a:ext cx="5369560" cy="342900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Portrait of Doge Giovanni </a:t>
            </a:r>
            <a:r>
              <a:rPr lang="en-US" sz="2200" b="1" i="1" dirty="0" err="1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Mocenigo</a:t>
            </a:r>
            <a:r>
              <a:rPr lang="en-US" sz="2200" b="1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c. 1478, Tempera on Panel, 63 x 46 cm, Museo </a:t>
            </a:r>
            <a:r>
              <a:rPr lang="en-US" sz="2200" b="0" i="1" dirty="0" err="1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Correr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, Venice, Italy</a:t>
            </a:r>
            <a:b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</a:br>
            <a:r>
              <a:rPr lang="en-US" sz="1000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https://www.wga.hu/frames-e.html?/html/b/bellini/gentile/index.html</a:t>
            </a:r>
            <a:r>
              <a:rPr lang="en-US" sz="1000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</a:t>
            </a: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4FF6762-98B8-D5C3-9B3F-7F178CB4C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0"/>
            <a:ext cx="5038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354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02BF-7F2D-AAF5-55DC-E31FF710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0" y="2103120"/>
            <a:ext cx="5359400" cy="475488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Seated Scribe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1479-81, Pen in brown Ink with Watercolor and Gold on Paper , 18.2 x 14 x 2.6 cm Stewart Gardner Museum, Boston, USA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https://www.gardnermuseum.org/experience/collection/10755</a:t>
            </a: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endParaRPr lang="el-GR" sz="2200" i="1" dirty="0">
              <a:latin typeface="Georgia" panose="02040502050405020303" pitchFamily="18" charset="0"/>
            </a:endParaRPr>
          </a:p>
        </p:txBody>
      </p:sp>
      <p:pic>
        <p:nvPicPr>
          <p:cNvPr id="11268" name="Picture 4" descr="(Venice, about 1429 - 1507, Venice)">
            <a:extLst>
              <a:ext uri="{FF2B5EF4-FFF2-40B4-BE49-F238E27FC236}">
                <a16:creationId xmlns:a16="http://schemas.microsoft.com/office/drawing/2014/main" id="{D18FE5AB-BCD0-399A-E4BC-9FDE0E52C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71" y="76200"/>
            <a:ext cx="5119229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5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2F7FF-38B2-313E-33DF-3F467285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8960"/>
            <a:ext cx="5369560" cy="374904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Mehmet II, </a:t>
            </a:r>
            <a:r>
              <a:rPr lang="en-US" sz="22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1480, Oil on Canvas, 70 x 52 cm, National Gallery, London, UK</a:t>
            </a:r>
            <a:b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</a:br>
            <a: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  <a:hlinkClick r:id="rId2"/>
              </a:rPr>
              <a:t>https://www.nationalgallery.org.uk/paintings/gentile-bellini-the-sultan-mehmet-ii</a:t>
            </a:r>
            <a: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en-US" sz="1000" b="0" i="1" dirty="0">
                <a:solidFill>
                  <a:srgbClr val="FFF4D1"/>
                </a:solidFill>
                <a:effectLst/>
                <a:latin typeface="Georgia" panose="02040502050405020303" pitchFamily="18" charset="0"/>
              </a:rPr>
            </a:b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 descr="A painting of a person in a turban&#10;&#10;Description automatically generated">
            <a:extLst>
              <a:ext uri="{FF2B5EF4-FFF2-40B4-BE49-F238E27FC236}">
                <a16:creationId xmlns:a16="http://schemas.microsoft.com/office/drawing/2014/main" id="{8575296A-A475-6BF1-7191-99ECC8A67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80" y="0"/>
            <a:ext cx="5074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1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DBD6-1136-A394-6499-A65C1E1BB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190" y="640080"/>
            <a:ext cx="2019612" cy="5720132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A Turkish Janissary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c. 1480, Pen and black Ink on Paper, 215x175 mm </a:t>
            </a:r>
            <a:b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A Turkish Woman, 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c. 1480, Pen and black Ink on Paper, 214x176 mm Both in The British Museum, London, UK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latin typeface="Georgia" panose="02040502050405020303" pitchFamily="18" charset="0"/>
                <a:hlinkClick r:id="rId2"/>
              </a:rPr>
              <a:t>https://www.artsy.net/article/artsy-editorial-renaissance-portrait-helped-war</a:t>
            </a:r>
            <a:r>
              <a:rPr lang="en-US" sz="1000" i="1" dirty="0">
                <a:latin typeface="Georgia" panose="02040502050405020303" pitchFamily="18" charset="0"/>
              </a:rPr>
              <a:t> </a:t>
            </a:r>
            <a:endParaRPr lang="el-GR" sz="2200" i="1" dirty="0">
              <a:latin typeface="Georgia" panose="02040502050405020303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154BDFF9-A905-4799-F10A-11161AADF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0" y="497788"/>
            <a:ext cx="5029200" cy="586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999DAA77-987C-8978-868F-A541EC4C8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2" y="497788"/>
            <a:ext cx="4915208" cy="586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314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386A-B85D-EBDC-0EC6-9B8B92AE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it-IT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Procession in Piazza San Marco, </a:t>
            </a:r>
            <a:r>
              <a:rPr lang="it-IT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1496, Tempera and Oil on Canvas, 367 x 745 cm, Gallerie dell'Accademia, Venice, Italy</a:t>
            </a: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D99F42B-1D75-4DD3-5058-23FE2E31E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" y="1279334"/>
            <a:ext cx="11033760" cy="54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04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6596-CC88-DC2E-1155-5D192CDF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7" y="2092960"/>
            <a:ext cx="2243773" cy="476504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Miracle of the Cross at the Bridge of San Lorenzo, 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1500, Tempera on Canvas, 323 x 430 cm,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Gallerie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dell'Accademia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Venice, Italy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https://www.wga.hu/frames-e.html?/html/b/bellini/gentile/index.html</a:t>
            </a: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endParaRPr lang="el-GR" sz="22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03959E4-71EF-A077-B599-C3F5EDFF4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148" y="0"/>
            <a:ext cx="964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904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A8B4-C63F-2C93-F51F-F59DC187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2240"/>
            <a:ext cx="5205413" cy="417576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Portrait of Caterina </a:t>
            </a:r>
            <a:r>
              <a:rPr lang="en-US" sz="2200" b="1" i="1" dirty="0" err="1">
                <a:solidFill>
                  <a:srgbClr val="FFF4D1"/>
                </a:solidFill>
                <a:latin typeface="Georgia" panose="02040502050405020303" pitchFamily="18" charset="0"/>
              </a:rPr>
              <a:t>Cornaro</a:t>
            </a:r>
            <a:r>
              <a:rPr lang="en-US" sz="2200" b="1" i="1" dirty="0">
                <a:solidFill>
                  <a:srgbClr val="FFF4D1"/>
                </a:solidFill>
                <a:latin typeface="Georgia" panose="02040502050405020303" pitchFamily="18" charset="0"/>
              </a:rPr>
              <a:t>, Queen of Cyprus, 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c. 1500, Panel, 63 x 49 cm,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Szépmûvészeti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r>
              <a:rPr lang="en-US" sz="2200" i="1" dirty="0" err="1">
                <a:solidFill>
                  <a:srgbClr val="FFF4D1"/>
                </a:solidFill>
                <a:latin typeface="Georgia" panose="02040502050405020303" pitchFamily="18" charset="0"/>
              </a:rPr>
              <a:t>Múzeum</a:t>
            </a:r>
            <a: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  <a:t>, Budapest, Hungary</a:t>
            </a:r>
            <a:br>
              <a:rPr lang="en-US" sz="22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  <a:hlinkClick r:id="rId2"/>
              </a:rPr>
              <a:t>https://upload.wikimedia.org/wikipedia/commons/0/0e/Gentile_Bellini_002.jpg</a:t>
            </a:r>
            <a: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  <a:t> </a:t>
            </a:r>
            <a:br>
              <a:rPr lang="en-US" sz="1000" i="1" dirty="0">
                <a:solidFill>
                  <a:srgbClr val="FFF4D1"/>
                </a:solidFill>
                <a:latin typeface="Georgia" panose="02040502050405020303" pitchFamily="18" charset="0"/>
              </a:rPr>
            </a:br>
            <a:endParaRPr lang="el-GR" sz="2000" i="1" dirty="0">
              <a:solidFill>
                <a:srgbClr val="FFF4D1"/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2BBEB6B-3457-AE12-1357-4E5438D7F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0"/>
            <a:ext cx="531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02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633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Georgia</vt:lpstr>
      <vt:lpstr>Office Theme</vt:lpstr>
      <vt:lpstr>PowerPoint Presentation</vt:lpstr>
      <vt:lpstr>Self-Portrait, c. 1496, Charcoal on Paper, 23 x 194 mm, Staatliche Museen, Berlin, Germany https://www.wga.hu/frames-e.html?/html/b/bellini/gentile/index.html </vt:lpstr>
      <vt:lpstr>Madonna and Child with Donors, c. 1460, Panel, 74 x 46 cm, Staatliche Museen, Berlin, Germany https://upload.wikimedia.org/wikipedia/commons/9/9c/Gentile_bellini%2C_madonna_col_bambino_di_berlino.jpg  </vt:lpstr>
      <vt:lpstr>Annunciation, c. 1465, Tempera and Oil on Panel, 133 x 124 cm, Museo Thyssen-Bornemisza, Madrid, Spain  https://en.m.wikipedia.org/wiki/File:Gentile_bellini,_annunciazione.jpg </vt:lpstr>
      <vt:lpstr>The Blessed Lorenzo Giustiniani, 1465, Tempera on Canvas, 221 x 155 cm,  Gallerie dell'Accademia, Venice, Italy https://www.gallerieaccademia.it/en/blessed-lorenzo-giustiniani#&amp;gid=1&amp;pid=1 </vt:lpstr>
      <vt:lpstr>Cardinal Bessarion and Two Members of the Scuola della Carità in prayer with the Bessarion Reliquary, about 1472/3, Egg Tempera on Wood, 102.3 × 37.2 cm, The National Gallery, London, UK https://www.nationalgallery.org.uk/paintings/gentile-bellini-cardinal-bessarion-with-the-bessarion-reliquary  The Reliquary of Cardinal Bessarion, late 14th-early 15th cent., Wood, Silver, Enamel, Glass, and Precious Stones, Galleria dell'Accademia, Venice, Italy https://www.gallerieaccademia.it/en/reliquary-cardinal-bessarion  </vt:lpstr>
      <vt:lpstr>The Virgin and Child Enthroned, about 1475-85, Oil on Wood, 121.9 × 82.6 cm, The National Gallery, London, UK https://www.nationalgallery.org.uk/paintings/gentile-bellini-the-virgin-and-child-enthroned  </vt:lpstr>
      <vt:lpstr>Portrait of Doge Giovanni Mocenigo, c. 1478, Tempera on Panel, 63 x 46 cm, Museo Correr, Venice, Italy https://www.wga.hu/frames-e.html?/html/b/bellini/gentile/index.html </vt:lpstr>
      <vt:lpstr>Seated Scribe, 1479-81, Pen in brown Ink with Watercolor and Gold on Paper , 18.2 x 14 x 2.6 cm Stewart Gardner Museum, Boston, USA https://www.gardnermuseum.org/experience/collection/10755 </vt:lpstr>
      <vt:lpstr>Mehmet II, 1480, Oil on Canvas, 70 x 52 cm, National Gallery, London, UK https://www.nationalgallery.org.uk/paintings/gentile-bellini-the-sultan-mehmet-ii  </vt:lpstr>
      <vt:lpstr>A Turkish Janissary, c. 1480, Pen and black Ink on Paper, 215x175 mm  A Turkish Woman, c. 1480, Pen and black Ink on Paper, 214x176 mm Both in The British Museum, London, UK https://www.artsy.net/article/artsy-editorial-renaissance-portrait-helped-war </vt:lpstr>
      <vt:lpstr>Procession in Piazza San Marco, 1496, Tempera and Oil on Canvas, 367 x 745 cm, Gallerie dell'Accademia, Venice, Italy</vt:lpstr>
      <vt:lpstr>Miracle of the Cross at the Bridge of San Lorenzo, 1500, Tempera on Canvas, 323 x 430 cm, Gallerie dell'Accademia, Venice, Italy https://www.wga.hu/frames-e.html?/html/b/bellini/gentile/index.html  </vt:lpstr>
      <vt:lpstr>Portrait of Caterina Cornaro, Queen of Cyprus, c. 1500, Panel, 63 x 49 cm, Szépmûvészeti Múzeum, Budapest, Hungary https://upload.wikimedia.org/wikipedia/commons/0/0e/Gentile_Bellini_002.jpg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2024-01-12T07:21:20Z</dcterms:created>
  <dcterms:modified xsi:type="dcterms:W3CDTF">2024-01-12T09:05:33Z</dcterms:modified>
</cp:coreProperties>
</file>