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5" r:id="rId3"/>
    <p:sldId id="257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E43ED8-2DDE-4653-B47F-595D84910FB1}" v="3" dt="2023-12-15T15:36:59.3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3CE43ED8-2DDE-4653-B47F-595D84910FB1}"/>
    <pc:docChg chg="undo redo custSel addSld modSld">
      <pc:chgData name="Amalia Spiliakou" userId="f4bd6b91a0b5818a" providerId="LiveId" clId="{3CE43ED8-2DDE-4653-B47F-595D84910FB1}" dt="2023-12-15T15:36:59.365" v="33"/>
      <pc:docMkLst>
        <pc:docMk/>
      </pc:docMkLst>
      <pc:sldChg chg="addSp modSp new mod setBg modClrScheme chgLayout">
        <pc:chgData name="Amalia Spiliakou" userId="f4bd6b91a0b5818a" providerId="LiveId" clId="{3CE43ED8-2DDE-4653-B47F-595D84910FB1}" dt="2023-12-15T15:36:59.365" v="33"/>
        <pc:sldMkLst>
          <pc:docMk/>
          <pc:sldMk cId="2161578321" sldId="265"/>
        </pc:sldMkLst>
        <pc:spChg chg="add mod ord">
          <ac:chgData name="Amalia Spiliakou" userId="f4bd6b91a0b5818a" providerId="LiveId" clId="{3CE43ED8-2DDE-4653-B47F-595D84910FB1}" dt="2023-12-15T15:36:52.556" v="32" actId="20577"/>
          <ac:spMkLst>
            <pc:docMk/>
            <pc:sldMk cId="2161578321" sldId="265"/>
            <ac:spMk id="4" creationId="{EF442683-6159-84C0-4316-F9814E2F10EC}"/>
          </ac:spMkLst>
        </pc:spChg>
        <pc:picChg chg="add mod">
          <ac:chgData name="Amalia Spiliakou" userId="f4bd6b91a0b5818a" providerId="LiveId" clId="{3CE43ED8-2DDE-4653-B47F-595D84910FB1}" dt="2023-12-15T15:31:50.631" v="6" actId="1076"/>
          <ac:picMkLst>
            <pc:docMk/>
            <pc:sldMk cId="2161578321" sldId="265"/>
            <ac:picMk id="3" creationId="{ECD086DB-9181-CB50-8FCB-D92ADFFD1F4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377B3-4534-81DD-1E53-DB445DCA0F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234D0E-2047-18F9-37C2-6103B5B024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079F67-BBCE-B708-8DFB-5CBE4261A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7F232-7355-4775-8581-24DFABD26562}" type="datetimeFigureOut">
              <a:rPr lang="el-GR" smtClean="0"/>
              <a:t>15/12/2023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27528C-983B-7135-6C41-FB54D4FC9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7C3E54-E8FF-BCCD-02A2-1EFD40DA2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CE6FC-9DF0-48E7-BB66-DA7C1DA6D08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11559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D690F-D272-A9B7-A4BC-97DDAF0B5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FF82D-D74F-68F6-BBBC-712D7CF9A2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8E2939-85A3-8B03-F1CF-66D4C8074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7F232-7355-4775-8581-24DFABD26562}" type="datetimeFigureOut">
              <a:rPr lang="el-GR" smtClean="0"/>
              <a:t>15/12/2023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AD1B69-A144-AEFE-F859-BA2DBDA96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59F4AE-C06E-1533-D533-8FC3AD959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CE6FC-9DF0-48E7-BB66-DA7C1DA6D08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41623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D02D9-55FA-7C60-BF1B-5E5DBB77B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E27923-A118-DEE7-F8AD-4D4290C3DD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50A2D5-5001-1C95-B8E0-EE31760D8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7F232-7355-4775-8581-24DFABD26562}" type="datetimeFigureOut">
              <a:rPr lang="el-GR" smtClean="0"/>
              <a:t>15/12/2023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854E52-234B-BDAE-4C9C-3B629DAD2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DE093A-ECD1-44CB-72ED-FC405404F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CE6FC-9DF0-48E7-BB66-DA7C1DA6D08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97914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7AD93-1983-977F-12CB-CD0ADE013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CB376-A416-9F1E-CE30-86B7EFF7C9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04BB96-0024-0B04-5DC6-C3754BECCF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206B86-0156-317D-4E69-9D55F5A7C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7F232-7355-4775-8581-24DFABD26562}" type="datetimeFigureOut">
              <a:rPr lang="el-GR" smtClean="0"/>
              <a:t>15/12/2023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CC728E-D3F9-9D7E-597C-573035F96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64A6F5-61E3-20E1-494B-5A23072EB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CE6FC-9DF0-48E7-BB66-DA7C1DA6D08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22695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CB90A-6C17-DA27-C1E5-0D0712C5F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F22E54-5723-EDBE-E34C-06BB7DDBD6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5E4A95-94B7-C2E9-2D30-9B8B61E82E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27BFCE-9AEF-DC1D-103C-0972309ED6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6F48CB-02B2-66B5-52A4-7186C59F77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2179C5-779A-F3BF-E988-BE28BDE10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7F232-7355-4775-8581-24DFABD26562}" type="datetimeFigureOut">
              <a:rPr lang="el-GR" smtClean="0"/>
              <a:t>15/12/2023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855F35-54C4-21CC-BE20-674D81AA3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1A9A94-488F-E197-670C-0EA24EF35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CE6FC-9DF0-48E7-BB66-DA7C1DA6D08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84063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FA616-C7FE-32E0-53FC-5FEABC67F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3C3510-22C1-DB9F-5237-4776E4B08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7F232-7355-4775-8581-24DFABD26562}" type="datetimeFigureOut">
              <a:rPr lang="el-GR" smtClean="0"/>
              <a:t>15/12/2023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611E9E-95E8-06B2-2913-BB1B2D3F0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5092C0-F6C5-7CB7-3901-FA17D8469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CE6FC-9DF0-48E7-BB66-DA7C1DA6D08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30137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3E083F-9D1F-BFB2-3589-2162FB378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7F232-7355-4775-8581-24DFABD26562}" type="datetimeFigureOut">
              <a:rPr lang="el-GR" smtClean="0"/>
              <a:t>15/12/2023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F8F5B4-348D-A29D-D3F6-DFC2F4C24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9B86C4-DB2E-961A-B493-A258F44BC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CE6FC-9DF0-48E7-BB66-DA7C1DA6D08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37224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F3449-9F0F-E6A4-C002-54EB70BE3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11C7FD-595E-7C22-54C7-6F2A23D46C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E1767C-F34C-4B47-DCD7-A78C5EFDCD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3C1B90-5F8C-662D-4E1D-75CA8B412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7F232-7355-4775-8581-24DFABD26562}" type="datetimeFigureOut">
              <a:rPr lang="el-GR" smtClean="0"/>
              <a:t>15/12/2023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794207-063F-0919-8CC1-40E78DD01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6749C9-422D-1327-C157-10DE2292F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CE6FC-9DF0-48E7-BB66-DA7C1DA6D08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28506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CDD7D-299D-CFE4-D36F-7BEB9C97B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CCE044-9DF2-9E47-827A-5C156C784E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18D98E-84EC-F9A6-DCA8-17CDA754A0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D798E8-9057-D22F-2040-912217001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7F232-7355-4775-8581-24DFABD26562}" type="datetimeFigureOut">
              <a:rPr lang="el-GR" smtClean="0"/>
              <a:t>15/12/2023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FB12E3-F54A-9DDA-DCBE-5825BA815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D93696-F716-E745-070C-FE25D9E91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CE6FC-9DF0-48E7-BB66-DA7C1DA6D08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66036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5A4D3-81FC-9F3C-54F8-347E70171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6BC5DB-4C05-8F3F-25B6-FEE728E2F2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78D4D4-B558-2555-1050-FBB28010A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7F232-7355-4775-8581-24DFABD26562}" type="datetimeFigureOut">
              <a:rPr lang="el-GR" smtClean="0"/>
              <a:t>15/12/2023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DAB24D-FD90-75A7-05BE-ADAB59C79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D2F0D1-B1E8-EF98-30E7-A153FEEDC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CE6FC-9DF0-48E7-BB66-DA7C1DA6D08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34759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B18CB7-923A-4051-F01F-870EC90347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03C079-295E-55A5-D9A5-F980FDE304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245557-FD5D-8AE8-69FE-1538D4E66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7F232-7355-4775-8581-24DFABD26562}" type="datetimeFigureOut">
              <a:rPr lang="el-GR" smtClean="0"/>
              <a:t>15/12/2023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335967-96EB-5645-DC18-695CE1377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8E9718-1B09-BEDE-8373-49EBDD45B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CE6FC-9DF0-48E7-BB66-DA7C1DA6D08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68199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A53D21-6341-87B2-8837-976C69AC7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CE1667-1A61-ACAE-89DB-E9220EFEFB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634851-FD45-F934-8477-17330AC048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7F232-7355-4775-8581-24DFABD26562}" type="datetimeFigureOut">
              <a:rPr lang="el-GR" smtClean="0"/>
              <a:t>15/12/2023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49316D-AD59-970F-D1BA-AFCF5AB3E0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F248B2-F3D9-73AB-EA81-CA420A9833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BCE6FC-9DF0-48E7-BB66-DA7C1DA6D08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83491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oyalacademy.org.uk/art-artists/work-of-art/sir-lawrence-alma-tadema-r-a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s://artuk.org/discover/artworks/pleading-51049/search/actor:alma-tadema-lawrence-18361912/page/2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s://www.mutualart.com/Artwork/A-Solicitation/8FB915CF2DFA260B4CC9A753186F8298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s://art.thewalters.org/detail/27156/xanthe-and-phaon/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hyperlink" Target="https://www.britishmuseum.org/collection/object/P_1954-0508-33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uble Wave 3">
            <a:extLst>
              <a:ext uri="{FF2B5EF4-FFF2-40B4-BE49-F238E27FC236}">
                <a16:creationId xmlns:a16="http://schemas.microsoft.com/office/drawing/2014/main" id="{2D18C438-49C5-D930-AD8C-E12DD84A46AA}"/>
              </a:ext>
            </a:extLst>
          </p:cNvPr>
          <p:cNvSpPr/>
          <p:nvPr/>
        </p:nvSpPr>
        <p:spPr>
          <a:xfrm>
            <a:off x="325514" y="366203"/>
            <a:ext cx="11540972" cy="6125593"/>
          </a:xfrm>
          <a:custGeom>
            <a:avLst/>
            <a:gdLst>
              <a:gd name="connsiteX0" fmla="*/ 0 w 11540972"/>
              <a:gd name="connsiteY0" fmla="*/ 382850 h 6125593"/>
              <a:gd name="connsiteX1" fmla="*/ 5617914 w 11540972"/>
              <a:gd name="connsiteY1" fmla="*/ 382850 h 6125593"/>
              <a:gd name="connsiteX2" fmla="*/ 11235829 w 11540972"/>
              <a:gd name="connsiteY2" fmla="*/ 382850 h 6125593"/>
              <a:gd name="connsiteX3" fmla="*/ 11540972 w 11540972"/>
              <a:gd name="connsiteY3" fmla="*/ 5742743 h 6125593"/>
              <a:gd name="connsiteX4" fmla="*/ 5923058 w 11540972"/>
              <a:gd name="connsiteY4" fmla="*/ 5742743 h 6125593"/>
              <a:gd name="connsiteX5" fmla="*/ 305143 w 11540972"/>
              <a:gd name="connsiteY5" fmla="*/ 5742743 h 6125593"/>
              <a:gd name="connsiteX6" fmla="*/ 0 w 11540972"/>
              <a:gd name="connsiteY6" fmla="*/ 382850 h 6125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0972" h="6125593" fill="none" extrusionOk="0">
                <a:moveTo>
                  <a:pt x="0" y="382850"/>
                </a:moveTo>
                <a:cubicBezTo>
                  <a:pt x="1943892" y="-826499"/>
                  <a:pt x="3496559" y="1405529"/>
                  <a:pt x="5617914" y="382850"/>
                </a:cubicBezTo>
                <a:cubicBezTo>
                  <a:pt x="7367568" y="-1014167"/>
                  <a:pt x="9605908" y="1939395"/>
                  <a:pt x="11235829" y="382850"/>
                </a:cubicBezTo>
                <a:cubicBezTo>
                  <a:pt x="11371145" y="1146577"/>
                  <a:pt x="11553978" y="4860896"/>
                  <a:pt x="11540972" y="5742743"/>
                </a:cubicBezTo>
                <a:cubicBezTo>
                  <a:pt x="9664590" y="6803422"/>
                  <a:pt x="7663688" y="4425171"/>
                  <a:pt x="5923058" y="5742743"/>
                </a:cubicBezTo>
                <a:cubicBezTo>
                  <a:pt x="3879582" y="6927558"/>
                  <a:pt x="2287044" y="4405078"/>
                  <a:pt x="305143" y="5742743"/>
                </a:cubicBezTo>
                <a:cubicBezTo>
                  <a:pt x="413806" y="4913276"/>
                  <a:pt x="21779" y="1178251"/>
                  <a:pt x="0" y="382850"/>
                </a:cubicBezTo>
                <a:close/>
              </a:path>
              <a:path w="11540972" h="6125593" stroke="0" extrusionOk="0">
                <a:moveTo>
                  <a:pt x="0" y="382850"/>
                </a:moveTo>
                <a:cubicBezTo>
                  <a:pt x="2183133" y="-856445"/>
                  <a:pt x="3610682" y="1477928"/>
                  <a:pt x="5617914" y="382850"/>
                </a:cubicBezTo>
                <a:cubicBezTo>
                  <a:pt x="7083117" y="-850458"/>
                  <a:pt x="9263109" y="2033663"/>
                  <a:pt x="11235829" y="382850"/>
                </a:cubicBezTo>
                <a:cubicBezTo>
                  <a:pt x="11363044" y="2610360"/>
                  <a:pt x="11580611" y="5075536"/>
                  <a:pt x="11540972" y="5742743"/>
                </a:cubicBezTo>
                <a:cubicBezTo>
                  <a:pt x="9602011" y="7315632"/>
                  <a:pt x="7592296" y="4500486"/>
                  <a:pt x="5923058" y="5742743"/>
                </a:cubicBezTo>
                <a:cubicBezTo>
                  <a:pt x="3958805" y="6982033"/>
                  <a:pt x="2333844" y="4502235"/>
                  <a:pt x="305143" y="5742743"/>
                </a:cubicBezTo>
                <a:cubicBezTo>
                  <a:pt x="280403" y="4578035"/>
                  <a:pt x="-71795" y="1384921"/>
                  <a:pt x="0" y="382850"/>
                </a:cubicBez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 w="28575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2214188587">
                  <a:prstGeom prst="doubleWave">
                    <a:avLst>
                      <a:gd name="adj1" fmla="val 6250"/>
                      <a:gd name="adj2" fmla="val 132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accent4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4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4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3500000" scaled="1"/>
                  <a:tileRect/>
                </a:gra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Lucida Calligraphy" panose="03010101010101010101" pitchFamily="66" charset="0"/>
              </a:rPr>
              <a:t>Sir Lawrence Alma-Tadema, </a:t>
            </a:r>
          </a:p>
          <a:p>
            <a:pPr algn="ctr"/>
            <a:r>
              <a:rPr lang="en-US" sz="5400" b="1" dirty="0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accent4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4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4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3500000" scaled="1"/>
                  <a:tileRect/>
                </a:gra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Lucida Calligraphy" panose="03010101010101010101" pitchFamily="66" charset="0"/>
              </a:rPr>
              <a:t>1836-1912</a:t>
            </a:r>
          </a:p>
          <a:p>
            <a:pPr algn="ctr"/>
            <a:r>
              <a:rPr lang="en-US" sz="5400" b="1" dirty="0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accent4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4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4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3500000" scaled="1"/>
                  <a:tileRect/>
                </a:gra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Lucida Calligraphy" panose="03010101010101010101" pitchFamily="66" charset="0"/>
              </a:rPr>
              <a:t>Paintings of ‘Courtship’</a:t>
            </a:r>
          </a:p>
        </p:txBody>
      </p:sp>
    </p:spTree>
    <p:extLst>
      <p:ext uri="{BB962C8B-B14F-4D97-AF65-F5344CB8AC3E}">
        <p14:creationId xmlns:p14="http://schemas.microsoft.com/office/powerpoint/2010/main" val="3173480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next to a fireplace&#10;&#10;Description automatically generated">
            <a:extLst>
              <a:ext uri="{FF2B5EF4-FFF2-40B4-BE49-F238E27FC236}">
                <a16:creationId xmlns:a16="http://schemas.microsoft.com/office/drawing/2014/main" id="{ECD086DB-9181-CB50-8FCB-D92ADFFD1F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97" y="142603"/>
            <a:ext cx="7710743" cy="657279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F442683-6159-84C0-4316-F9814E2F1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6080" y="365125"/>
            <a:ext cx="4032822" cy="635027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The photograph shows Alma-Tadema's studio at Townsend House, </a:t>
            </a:r>
            <a:r>
              <a:rPr lang="en-US" sz="20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after its reconstruction following the destruction caused by an explosion on a barge on the Regent's Canal in 1874. Alma-Tadema decorated the small first floor studio in a Pompeian style, with a dark red ceiling and red and yellow wall panels with garlands and medallions. Over the fireplace can be seen a bronze bust of his wife backed by a curtain of cloth of gold. On the easel appears to be a variation of the </a:t>
            </a:r>
            <a:r>
              <a:rPr lang="en-US" sz="2000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watercolour</a:t>
            </a:r>
            <a:r>
              <a:rPr lang="en-US" sz="20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'A declaration' 1883 and just below it, on the floor, is a reproduction of 'Anthony and Cleopatra', 1883. The studio also housed Alma-Tadema's extensive collection of photographs. </a:t>
            </a:r>
            <a:r>
              <a:rPr lang="en-US" sz="11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3"/>
              </a:rPr>
              <a:t>https://www.royalacademy.org.uk/art-artists/work-of-art/sir-lawrence-alma-tadema-r-a</a:t>
            </a:r>
            <a:r>
              <a:rPr lang="en-US" sz="11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endParaRPr lang="el-GR" sz="11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578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DB264-BEB2-95AF-1D33-0F6C434A9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727200" cy="6492875"/>
          </a:xfrm>
        </p:spPr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Pleading, </a:t>
            </a:r>
            <a: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1876, oil on canvas, 22 x 36 cm, Guildhall Art Gallery, London, UK </a:t>
            </a:r>
            <a:r>
              <a:rPr lang="en-US" sz="1000" dirty="0">
                <a:solidFill>
                  <a:schemeClr val="tx2">
                    <a:lumMod val="20000"/>
                    <a:lumOff val="80000"/>
                  </a:schemeClr>
                </a:solidFill>
                <a:hlinkClick r:id="rId2"/>
              </a:rPr>
              <a:t>https://artuk.org/discover/artworks/pleading-51049/search/actor:alma-tadema-lawrence-18361912/page/2</a:t>
            </a:r>
            <a:r>
              <a:rPr lang="en-US" sz="10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 </a:t>
            </a:r>
            <a:endParaRPr lang="el-GR" sz="10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" name="Picture 3" descr="A painting of a person on a bench&#10;&#10;Description automatically generated">
            <a:extLst>
              <a:ext uri="{FF2B5EF4-FFF2-40B4-BE49-F238E27FC236}">
                <a16:creationId xmlns:a16="http://schemas.microsoft.com/office/drawing/2014/main" id="{A21ECA7C-FCD6-86C3-487B-FFD4F5526D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200" y="157109"/>
            <a:ext cx="10383520" cy="6543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965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733CA-2F0C-ADA0-6B03-9429AB26D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3" descr="A painting of two people on a bench&#10;&#10;Description automatically generated">
            <a:extLst>
              <a:ext uri="{FF2B5EF4-FFF2-40B4-BE49-F238E27FC236}">
                <a16:creationId xmlns:a16="http://schemas.microsoft.com/office/drawing/2014/main" id="{3DC505F0-CD3B-8095-BCA9-717544BF27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969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E7220-5A47-9F80-FB93-E46640C43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68399"/>
          </a:xfrm>
        </p:spPr>
        <p:txBody>
          <a:bodyPr>
            <a:normAutofit/>
          </a:bodyPr>
          <a:lstStyle/>
          <a:p>
            <a:pPr algn="ctr"/>
            <a:r>
              <a:rPr lang="en-US" sz="2000" b="1" kern="1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 Solicitation</a:t>
            </a:r>
            <a:r>
              <a:rPr lang="en-US" sz="2000" kern="1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1878, pencil and </a:t>
            </a:r>
            <a:r>
              <a:rPr lang="en-US" sz="2000" kern="100" dirty="0" err="1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watercolour</a:t>
            </a:r>
            <a:r>
              <a:rPr lang="en-US" sz="2000" kern="1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on paper, 22.9 x 45.1 cm, Private Collection </a:t>
            </a:r>
            <a:r>
              <a:rPr lang="en-US" sz="1000" u="sng" kern="100" dirty="0">
                <a:solidFill>
                  <a:srgbClr val="0563C1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https://www.mutualart.com/Artwork/A-Solicitation/8FB915CF2DFA260B4CC9A753186F8298</a:t>
            </a:r>
            <a:r>
              <a:rPr lang="en-US" sz="1000" kern="100" dirty="0">
                <a:solidFill>
                  <a:srgbClr val="222222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l-GR" sz="1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200" kern="100" dirty="0"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l-GR" sz="22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" name="Picture 3" descr="A painting of women sitting on a bench&#10;&#10;Description automatically generated">
            <a:extLst>
              <a:ext uri="{FF2B5EF4-FFF2-40B4-BE49-F238E27FC236}">
                <a16:creationId xmlns:a16="http://schemas.microsoft.com/office/drawing/2014/main" id="{FF25CBA6-D3E9-7087-4307-C1A60BE8FE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1525"/>
            <a:ext cx="12192000" cy="608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238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2D859-AE14-F4BF-7713-A60940DF1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9148" y="2865120"/>
            <a:ext cx="5524652" cy="3992880"/>
          </a:xfrm>
        </p:spPr>
        <p:txBody>
          <a:bodyPr>
            <a:normAutofit/>
          </a:bodyPr>
          <a:lstStyle/>
          <a:p>
            <a:pPr algn="ctr"/>
            <a:r>
              <a:rPr lang="en-US" sz="22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Xanthe</a:t>
            </a:r>
            <a:r>
              <a:rPr lang="en-US" sz="22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and </a:t>
            </a:r>
            <a:r>
              <a:rPr lang="en-US" sz="22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Phaon</a:t>
            </a:r>
            <a: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1883, watercolor on paper, 45.1 x 32.4 cm, Walters Art Museum, Baltimore,  USA </a:t>
            </a:r>
            <a:b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0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https://art.thewalters.org/detail/27156/xanthe-and-phaon/</a:t>
            </a:r>
            <a:r>
              <a:rPr lang="en-US" sz="10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endParaRPr lang="el-GR" sz="10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" name="Picture 3" descr="A person sitting on a stone bench&#10;&#10;Description automatically generated">
            <a:extLst>
              <a:ext uri="{FF2B5EF4-FFF2-40B4-BE49-F238E27FC236}">
                <a16:creationId xmlns:a16="http://schemas.microsoft.com/office/drawing/2014/main" id="{C8C1F7D8-6D17-BC59-85DA-EBCC561BD0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0"/>
            <a:ext cx="49909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3786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941B4-AC92-E044-176F-DD01BD580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0960" y="1920239"/>
            <a:ext cx="3048000" cy="4952365"/>
          </a:xfrm>
        </p:spPr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Amo </a:t>
            </a:r>
            <a:r>
              <a:rPr lang="en-US" sz="22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te</a:t>
            </a:r>
            <a:r>
              <a:rPr lang="en-US" sz="22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ama me, </a:t>
            </a:r>
            <a: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1883, oil on panel, 17.5 x 38 cm, Private Collection </a:t>
            </a:r>
            <a:r>
              <a:rPr lang="en-US" sz="10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https://www.bonhams.com/auctions/11363/lot/152/  </a:t>
            </a:r>
            <a:endParaRPr lang="el-GR" sz="10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" name="Picture 3" descr="A painting of two women sitting on a bench&#10;&#10;Description automatically generated">
            <a:extLst>
              <a:ext uri="{FF2B5EF4-FFF2-40B4-BE49-F238E27FC236}">
                <a16:creationId xmlns:a16="http://schemas.microsoft.com/office/drawing/2014/main" id="{BEFC2842-3C14-3BC6-326A-20C40EBB36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40" y="167640"/>
            <a:ext cx="8676640" cy="6507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726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5867A-0D32-CA54-4FF8-89AD86EBF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 Declaration, </a:t>
            </a:r>
            <a: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1883, watercolor on paper,  227x465 </a:t>
            </a:r>
            <a:r>
              <a:rPr lang="en-US" sz="2200" dirty="0" err="1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millimetres</a:t>
            </a:r>
            <a: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British Museum, London, UK </a:t>
            </a:r>
            <a:b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000" u="sng" dirty="0">
                <a:solidFill>
                  <a:srgbClr val="0563C1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https://www.britishmuseum.org/collection/object/P_1954-0508-33</a:t>
            </a:r>
            <a:endParaRPr lang="el-GR" sz="10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" name="Picture 3" descr="A painting of a person and person sitting on a bench&#10;&#10;Description automatically generated">
            <a:extLst>
              <a:ext uri="{FF2B5EF4-FFF2-40B4-BE49-F238E27FC236}">
                <a16:creationId xmlns:a16="http://schemas.microsoft.com/office/drawing/2014/main" id="{1776464B-BEF0-D902-2AEC-BB2B410A81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10347"/>
            <a:ext cx="10362328" cy="5225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4829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uble Wave 3">
            <a:extLst>
              <a:ext uri="{FF2B5EF4-FFF2-40B4-BE49-F238E27FC236}">
                <a16:creationId xmlns:a16="http://schemas.microsoft.com/office/drawing/2014/main" id="{2D18C438-49C5-D930-AD8C-E12DD84A46AA}"/>
              </a:ext>
            </a:extLst>
          </p:cNvPr>
          <p:cNvSpPr/>
          <p:nvPr/>
        </p:nvSpPr>
        <p:spPr>
          <a:xfrm>
            <a:off x="325514" y="366203"/>
            <a:ext cx="11540972" cy="6125593"/>
          </a:xfrm>
          <a:custGeom>
            <a:avLst/>
            <a:gdLst>
              <a:gd name="connsiteX0" fmla="*/ 0 w 11540972"/>
              <a:gd name="connsiteY0" fmla="*/ 382850 h 6125593"/>
              <a:gd name="connsiteX1" fmla="*/ 5617914 w 11540972"/>
              <a:gd name="connsiteY1" fmla="*/ 382850 h 6125593"/>
              <a:gd name="connsiteX2" fmla="*/ 11235829 w 11540972"/>
              <a:gd name="connsiteY2" fmla="*/ 382850 h 6125593"/>
              <a:gd name="connsiteX3" fmla="*/ 11540972 w 11540972"/>
              <a:gd name="connsiteY3" fmla="*/ 5742743 h 6125593"/>
              <a:gd name="connsiteX4" fmla="*/ 5923058 w 11540972"/>
              <a:gd name="connsiteY4" fmla="*/ 5742743 h 6125593"/>
              <a:gd name="connsiteX5" fmla="*/ 305143 w 11540972"/>
              <a:gd name="connsiteY5" fmla="*/ 5742743 h 6125593"/>
              <a:gd name="connsiteX6" fmla="*/ 0 w 11540972"/>
              <a:gd name="connsiteY6" fmla="*/ 382850 h 6125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0972" h="6125593" fill="none" extrusionOk="0">
                <a:moveTo>
                  <a:pt x="0" y="382850"/>
                </a:moveTo>
                <a:cubicBezTo>
                  <a:pt x="1943892" y="-826499"/>
                  <a:pt x="3496559" y="1405529"/>
                  <a:pt x="5617914" y="382850"/>
                </a:cubicBezTo>
                <a:cubicBezTo>
                  <a:pt x="7367568" y="-1014167"/>
                  <a:pt x="9605908" y="1939395"/>
                  <a:pt x="11235829" y="382850"/>
                </a:cubicBezTo>
                <a:cubicBezTo>
                  <a:pt x="11371145" y="1146577"/>
                  <a:pt x="11553978" y="4860896"/>
                  <a:pt x="11540972" y="5742743"/>
                </a:cubicBezTo>
                <a:cubicBezTo>
                  <a:pt x="9664590" y="6803422"/>
                  <a:pt x="7663688" y="4425171"/>
                  <a:pt x="5923058" y="5742743"/>
                </a:cubicBezTo>
                <a:cubicBezTo>
                  <a:pt x="3879582" y="6927558"/>
                  <a:pt x="2287044" y="4405078"/>
                  <a:pt x="305143" y="5742743"/>
                </a:cubicBezTo>
                <a:cubicBezTo>
                  <a:pt x="413806" y="4913276"/>
                  <a:pt x="21779" y="1178251"/>
                  <a:pt x="0" y="382850"/>
                </a:cubicBezTo>
                <a:close/>
              </a:path>
              <a:path w="11540972" h="6125593" stroke="0" extrusionOk="0">
                <a:moveTo>
                  <a:pt x="0" y="382850"/>
                </a:moveTo>
                <a:cubicBezTo>
                  <a:pt x="2183133" y="-856445"/>
                  <a:pt x="3610682" y="1477928"/>
                  <a:pt x="5617914" y="382850"/>
                </a:cubicBezTo>
                <a:cubicBezTo>
                  <a:pt x="7083117" y="-850458"/>
                  <a:pt x="9263109" y="2033663"/>
                  <a:pt x="11235829" y="382850"/>
                </a:cubicBezTo>
                <a:cubicBezTo>
                  <a:pt x="11363044" y="2610360"/>
                  <a:pt x="11580611" y="5075536"/>
                  <a:pt x="11540972" y="5742743"/>
                </a:cubicBezTo>
                <a:cubicBezTo>
                  <a:pt x="9602011" y="7315632"/>
                  <a:pt x="7592296" y="4500486"/>
                  <a:pt x="5923058" y="5742743"/>
                </a:cubicBezTo>
                <a:cubicBezTo>
                  <a:pt x="3958805" y="6982033"/>
                  <a:pt x="2333844" y="4502235"/>
                  <a:pt x="305143" y="5742743"/>
                </a:cubicBezTo>
                <a:cubicBezTo>
                  <a:pt x="280403" y="4578035"/>
                  <a:pt x="-71795" y="1384921"/>
                  <a:pt x="0" y="382850"/>
                </a:cubicBez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 w="28575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2214188587">
                  <a:prstGeom prst="doubleWave">
                    <a:avLst>
                      <a:gd name="adj1" fmla="val 6250"/>
                      <a:gd name="adj2" fmla="val 132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accent4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4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4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3500000" scaled="1"/>
                  <a:tileRect/>
                </a:gra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Lucida Calligraphy" panose="03010101010101010101" pitchFamily="66" charset="0"/>
              </a:rPr>
              <a:t>The End </a:t>
            </a:r>
          </a:p>
        </p:txBody>
      </p:sp>
    </p:spTree>
    <p:extLst>
      <p:ext uri="{BB962C8B-B14F-4D97-AF65-F5344CB8AC3E}">
        <p14:creationId xmlns:p14="http://schemas.microsoft.com/office/powerpoint/2010/main" val="3196266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329</Words>
  <Application>Microsoft Office PowerPoint</Application>
  <PresentationFormat>Widescreen</PresentationFormat>
  <Paragraphs>10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Lucida Calligraphy</vt:lpstr>
      <vt:lpstr>Office Theme</vt:lpstr>
      <vt:lpstr>PowerPoint Presentation</vt:lpstr>
      <vt:lpstr>The photograph shows Alma-Tadema's studio at Townsend House, after its reconstruction following the destruction caused by an explosion on a barge on the Regent's Canal in 1874. Alma-Tadema decorated the small first floor studio in a Pompeian style, with a dark red ceiling and red and yellow wall panels with garlands and medallions. Over the fireplace can be seen a bronze bust of his wife backed by a curtain of cloth of gold. On the easel appears to be a variation of the watercolour 'A declaration' 1883 and just below it, on the floor, is a reproduction of 'Anthony and Cleopatra', 1883. The studio also housed Alma-Tadema's extensive collection of photographs. https://www.royalacademy.org.uk/art-artists/work-of-art/sir-lawrence-alma-tadema-r-a </vt:lpstr>
      <vt:lpstr>Pleading, 1876, oil on canvas, 22 x 36 cm, Guildhall Art Gallery, London, UK https://artuk.org/discover/artworks/pleading-51049/search/actor:alma-tadema-lawrence-18361912/page/2  </vt:lpstr>
      <vt:lpstr>PowerPoint Presentation</vt:lpstr>
      <vt:lpstr>A Solicitation, 1878, pencil and watercolour on paper, 22.9 x 45.1 cm, Private Collection https://www.mutualart.com/Artwork/A-Solicitation/8FB915CF2DFA260B4CC9A753186F8298   </vt:lpstr>
      <vt:lpstr>Xanthe and Phaon, 1883, watercolor on paper, 45.1 x 32.4 cm, Walters Art Museum, Baltimore,  USA  https://art.thewalters.org/detail/27156/xanthe-and-phaon/ </vt:lpstr>
      <vt:lpstr>Amo te, ama me, 1883, oil on panel, 17.5 x 38 cm, Private Collection https://www.bonhams.com/auctions/11363/lot/152/  </vt:lpstr>
      <vt:lpstr>A Declaration, 1883, watercolor on paper,  227x465 millimetres, British Museum, London, UK  https://www.britishmuseum.org/collection/object/P_1954-0508-33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2023-12-15T15:11:00Z</dcterms:created>
  <dcterms:modified xsi:type="dcterms:W3CDTF">2023-12-15T15:37:01Z</dcterms:modified>
</cp:coreProperties>
</file>