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62" r:id="rId14"/>
    <p:sldId id="268" r:id="rId15"/>
  </p:sldIdLst>
  <p:sldSz cx="662463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90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B5F5730-DDC7-4485-93CA-671165B93303}"/>
    <pc:docChg chg="modSld">
      <pc:chgData name="Amalia Spiliakou" userId="f4bd6b91a0b5818a" providerId="LiveId" clId="{5B5F5730-DDC7-4485-93CA-671165B93303}" dt="2023-09-16T14:03:37.060" v="5" actId="20577"/>
      <pc:docMkLst>
        <pc:docMk/>
      </pc:docMkLst>
      <pc:sldChg chg="modSp mod">
        <pc:chgData name="Amalia Spiliakou" userId="f4bd6b91a0b5818a" providerId="LiveId" clId="{5B5F5730-DDC7-4485-93CA-671165B93303}" dt="2023-09-16T14:03:37.060" v="5" actId="20577"/>
        <pc:sldMkLst>
          <pc:docMk/>
          <pc:sldMk cId="709805840" sldId="268"/>
        </pc:sldMkLst>
        <pc:spChg chg="mod">
          <ac:chgData name="Amalia Spiliakou" userId="f4bd6b91a0b5818a" providerId="LiveId" clId="{5B5F5730-DDC7-4485-93CA-671165B93303}" dt="2023-09-16T14:03:37.060" v="5" actId="20577"/>
          <ac:spMkLst>
            <pc:docMk/>
            <pc:sldMk cId="709805840" sldId="268"/>
            <ac:spMk id="2" creationId="{498E851C-35EE-42DA-88BA-1ADD53ADA9D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48" y="1122363"/>
            <a:ext cx="5630942" cy="2387600"/>
          </a:xfrm>
        </p:spPr>
        <p:txBody>
          <a:bodyPr anchor="b"/>
          <a:lstStyle>
            <a:lvl1pPr algn="ctr"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080" y="3602038"/>
            <a:ext cx="4968479" cy="1655762"/>
          </a:xfrm>
        </p:spPr>
        <p:txBody>
          <a:bodyPr/>
          <a:lstStyle>
            <a:lvl1pPr marL="0" indent="0" algn="ctr">
              <a:buNone/>
              <a:defRPr sz="1739"/>
            </a:lvl1pPr>
            <a:lvl2pPr marL="331241" indent="0" algn="ctr">
              <a:buNone/>
              <a:defRPr sz="1449"/>
            </a:lvl2pPr>
            <a:lvl3pPr marL="662483" indent="0" algn="ctr">
              <a:buNone/>
              <a:defRPr sz="1304"/>
            </a:lvl3pPr>
            <a:lvl4pPr marL="993724" indent="0" algn="ctr">
              <a:buNone/>
              <a:defRPr sz="1159"/>
            </a:lvl4pPr>
            <a:lvl5pPr marL="1324966" indent="0" algn="ctr">
              <a:buNone/>
              <a:defRPr sz="1159"/>
            </a:lvl5pPr>
            <a:lvl6pPr marL="1656207" indent="0" algn="ctr">
              <a:buNone/>
              <a:defRPr sz="1159"/>
            </a:lvl6pPr>
            <a:lvl7pPr marL="1987448" indent="0" algn="ctr">
              <a:buNone/>
              <a:defRPr sz="1159"/>
            </a:lvl7pPr>
            <a:lvl8pPr marL="2318690" indent="0" algn="ctr">
              <a:buNone/>
              <a:defRPr sz="1159"/>
            </a:lvl8pPr>
            <a:lvl9pPr marL="2649931" indent="0" algn="ctr">
              <a:buNone/>
              <a:defRPr sz="115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9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7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994" y="1709740"/>
            <a:ext cx="5713750" cy="2852737"/>
          </a:xfrm>
        </p:spPr>
        <p:txBody>
          <a:bodyPr anchor="b"/>
          <a:lstStyle>
            <a:lvl1pPr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994" y="4589465"/>
            <a:ext cx="5713750" cy="1500187"/>
          </a:xfrm>
        </p:spPr>
        <p:txBody>
          <a:bodyPr/>
          <a:lstStyle>
            <a:lvl1pPr marL="0" indent="0">
              <a:buNone/>
              <a:defRPr sz="1739">
                <a:solidFill>
                  <a:schemeClr val="tx1"/>
                </a:solidFill>
              </a:defRPr>
            </a:lvl1pPr>
            <a:lvl2pPr marL="33124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2pPr>
            <a:lvl3pPr marL="662483" indent="0">
              <a:buNone/>
              <a:defRPr sz="1304">
                <a:solidFill>
                  <a:schemeClr val="tx1">
                    <a:tint val="75000"/>
                  </a:schemeClr>
                </a:solidFill>
              </a:defRPr>
            </a:lvl3pPr>
            <a:lvl4pPr marL="993724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324966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656207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1987448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31869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264993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5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444" y="1825625"/>
            <a:ext cx="281547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3723" y="1825625"/>
            <a:ext cx="281547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62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365127"/>
            <a:ext cx="571375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307" y="1681163"/>
            <a:ext cx="2802532" cy="823912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07" y="2505075"/>
            <a:ext cx="28025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53723" y="1681163"/>
            <a:ext cx="2816334" cy="823912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53723" y="2505075"/>
            <a:ext cx="281633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4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1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4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57200"/>
            <a:ext cx="2136618" cy="1600200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6334" y="987427"/>
            <a:ext cx="3353723" cy="4873625"/>
          </a:xfrm>
        </p:spPr>
        <p:txBody>
          <a:bodyPr/>
          <a:lstStyle>
            <a:lvl1pPr>
              <a:defRPr sz="2318"/>
            </a:lvl1pPr>
            <a:lvl2pPr>
              <a:defRPr sz="2029"/>
            </a:lvl2pPr>
            <a:lvl3pPr>
              <a:defRPr sz="1739"/>
            </a:lvl3pPr>
            <a:lvl4pPr>
              <a:defRPr sz="1449"/>
            </a:lvl4pPr>
            <a:lvl5pPr>
              <a:defRPr sz="1449"/>
            </a:lvl5pPr>
            <a:lvl6pPr>
              <a:defRPr sz="1449"/>
            </a:lvl6pPr>
            <a:lvl7pPr>
              <a:defRPr sz="1449"/>
            </a:lvl7pPr>
            <a:lvl8pPr>
              <a:defRPr sz="1449"/>
            </a:lvl8pPr>
            <a:lvl9pPr>
              <a:defRPr sz="1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2057400"/>
            <a:ext cx="2136618" cy="38115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6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57200"/>
            <a:ext cx="2136618" cy="1600200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16334" y="987427"/>
            <a:ext cx="3353723" cy="4873625"/>
          </a:xfrm>
        </p:spPr>
        <p:txBody>
          <a:bodyPr anchor="t"/>
          <a:lstStyle>
            <a:lvl1pPr marL="0" indent="0">
              <a:buNone/>
              <a:defRPr sz="2318"/>
            </a:lvl1pPr>
            <a:lvl2pPr marL="331241" indent="0">
              <a:buNone/>
              <a:defRPr sz="2029"/>
            </a:lvl2pPr>
            <a:lvl3pPr marL="662483" indent="0">
              <a:buNone/>
              <a:defRPr sz="1739"/>
            </a:lvl3pPr>
            <a:lvl4pPr marL="993724" indent="0">
              <a:buNone/>
              <a:defRPr sz="1449"/>
            </a:lvl4pPr>
            <a:lvl5pPr marL="1324966" indent="0">
              <a:buNone/>
              <a:defRPr sz="1449"/>
            </a:lvl5pPr>
            <a:lvl6pPr marL="1656207" indent="0">
              <a:buNone/>
              <a:defRPr sz="1449"/>
            </a:lvl6pPr>
            <a:lvl7pPr marL="1987448" indent="0">
              <a:buNone/>
              <a:defRPr sz="1449"/>
            </a:lvl7pPr>
            <a:lvl8pPr marL="2318690" indent="0">
              <a:buNone/>
              <a:defRPr sz="1449"/>
            </a:lvl8pPr>
            <a:lvl9pPr marL="2649931" indent="0">
              <a:buNone/>
              <a:defRPr sz="144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2057400"/>
            <a:ext cx="2136618" cy="38115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9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4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40757" y="365125"/>
            <a:ext cx="142843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444" y="365125"/>
            <a:ext cx="420250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7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444" y="365127"/>
            <a:ext cx="5713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444" y="1825625"/>
            <a:ext cx="5713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5444" y="6356352"/>
            <a:ext cx="149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8148-C52A-4086-86C6-310829DC3D8A}" type="datetimeFigureOut">
              <a:rPr lang="en-US" smtClean="0"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4412" y="6356352"/>
            <a:ext cx="2235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8650" y="6356352"/>
            <a:ext cx="1490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1E95E-69FC-48F0-B0FE-4EF5C72B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4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62483" rtl="0" eaLnBrk="1" latinLnBrk="0" hangingPunct="1">
        <a:lnSpc>
          <a:spcPct val="90000"/>
        </a:lnSpc>
        <a:spcBef>
          <a:spcPct val="0"/>
        </a:spcBef>
        <a:buNone/>
        <a:defRPr sz="31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621" indent="-165621" algn="l" defTabSz="662483" rtl="0" eaLnBrk="1" latinLnBrk="0" hangingPunct="1">
        <a:lnSpc>
          <a:spcPct val="90000"/>
        </a:lnSpc>
        <a:spcBef>
          <a:spcPts val="725"/>
        </a:spcBef>
        <a:buFont typeface="Arial" panose="020B0604020202020204" pitchFamily="34" charset="0"/>
        <a:buChar char="•"/>
        <a:defRPr sz="2029" kern="1200">
          <a:solidFill>
            <a:schemeClr val="tx1"/>
          </a:solidFill>
          <a:latin typeface="+mn-lt"/>
          <a:ea typeface="+mn-ea"/>
          <a:cs typeface="+mn-cs"/>
        </a:defRPr>
      </a:lvl1pPr>
      <a:lvl2pPr marL="49686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2pPr>
      <a:lvl3pPr marL="828104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3pPr>
      <a:lvl4pPr marL="1159345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490586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821828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2153069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484311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81555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1pPr>
      <a:lvl2pPr marL="33124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2pPr>
      <a:lvl3pPr marL="662483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3pPr>
      <a:lvl4pPr marL="993724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324966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656207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1987448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31869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64993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ollections.vam.ac.uk/item/O119621/medallion-unknown/" TargetMode="External"/><Relationship Id="rId3" Type="http://schemas.openxmlformats.org/officeDocument/2006/relationships/hyperlink" Target="https://www.metmuseum.org/art/collection/search/463989" TargetMode="External"/><Relationship Id="rId7" Type="http://schemas.openxmlformats.org/officeDocument/2006/relationships/hyperlink" Target="https://commons.wikimedia.org/wiki/File:Gold-glass_portrait_of_a_woman_(Corning_Museum_of_Glass).png" TargetMode="External"/><Relationship Id="rId2" Type="http://schemas.openxmlformats.org/officeDocument/2006/relationships/hyperlink" Target="https://www.metmuseum.org/art/collection/search/46664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turismobrescia.it/en/punto-d-interesse/desiderius-cross" TargetMode="External"/><Relationship Id="rId5" Type="http://schemas.openxmlformats.org/officeDocument/2006/relationships/hyperlink" Target="https://italiannotes.com/things-to-see-in-brescia/" TargetMode="External"/><Relationship Id="rId10" Type="http://schemas.openxmlformats.org/officeDocument/2006/relationships/hyperlink" Target="https://www.reddit.com/r/interestingasfuck/comments/msjtkh/a_roman_gold_glass_portrait_of_a_man_200250_ce/" TargetMode="External"/><Relationship Id="rId4" Type="http://schemas.openxmlformats.org/officeDocument/2006/relationships/hyperlink" Target="https://www.wikiwand.com/en/List_of_gold_glass_portraits" TargetMode="External"/><Relationship Id="rId9" Type="http://schemas.openxmlformats.org/officeDocument/2006/relationships/hyperlink" Target="https://commons.wikimedia.org/wiki/File:Gold-glass_portrait_of_a_man_(British_Museum)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gold_glass_portraits#/media/File:Gold-glass_portrait_of_husband_and_wife_(Biblioteca_Apostolica_Vaticana,_Museo_Sacro,_Inv._no._743).jpg" TargetMode="External"/><Relationship Id="rId2" Type="http://schemas.openxmlformats.org/officeDocument/2006/relationships/hyperlink" Target="https://gr.pinterest.com/pin/565412928209880384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witter.com/Classical_Arch/status/13827108061319700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EC5237CB-E792-491C-8E3E-95F0D428037C}"/>
              </a:ext>
            </a:extLst>
          </p:cNvPr>
          <p:cNvSpPr/>
          <p:nvPr/>
        </p:nvSpPr>
        <p:spPr>
          <a:xfrm>
            <a:off x="231767" y="184211"/>
            <a:ext cx="6161104" cy="6489578"/>
          </a:xfrm>
          <a:custGeom>
            <a:avLst/>
            <a:gdLst>
              <a:gd name="connsiteX0" fmla="*/ 385069 w 6161104"/>
              <a:gd name="connsiteY0" fmla="*/ 6489578 h 6489578"/>
              <a:gd name="connsiteX1" fmla="*/ 770138 w 6161104"/>
              <a:gd name="connsiteY1" fmla="*/ 6104509 h 6489578"/>
              <a:gd name="connsiteX2" fmla="*/ 385069 w 6161104"/>
              <a:gd name="connsiteY2" fmla="*/ 6104509 h 6489578"/>
              <a:gd name="connsiteX3" fmla="*/ 577604 w 6161104"/>
              <a:gd name="connsiteY3" fmla="*/ 5911974 h 6489578"/>
              <a:gd name="connsiteX4" fmla="*/ 385069 w 6161104"/>
              <a:gd name="connsiteY4" fmla="*/ 5719439 h 6489578"/>
              <a:gd name="connsiteX5" fmla="*/ 770138 w 6161104"/>
              <a:gd name="connsiteY5" fmla="*/ 5719440 h 6489578"/>
              <a:gd name="connsiteX6" fmla="*/ 770138 w 6161104"/>
              <a:gd name="connsiteY6" fmla="*/ 385069 h 6489578"/>
              <a:gd name="connsiteX7" fmla="*/ 1155207 w 6161104"/>
              <a:gd name="connsiteY7" fmla="*/ 0 h 6489578"/>
              <a:gd name="connsiteX8" fmla="*/ 5776035 w 6161104"/>
              <a:gd name="connsiteY8" fmla="*/ 0 h 6489578"/>
              <a:gd name="connsiteX9" fmla="*/ 6161104 w 6161104"/>
              <a:gd name="connsiteY9" fmla="*/ 385069 h 6489578"/>
              <a:gd name="connsiteX10" fmla="*/ 5776035 w 6161104"/>
              <a:gd name="connsiteY10" fmla="*/ 770138 h 6489578"/>
              <a:gd name="connsiteX11" fmla="*/ 5390966 w 6161104"/>
              <a:gd name="connsiteY11" fmla="*/ 770138 h 6489578"/>
              <a:gd name="connsiteX12" fmla="*/ 5390966 w 6161104"/>
              <a:gd name="connsiteY12" fmla="*/ 6104509 h 6489578"/>
              <a:gd name="connsiteX13" fmla="*/ 5005897 w 6161104"/>
              <a:gd name="connsiteY13" fmla="*/ 6489578 h 6489578"/>
              <a:gd name="connsiteX14" fmla="*/ 385069 w 6161104"/>
              <a:gd name="connsiteY14" fmla="*/ 6489578 h 6489578"/>
              <a:gd name="connsiteX15" fmla="*/ 1540276 w 6161104"/>
              <a:gd name="connsiteY15" fmla="*/ 385069 h 6489578"/>
              <a:gd name="connsiteX16" fmla="*/ 1155207 w 6161104"/>
              <a:gd name="connsiteY16" fmla="*/ 770138 h 6489578"/>
              <a:gd name="connsiteX17" fmla="*/ 962672 w 6161104"/>
              <a:gd name="connsiteY17" fmla="*/ 577603 h 6489578"/>
              <a:gd name="connsiteX18" fmla="*/ 1155207 w 6161104"/>
              <a:gd name="connsiteY18" fmla="*/ 385068 h 6489578"/>
              <a:gd name="connsiteX19" fmla="*/ 1540276 w 6161104"/>
              <a:gd name="connsiteY19" fmla="*/ 385069 h 6489578"/>
              <a:gd name="connsiteX0" fmla="*/ 1540276 w 6161104"/>
              <a:gd name="connsiteY0" fmla="*/ 385069 h 6489578"/>
              <a:gd name="connsiteX1" fmla="*/ 1155207 w 6161104"/>
              <a:gd name="connsiteY1" fmla="*/ 770138 h 6489578"/>
              <a:gd name="connsiteX2" fmla="*/ 962672 w 6161104"/>
              <a:gd name="connsiteY2" fmla="*/ 577603 h 6489578"/>
              <a:gd name="connsiteX3" fmla="*/ 1155207 w 6161104"/>
              <a:gd name="connsiteY3" fmla="*/ 385068 h 6489578"/>
              <a:gd name="connsiteX4" fmla="*/ 1540276 w 6161104"/>
              <a:gd name="connsiteY4" fmla="*/ 385069 h 6489578"/>
              <a:gd name="connsiteX5" fmla="*/ 770138 w 6161104"/>
              <a:gd name="connsiteY5" fmla="*/ 6104509 h 6489578"/>
              <a:gd name="connsiteX6" fmla="*/ 385069 w 6161104"/>
              <a:gd name="connsiteY6" fmla="*/ 6489578 h 6489578"/>
              <a:gd name="connsiteX7" fmla="*/ 0 w 6161104"/>
              <a:gd name="connsiteY7" fmla="*/ 6104509 h 6489578"/>
              <a:gd name="connsiteX8" fmla="*/ 385069 w 6161104"/>
              <a:gd name="connsiteY8" fmla="*/ 5719440 h 6489578"/>
              <a:gd name="connsiteX9" fmla="*/ 577604 w 6161104"/>
              <a:gd name="connsiteY9" fmla="*/ 5911975 h 6489578"/>
              <a:gd name="connsiteX10" fmla="*/ 385069 w 6161104"/>
              <a:gd name="connsiteY10" fmla="*/ 6104510 h 6489578"/>
              <a:gd name="connsiteX11" fmla="*/ 770138 w 6161104"/>
              <a:gd name="connsiteY11" fmla="*/ 6104509 h 6489578"/>
              <a:gd name="connsiteX0" fmla="*/ 770138 w 6161104"/>
              <a:gd name="connsiteY0" fmla="*/ 5719440 h 6489578"/>
              <a:gd name="connsiteX1" fmla="*/ 770138 w 6161104"/>
              <a:gd name="connsiteY1" fmla="*/ 385069 h 6489578"/>
              <a:gd name="connsiteX2" fmla="*/ 1155207 w 6161104"/>
              <a:gd name="connsiteY2" fmla="*/ 0 h 6489578"/>
              <a:gd name="connsiteX3" fmla="*/ 5776035 w 6161104"/>
              <a:gd name="connsiteY3" fmla="*/ 0 h 6489578"/>
              <a:gd name="connsiteX4" fmla="*/ 6161104 w 6161104"/>
              <a:gd name="connsiteY4" fmla="*/ 385069 h 6489578"/>
              <a:gd name="connsiteX5" fmla="*/ 5776035 w 6161104"/>
              <a:gd name="connsiteY5" fmla="*/ 770138 h 6489578"/>
              <a:gd name="connsiteX6" fmla="*/ 5390966 w 6161104"/>
              <a:gd name="connsiteY6" fmla="*/ 770138 h 6489578"/>
              <a:gd name="connsiteX7" fmla="*/ 5390966 w 6161104"/>
              <a:gd name="connsiteY7" fmla="*/ 6104509 h 6489578"/>
              <a:gd name="connsiteX8" fmla="*/ 5005897 w 6161104"/>
              <a:gd name="connsiteY8" fmla="*/ 6489578 h 6489578"/>
              <a:gd name="connsiteX9" fmla="*/ 385069 w 6161104"/>
              <a:gd name="connsiteY9" fmla="*/ 6489578 h 6489578"/>
              <a:gd name="connsiteX10" fmla="*/ 0 w 6161104"/>
              <a:gd name="connsiteY10" fmla="*/ 6104509 h 6489578"/>
              <a:gd name="connsiteX11" fmla="*/ 385069 w 6161104"/>
              <a:gd name="connsiteY11" fmla="*/ 5719440 h 6489578"/>
              <a:gd name="connsiteX12" fmla="*/ 770138 w 6161104"/>
              <a:gd name="connsiteY12" fmla="*/ 5719440 h 6489578"/>
              <a:gd name="connsiteX13" fmla="*/ 1155207 w 6161104"/>
              <a:gd name="connsiteY13" fmla="*/ 0 h 6489578"/>
              <a:gd name="connsiteX14" fmla="*/ 1540276 w 6161104"/>
              <a:gd name="connsiteY14" fmla="*/ 385069 h 6489578"/>
              <a:gd name="connsiteX15" fmla="*/ 1155207 w 6161104"/>
              <a:gd name="connsiteY15" fmla="*/ 770138 h 6489578"/>
              <a:gd name="connsiteX16" fmla="*/ 962672 w 6161104"/>
              <a:gd name="connsiteY16" fmla="*/ 577603 h 6489578"/>
              <a:gd name="connsiteX17" fmla="*/ 1155207 w 6161104"/>
              <a:gd name="connsiteY17" fmla="*/ 385068 h 6489578"/>
              <a:gd name="connsiteX18" fmla="*/ 1540276 w 6161104"/>
              <a:gd name="connsiteY18" fmla="*/ 385069 h 6489578"/>
              <a:gd name="connsiteX19" fmla="*/ 5390966 w 6161104"/>
              <a:gd name="connsiteY19" fmla="*/ 770138 h 6489578"/>
              <a:gd name="connsiteX20" fmla="*/ 1155207 w 6161104"/>
              <a:gd name="connsiteY20" fmla="*/ 770138 h 6489578"/>
              <a:gd name="connsiteX21" fmla="*/ 385069 w 6161104"/>
              <a:gd name="connsiteY21" fmla="*/ 5719440 h 6489578"/>
              <a:gd name="connsiteX22" fmla="*/ 577604 w 6161104"/>
              <a:gd name="connsiteY22" fmla="*/ 5911975 h 6489578"/>
              <a:gd name="connsiteX23" fmla="*/ 385069 w 6161104"/>
              <a:gd name="connsiteY23" fmla="*/ 6104510 h 6489578"/>
              <a:gd name="connsiteX24" fmla="*/ 770138 w 6161104"/>
              <a:gd name="connsiteY24" fmla="*/ 6104509 h 6489578"/>
              <a:gd name="connsiteX25" fmla="*/ 385069 w 6161104"/>
              <a:gd name="connsiteY25" fmla="*/ 6489578 h 6489578"/>
              <a:gd name="connsiteX26" fmla="*/ 770138 w 6161104"/>
              <a:gd name="connsiteY26" fmla="*/ 6104509 h 6489578"/>
              <a:gd name="connsiteX27" fmla="*/ 770138 w 6161104"/>
              <a:gd name="connsiteY27" fmla="*/ 5719440 h 648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61104" h="6489578" stroke="0" extrusionOk="0">
                <a:moveTo>
                  <a:pt x="385069" y="6489578"/>
                </a:moveTo>
                <a:cubicBezTo>
                  <a:pt x="594902" y="6492652"/>
                  <a:pt x="775695" y="6289118"/>
                  <a:pt x="770138" y="6104509"/>
                </a:cubicBezTo>
                <a:cubicBezTo>
                  <a:pt x="612753" y="6117194"/>
                  <a:pt x="494556" y="6085540"/>
                  <a:pt x="385069" y="6104509"/>
                </a:cubicBezTo>
                <a:cubicBezTo>
                  <a:pt x="499207" y="6101199"/>
                  <a:pt x="566279" y="6022712"/>
                  <a:pt x="577604" y="5911974"/>
                </a:cubicBezTo>
                <a:cubicBezTo>
                  <a:pt x="597525" y="5804981"/>
                  <a:pt x="497963" y="5719592"/>
                  <a:pt x="385069" y="5719439"/>
                </a:cubicBezTo>
                <a:cubicBezTo>
                  <a:pt x="509395" y="5738967"/>
                  <a:pt x="719450" y="5748523"/>
                  <a:pt x="770138" y="5719440"/>
                </a:cubicBezTo>
                <a:cubicBezTo>
                  <a:pt x="827587" y="4474410"/>
                  <a:pt x="821429" y="1882840"/>
                  <a:pt x="770138" y="385069"/>
                </a:cubicBezTo>
                <a:cubicBezTo>
                  <a:pt x="771388" y="161476"/>
                  <a:pt x="940629" y="14617"/>
                  <a:pt x="1155207" y="0"/>
                </a:cubicBezTo>
                <a:cubicBezTo>
                  <a:pt x="2852693" y="-162176"/>
                  <a:pt x="3882327" y="-128812"/>
                  <a:pt x="5776035" y="0"/>
                </a:cubicBezTo>
                <a:cubicBezTo>
                  <a:pt x="6001517" y="8116"/>
                  <a:pt x="6163492" y="168610"/>
                  <a:pt x="6161104" y="385069"/>
                </a:cubicBezTo>
                <a:cubicBezTo>
                  <a:pt x="6156679" y="602388"/>
                  <a:pt x="5968667" y="738090"/>
                  <a:pt x="5776035" y="770138"/>
                </a:cubicBezTo>
                <a:cubicBezTo>
                  <a:pt x="5649189" y="789682"/>
                  <a:pt x="5458353" y="746074"/>
                  <a:pt x="5390966" y="770138"/>
                </a:cubicBezTo>
                <a:cubicBezTo>
                  <a:pt x="5334926" y="1916172"/>
                  <a:pt x="5452822" y="4309863"/>
                  <a:pt x="5390966" y="6104509"/>
                </a:cubicBezTo>
                <a:cubicBezTo>
                  <a:pt x="5395669" y="6312741"/>
                  <a:pt x="5256243" y="6470415"/>
                  <a:pt x="5005897" y="6489578"/>
                </a:cubicBezTo>
                <a:cubicBezTo>
                  <a:pt x="3966266" y="6321924"/>
                  <a:pt x="2323206" y="6484567"/>
                  <a:pt x="385069" y="6489578"/>
                </a:cubicBezTo>
                <a:close/>
                <a:moveTo>
                  <a:pt x="1540276" y="385069"/>
                </a:moveTo>
                <a:cubicBezTo>
                  <a:pt x="1561728" y="629275"/>
                  <a:pt x="1371104" y="796507"/>
                  <a:pt x="1155207" y="770138"/>
                </a:cubicBezTo>
                <a:cubicBezTo>
                  <a:pt x="1031650" y="776393"/>
                  <a:pt x="957853" y="681909"/>
                  <a:pt x="962672" y="577603"/>
                </a:cubicBezTo>
                <a:cubicBezTo>
                  <a:pt x="970363" y="481099"/>
                  <a:pt x="1051698" y="385519"/>
                  <a:pt x="1155207" y="385068"/>
                </a:cubicBezTo>
                <a:cubicBezTo>
                  <a:pt x="1227233" y="368000"/>
                  <a:pt x="1396289" y="367455"/>
                  <a:pt x="1540276" y="385069"/>
                </a:cubicBezTo>
                <a:close/>
              </a:path>
              <a:path w="6161104" h="6489578" fill="darkenLess" stroke="0" extrusionOk="0">
                <a:moveTo>
                  <a:pt x="1540276" y="385069"/>
                </a:moveTo>
                <a:cubicBezTo>
                  <a:pt x="1541858" y="615933"/>
                  <a:pt x="1387145" y="748511"/>
                  <a:pt x="1155207" y="770138"/>
                </a:cubicBezTo>
                <a:cubicBezTo>
                  <a:pt x="1062976" y="778650"/>
                  <a:pt x="964298" y="689855"/>
                  <a:pt x="962672" y="577603"/>
                </a:cubicBezTo>
                <a:cubicBezTo>
                  <a:pt x="951532" y="463415"/>
                  <a:pt x="1056103" y="394003"/>
                  <a:pt x="1155207" y="385068"/>
                </a:cubicBezTo>
                <a:cubicBezTo>
                  <a:pt x="1314432" y="354500"/>
                  <a:pt x="1418792" y="359161"/>
                  <a:pt x="1540276" y="385069"/>
                </a:cubicBezTo>
                <a:close/>
                <a:moveTo>
                  <a:pt x="770138" y="6104509"/>
                </a:moveTo>
                <a:cubicBezTo>
                  <a:pt x="741860" y="6328192"/>
                  <a:pt x="612078" y="6471417"/>
                  <a:pt x="385069" y="6489578"/>
                </a:cubicBezTo>
                <a:cubicBezTo>
                  <a:pt x="200498" y="6488526"/>
                  <a:pt x="24516" y="6312937"/>
                  <a:pt x="0" y="6104509"/>
                </a:cubicBezTo>
                <a:cubicBezTo>
                  <a:pt x="483" y="5888091"/>
                  <a:pt x="194085" y="5733731"/>
                  <a:pt x="385069" y="5719440"/>
                </a:cubicBezTo>
                <a:cubicBezTo>
                  <a:pt x="474453" y="5716887"/>
                  <a:pt x="580531" y="5802878"/>
                  <a:pt x="577604" y="5911975"/>
                </a:cubicBezTo>
                <a:cubicBezTo>
                  <a:pt x="576444" y="6013691"/>
                  <a:pt x="494883" y="6105427"/>
                  <a:pt x="385069" y="6104510"/>
                </a:cubicBezTo>
                <a:cubicBezTo>
                  <a:pt x="427443" y="6101206"/>
                  <a:pt x="612484" y="6077367"/>
                  <a:pt x="770138" y="6104509"/>
                </a:cubicBezTo>
                <a:close/>
              </a:path>
              <a:path w="6161104" h="6489578" fill="none" extrusionOk="0">
                <a:moveTo>
                  <a:pt x="770138" y="5719440"/>
                </a:moveTo>
                <a:cubicBezTo>
                  <a:pt x="705459" y="3166044"/>
                  <a:pt x="826686" y="996955"/>
                  <a:pt x="770138" y="385069"/>
                </a:cubicBezTo>
                <a:cubicBezTo>
                  <a:pt x="736254" y="159043"/>
                  <a:pt x="950710" y="16889"/>
                  <a:pt x="1155207" y="0"/>
                </a:cubicBezTo>
                <a:cubicBezTo>
                  <a:pt x="1970539" y="83263"/>
                  <a:pt x="4646026" y="-19161"/>
                  <a:pt x="5776035" y="0"/>
                </a:cubicBezTo>
                <a:cubicBezTo>
                  <a:pt x="5954470" y="-17777"/>
                  <a:pt x="6157262" y="180430"/>
                  <a:pt x="6161104" y="385069"/>
                </a:cubicBezTo>
                <a:cubicBezTo>
                  <a:pt x="6165197" y="579941"/>
                  <a:pt x="5964346" y="769928"/>
                  <a:pt x="5776035" y="770138"/>
                </a:cubicBezTo>
                <a:cubicBezTo>
                  <a:pt x="5699724" y="754875"/>
                  <a:pt x="5495850" y="803862"/>
                  <a:pt x="5390966" y="770138"/>
                </a:cubicBezTo>
                <a:cubicBezTo>
                  <a:pt x="5530838" y="1771022"/>
                  <a:pt x="5236236" y="4698540"/>
                  <a:pt x="5390966" y="6104509"/>
                </a:cubicBezTo>
                <a:cubicBezTo>
                  <a:pt x="5408083" y="6317056"/>
                  <a:pt x="5199384" y="6473181"/>
                  <a:pt x="5005897" y="6489578"/>
                </a:cubicBezTo>
                <a:cubicBezTo>
                  <a:pt x="2983562" y="6340802"/>
                  <a:pt x="1896030" y="6609690"/>
                  <a:pt x="385069" y="6489578"/>
                </a:cubicBezTo>
                <a:cubicBezTo>
                  <a:pt x="188482" y="6502054"/>
                  <a:pt x="18092" y="6322985"/>
                  <a:pt x="0" y="6104509"/>
                </a:cubicBezTo>
                <a:cubicBezTo>
                  <a:pt x="15187" y="5859559"/>
                  <a:pt x="158539" y="5739340"/>
                  <a:pt x="385069" y="5719440"/>
                </a:cubicBezTo>
                <a:cubicBezTo>
                  <a:pt x="537890" y="5718266"/>
                  <a:pt x="609198" y="5698779"/>
                  <a:pt x="770138" y="5719440"/>
                </a:cubicBezTo>
                <a:close/>
                <a:moveTo>
                  <a:pt x="1155207" y="0"/>
                </a:moveTo>
                <a:cubicBezTo>
                  <a:pt x="1378305" y="-27884"/>
                  <a:pt x="1536986" y="201668"/>
                  <a:pt x="1540276" y="385069"/>
                </a:cubicBezTo>
                <a:cubicBezTo>
                  <a:pt x="1515593" y="581447"/>
                  <a:pt x="1371908" y="745263"/>
                  <a:pt x="1155207" y="770138"/>
                </a:cubicBezTo>
                <a:cubicBezTo>
                  <a:pt x="1058306" y="755478"/>
                  <a:pt x="946137" y="695126"/>
                  <a:pt x="962672" y="577603"/>
                </a:cubicBezTo>
                <a:cubicBezTo>
                  <a:pt x="960508" y="469775"/>
                  <a:pt x="1049658" y="387920"/>
                  <a:pt x="1155207" y="385068"/>
                </a:cubicBezTo>
                <a:cubicBezTo>
                  <a:pt x="1197652" y="400524"/>
                  <a:pt x="1397774" y="394369"/>
                  <a:pt x="1540276" y="385069"/>
                </a:cubicBezTo>
                <a:moveTo>
                  <a:pt x="5390966" y="770138"/>
                </a:moveTo>
                <a:cubicBezTo>
                  <a:pt x="4540109" y="933827"/>
                  <a:pt x="2197930" y="616437"/>
                  <a:pt x="1155207" y="770138"/>
                </a:cubicBezTo>
                <a:moveTo>
                  <a:pt x="385069" y="5719440"/>
                </a:moveTo>
                <a:cubicBezTo>
                  <a:pt x="478130" y="5716072"/>
                  <a:pt x="570537" y="5787599"/>
                  <a:pt x="577604" y="5911975"/>
                </a:cubicBezTo>
                <a:cubicBezTo>
                  <a:pt x="586644" y="6012531"/>
                  <a:pt x="494233" y="6092665"/>
                  <a:pt x="385069" y="6104510"/>
                </a:cubicBezTo>
                <a:cubicBezTo>
                  <a:pt x="508560" y="6085593"/>
                  <a:pt x="625791" y="6116097"/>
                  <a:pt x="770138" y="6104509"/>
                </a:cubicBezTo>
                <a:moveTo>
                  <a:pt x="385069" y="6489578"/>
                </a:moveTo>
                <a:cubicBezTo>
                  <a:pt x="611637" y="6486995"/>
                  <a:pt x="766857" y="6324377"/>
                  <a:pt x="770138" y="6104509"/>
                </a:cubicBezTo>
                <a:cubicBezTo>
                  <a:pt x="762529" y="6000879"/>
                  <a:pt x="757862" y="5851282"/>
                  <a:pt x="770138" y="5719440"/>
                </a:cubicBezTo>
              </a:path>
              <a:path w="6161104" h="6489578" fill="none" stroke="0" extrusionOk="0">
                <a:moveTo>
                  <a:pt x="770138" y="5719440"/>
                </a:moveTo>
                <a:cubicBezTo>
                  <a:pt x="625315" y="3745030"/>
                  <a:pt x="761241" y="2102247"/>
                  <a:pt x="770138" y="385069"/>
                </a:cubicBezTo>
                <a:cubicBezTo>
                  <a:pt x="765961" y="176607"/>
                  <a:pt x="912966" y="11057"/>
                  <a:pt x="1155207" y="0"/>
                </a:cubicBezTo>
                <a:cubicBezTo>
                  <a:pt x="1852585" y="-13357"/>
                  <a:pt x="3560615" y="-46050"/>
                  <a:pt x="5776035" y="0"/>
                </a:cubicBezTo>
                <a:cubicBezTo>
                  <a:pt x="6010158" y="7959"/>
                  <a:pt x="6193771" y="190376"/>
                  <a:pt x="6161104" y="385069"/>
                </a:cubicBezTo>
                <a:cubicBezTo>
                  <a:pt x="6158813" y="603278"/>
                  <a:pt x="5971905" y="764392"/>
                  <a:pt x="5776035" y="770138"/>
                </a:cubicBezTo>
                <a:cubicBezTo>
                  <a:pt x="5700495" y="738318"/>
                  <a:pt x="5515937" y="772861"/>
                  <a:pt x="5390966" y="770138"/>
                </a:cubicBezTo>
                <a:cubicBezTo>
                  <a:pt x="5282662" y="2402002"/>
                  <a:pt x="5319441" y="4204338"/>
                  <a:pt x="5390966" y="6104509"/>
                </a:cubicBezTo>
                <a:cubicBezTo>
                  <a:pt x="5398727" y="6330819"/>
                  <a:pt x="5237365" y="6514620"/>
                  <a:pt x="5005897" y="6489578"/>
                </a:cubicBezTo>
                <a:cubicBezTo>
                  <a:pt x="3036790" y="6522849"/>
                  <a:pt x="1356574" y="6506896"/>
                  <a:pt x="385069" y="6489578"/>
                </a:cubicBezTo>
                <a:cubicBezTo>
                  <a:pt x="184491" y="6452296"/>
                  <a:pt x="-29147" y="6336374"/>
                  <a:pt x="0" y="6104509"/>
                </a:cubicBezTo>
                <a:cubicBezTo>
                  <a:pt x="22921" y="5893792"/>
                  <a:pt x="171476" y="5722875"/>
                  <a:pt x="385069" y="5719440"/>
                </a:cubicBezTo>
                <a:cubicBezTo>
                  <a:pt x="523174" y="5727747"/>
                  <a:pt x="584066" y="5746462"/>
                  <a:pt x="770138" y="5719440"/>
                </a:cubicBezTo>
                <a:close/>
                <a:moveTo>
                  <a:pt x="1155207" y="0"/>
                </a:moveTo>
                <a:cubicBezTo>
                  <a:pt x="1375169" y="-35043"/>
                  <a:pt x="1563124" y="197652"/>
                  <a:pt x="1540276" y="385069"/>
                </a:cubicBezTo>
                <a:cubicBezTo>
                  <a:pt x="1556200" y="622620"/>
                  <a:pt x="1378330" y="753530"/>
                  <a:pt x="1155207" y="770138"/>
                </a:cubicBezTo>
                <a:cubicBezTo>
                  <a:pt x="1056281" y="769304"/>
                  <a:pt x="964924" y="701147"/>
                  <a:pt x="962672" y="577603"/>
                </a:cubicBezTo>
                <a:cubicBezTo>
                  <a:pt x="952201" y="470591"/>
                  <a:pt x="1045993" y="379236"/>
                  <a:pt x="1155207" y="385068"/>
                </a:cubicBezTo>
                <a:cubicBezTo>
                  <a:pt x="1277106" y="352176"/>
                  <a:pt x="1361172" y="373268"/>
                  <a:pt x="1540276" y="385069"/>
                </a:cubicBezTo>
                <a:moveTo>
                  <a:pt x="5390966" y="770138"/>
                </a:moveTo>
                <a:cubicBezTo>
                  <a:pt x="3464548" y="788215"/>
                  <a:pt x="2951179" y="880347"/>
                  <a:pt x="1155207" y="770138"/>
                </a:cubicBezTo>
                <a:moveTo>
                  <a:pt x="385069" y="5719440"/>
                </a:moveTo>
                <a:cubicBezTo>
                  <a:pt x="488068" y="5710402"/>
                  <a:pt x="581887" y="5808816"/>
                  <a:pt x="577604" y="5911975"/>
                </a:cubicBezTo>
                <a:cubicBezTo>
                  <a:pt x="576164" y="6016764"/>
                  <a:pt x="495669" y="6109403"/>
                  <a:pt x="385069" y="6104510"/>
                </a:cubicBezTo>
                <a:cubicBezTo>
                  <a:pt x="447991" y="6078156"/>
                  <a:pt x="590357" y="6112660"/>
                  <a:pt x="770138" y="6104509"/>
                </a:cubicBezTo>
                <a:moveTo>
                  <a:pt x="385069" y="6489578"/>
                </a:moveTo>
                <a:cubicBezTo>
                  <a:pt x="623929" y="6520221"/>
                  <a:pt x="762680" y="6329277"/>
                  <a:pt x="770138" y="6104509"/>
                </a:cubicBezTo>
                <a:cubicBezTo>
                  <a:pt x="758567" y="5923769"/>
                  <a:pt x="770209" y="5881481"/>
                  <a:pt x="770138" y="571944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596351565">
                  <a:prstGeom prst="vertic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Papyrus" panose="03070502060502030205" pitchFamily="66" charset="0"/>
              </a:rPr>
              <a:t>Gold Glass Medallion Portraits </a:t>
            </a:r>
          </a:p>
        </p:txBody>
      </p:sp>
    </p:spTree>
    <p:extLst>
      <p:ext uri="{BB962C8B-B14F-4D97-AF65-F5344CB8AC3E}">
        <p14:creationId xmlns:p14="http://schemas.microsoft.com/office/powerpoint/2010/main" val="19238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dallion with a Portrait of Gennadios, Glass, gold leaf, polychromy, Roman ">
            <a:extLst>
              <a:ext uri="{FF2B5EF4-FFF2-40B4-BE49-F238E27FC236}">
                <a16:creationId xmlns:a16="http://schemas.microsoft.com/office/drawing/2014/main" id="{8F086790-4890-47E4-819B-13324F309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9" y="108008"/>
            <a:ext cx="6399060" cy="664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68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old Glass Medallion with a Mother and Child, Glass, gold  leaf, Roman ">
            <a:extLst>
              <a:ext uri="{FF2B5EF4-FFF2-40B4-BE49-F238E27FC236}">
                <a16:creationId xmlns:a16="http://schemas.microsoft.com/office/drawing/2014/main" id="{7CB6CD13-D8E0-4F0B-86DE-A2BC1AF60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0"/>
            <a:ext cx="5640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16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ist of gold glass portraits - Wikiwand">
            <a:extLst>
              <a:ext uri="{FF2B5EF4-FFF2-40B4-BE49-F238E27FC236}">
                <a16:creationId xmlns:a16="http://schemas.microsoft.com/office/drawing/2014/main" id="{9DB5B81D-5771-4549-8A63-847FDBC95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2" y="533759"/>
            <a:ext cx="5665834" cy="579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17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hort list of beautiful and interesting things to see in Brescia - Italian  Notes">
            <a:extLst>
              <a:ext uri="{FF2B5EF4-FFF2-40B4-BE49-F238E27FC236}">
                <a16:creationId xmlns:a16="http://schemas.microsoft.com/office/drawing/2014/main" id="{BDE14A5F-3EEF-4DC3-8475-519EB6220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84" y="118739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esiderius&amp;#39; Cross | Turismo Brescia">
            <a:extLst>
              <a:ext uri="{FF2B5EF4-FFF2-40B4-BE49-F238E27FC236}">
                <a16:creationId xmlns:a16="http://schemas.microsoft.com/office/drawing/2014/main" id="{EEFA13B3-1256-4D82-A8FA-95D56F2B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036" y="3710866"/>
            <a:ext cx="2957417" cy="302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2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093B2FF-FF29-483C-BBBD-ADE862B60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576263"/>
            <a:ext cx="577215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edallion top image">
            <a:extLst>
              <a:ext uri="{FF2B5EF4-FFF2-40B4-BE49-F238E27FC236}">
                <a16:creationId xmlns:a16="http://schemas.microsoft.com/office/drawing/2014/main" id="{A7326882-B0FF-4F09-B81C-26DE65325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0"/>
            <a:ext cx="5575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33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>
            <a:extLst>
              <a:ext uri="{FF2B5EF4-FFF2-40B4-BE49-F238E27FC236}">
                <a16:creationId xmlns:a16="http://schemas.microsoft.com/office/drawing/2014/main" id="{570FCC09-02F1-452F-9392-813FCAD2B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7" y="387427"/>
            <a:ext cx="6140103" cy="608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22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/interestingasfuck - A Roman gold glass portrait of a man: 200-250 CE, Arezzo Archaeological Museum (Italy)">
            <a:extLst>
              <a:ext uri="{FF2B5EF4-FFF2-40B4-BE49-F238E27FC236}">
                <a16:creationId xmlns:a16="http://schemas.microsoft.com/office/drawing/2014/main" id="{38A44799-1E48-4C90-B993-00933EA81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0"/>
            <a:ext cx="3694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4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889148D-C9C7-41BE-A5C5-559AB94AC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23850"/>
            <a:ext cx="5991225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241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62AC904E-2F0D-4497-81B2-4B32003CC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46" y="526094"/>
            <a:ext cx="5538745" cy="580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93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">
            <a:extLst>
              <a:ext uri="{FF2B5EF4-FFF2-40B4-BE49-F238E27FC236}">
                <a16:creationId xmlns:a16="http://schemas.microsoft.com/office/drawing/2014/main" id="{611201AC-975B-480F-981A-6F8876BF4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70" y="442195"/>
            <a:ext cx="5751498" cy="597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24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A2D2D-9A77-4F06-B617-3AF3ACB1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44" y="391760"/>
            <a:ext cx="5713750" cy="1325563"/>
          </a:xfrm>
        </p:spPr>
        <p:txBody>
          <a:bodyPr>
            <a:normAutofit fontScale="90000"/>
          </a:bodyPr>
          <a:lstStyle/>
          <a:p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2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Medallion of </a:t>
            </a:r>
            <a:r>
              <a:rPr 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Gennadios</a:t>
            </a:r>
            <a:r>
              <a:rPr lang="el-GR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250–300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</a:t>
            </a:r>
            <a:r>
              <a:rPr lang="el-G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 Glass, D. 4.2 cm, the MET,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https://www.metmuseum.org/art/collection/search/466645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3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 Glass Medallion with a Mother and Child,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early 4</a:t>
            </a:r>
            <a:r>
              <a:rPr lang="en-US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Gold Glass, 4.8 x 0.5 cm, the MET,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https://www.metmuseum.org/art/collection/search/463989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4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Brescia Portrait Medallion,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Gold Glass, D. 6 cm,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Civici Musei d’Arte e Storia, Museo di Santa Giulia in Brescia,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https://www.wikiwand.com/en/List_of_gold_glass_portraits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5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Brescia Portrait Medallion is mounted on the Cross of Desideriu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Civici Mudei d’Arte e Storia, Museo di Santa Giulia in Brescia,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https://italiannotes.com/things-to-see-in-brescia/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http://www.turismobrescia.it/en/punto-d-interesse/desiderius-cross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6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Woman,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300 AD, Gold Glass, D. 4.9 cm, Corning Museum of Glass, NY, USA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https://commons.wikimedia.org/wiki/File:Gold-glass_portrait_of_a_woman_(Corning_Museum_of_Glass).png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7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200-400 AD, Gold Glass, D. 44 mm, Victoria and Albert Museum, London, UK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https://collections.vam.ac.uk/item/O119621/medallion-unknown/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8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3rd or 4th century AD, Gold Glass, D. 5.10 cm, British Museum, London, UK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https://commons.wikimedia.org/wiki/File:Gold-glass_portrait_of_a_man_(British_Museum).jpg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9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Medallion Portrait of a Man,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200-250 AD, Gold Glass, 12.7 x 4.5 x 3.4 cm,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Arezzo Archaeological Museum , Italy 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https://www.reddit.com/r/interestingasfuck/comments/msjtkh/a_roman_gold_glass_portrait_of_a_man_200250_ce/</a:t>
            </a:r>
            <a:r>
              <a:rPr lang="it-I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8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851C-35EE-42DA-88BA-1ADD53AD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10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Medallion of a woman</a:t>
            </a:r>
            <a:r>
              <a:rPr lang="el-GR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3rd century AD, Gold Glss, D. 4.5 cm, Museo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11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Civico, Torino, Italy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https://gr.pinterest.com/pin/565412928209880384/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 of dish with a married couple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13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A.D. from the cemetery of St.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Pamphilus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the Via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Salaria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Gold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Glss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10.5 cm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Musei Vaticni, Rome, Italy 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https://en.wikipedia.org/wiki/List_of_gold_glass_portraits#/media/File:Gold-glass_portrait_of_husband_and_wife_(Biblioteca_Apostolica_Vaticana,_Museo_Sacro,_Inv._no._743).jpg</a:t>
            </a:r>
            <a: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12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Portrait of a man, possibly named Eusebius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13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century AD,  D. 4.8 cm,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Musei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Vaticani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Rome, Italy 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https://twitter.com/Classical_Arch/status/1382710806131970055</a:t>
            </a:r>
            <a:r>
              <a:rPr lang="en-US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13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and Photo reference/</a:t>
            </a:r>
            <a:r>
              <a:rPr lang="en-US" sz="1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redit</a:t>
            </a:r>
            <a:br>
              <a:rPr lang="it-IT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Slide 14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and Photo </a:t>
            </a:r>
            <a:r>
              <a:rPr lang="en-US" sz="13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reference/credit</a:t>
            </a: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0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681</Words>
  <Application>Microsoft Office PowerPoint</Application>
  <PresentationFormat>Custom</PresentationFormat>
  <Paragraphs>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Slide 1 Introduction Slide 2 Portrait Medallion of Gennadios, 250–300 AD, Gold Glass, D. 4.2 cm, the MET, NY, USA https://www.metmuseum.org/art/collection/search/466645  Slide 3 Gold Glass Medallion with a Mother and Child, early 4th century AD, Gold Glass, 4.8 x 0.5 cm, the MET, NY, USA https://www.metmuseum.org/art/collection/search/463989  Slide 4 The Brescia Portrait Medallion, 3rd century AD, Gold Glass, D. 6 cm, Civici Musei d’Arte e Storia, Museo di Santa Giulia in Brescia, Italy https://www.wikiwand.com/en/List_of_gold_glass_portraits  Slide 5 The Brescia Portrait Medallion is mounted on the Cross of Desiderius, Civici Mudei d’Arte e Storia, Museo di Santa Giulia in Brescia, Italy https://italiannotes.com/things-to-see-in-brescia/ and http://www.turismobrescia.it/en/punto-d-interesse/desiderius-cross  Slide 6 Portrait of a Woman, about 300 AD, Gold Glass, D. 4.9 cm, Corning Museum of Glass, NY, USA https://commons.wikimedia.org/wiki/File:Gold-glass_portrait_of_a_woman_(Corning_Museum_of_Glass).png  Slide 7 Medallion Portrait of a Man, 200-400 AD, Gold Glass, D. 44 mm, Victoria and Albert Museum, London, UK https://collections.vam.ac.uk/item/O119621/medallion-unknown/  Slide 8 Medallion Portrait of a Man, 3rd or 4th century AD, Gold Glass, D. 5.10 cm, British Museum, London, UK https://commons.wikimedia.org/wiki/File:Gold-glass_portrait_of_a_man_(British_Museum).jpg  Slide 9 Medallion Portrait of a Man, 200-250 AD, Gold Glass, 12.7 x 4.5 x 3.4 cm, Arezzo Archaeological Museum , Italy https://www.reddit.com/r/interestingasfuck/comments/msjtkh/a_roman_gold_glass_portrait_of_a_man_200250_ce/  </vt:lpstr>
      <vt:lpstr>                  Slide 10 Portrait Medallion of a woman, 3rd century AD, Gold Glss, D. 4.5 cm, Museo  Slide 11 Civico, Torino, Italy https://gr.pinterest.com/pin/565412928209880384/  Base of dish with a married couple, 3rd century A.D. from the cemetery of St. Pamphilus on the Via Salaria vetus, Gold Glss, D. 10.5 cm, Musei Vaticni, Rome, Italy https://en.wikipedia.org/wiki/List_of_gold_glass_portraits#/media/File:Gold-glass_portrait_of_husband_and_wife_(Biblioteca_Apostolica_Vaticana,_Museo_Sacro,_Inv._no._743).jpg  Slide 12 Portrait of a man, possibly named Eusebius, 3rd century AD,  D. 4.8 cm, Musei Vaticani, Rome, Italy https://twitter.com/Classical_Arch/status/1382710806131970055  Slide 13 Identification and Photo reference/credit Slide 14 Identification and Photo reference/credit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2021-07-25T04:50:02Z</dcterms:created>
  <dcterms:modified xsi:type="dcterms:W3CDTF">2023-09-16T14:03:38Z</dcterms:modified>
</cp:coreProperties>
</file>