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70" r:id="rId4"/>
    <p:sldId id="274" r:id="rId5"/>
    <p:sldId id="259" r:id="rId6"/>
    <p:sldId id="258" r:id="rId7"/>
    <p:sldId id="262" r:id="rId8"/>
    <p:sldId id="265" r:id="rId9"/>
    <p:sldId id="271" r:id="rId10"/>
    <p:sldId id="267" r:id="rId11"/>
    <p:sldId id="266" r:id="rId12"/>
    <p:sldId id="261" r:id="rId13"/>
    <p:sldId id="268" r:id="rId14"/>
    <p:sldId id="272" r:id="rId15"/>
    <p:sldId id="263" r:id="rId16"/>
    <p:sldId id="264" r:id="rId17"/>
    <p:sldId id="273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26D214-0200-4614-ACB8-213F6E90FD73}" v="7" dt="2023-10-05T12:22:24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B26D214-0200-4614-ACB8-213F6E90FD73}"/>
    <pc:docChg chg="addSld modSld">
      <pc:chgData name="Amalia Spiliakou" userId="f4bd6b91a0b5818a" providerId="LiveId" clId="{5B26D214-0200-4614-ACB8-213F6E90FD73}" dt="2023-10-05T12:22:30.604" v="16" actId="14100"/>
      <pc:docMkLst>
        <pc:docMk/>
      </pc:docMkLst>
      <pc:sldChg chg="addSp modSp new mod setBg">
        <pc:chgData name="Amalia Spiliakou" userId="f4bd6b91a0b5818a" providerId="LiveId" clId="{5B26D214-0200-4614-ACB8-213F6E90FD73}" dt="2023-10-05T12:22:30.604" v="16" actId="14100"/>
        <pc:sldMkLst>
          <pc:docMk/>
          <pc:sldMk cId="1397046348" sldId="274"/>
        </pc:sldMkLst>
        <pc:spChg chg="mod">
          <ac:chgData name="Amalia Spiliakou" userId="f4bd6b91a0b5818a" providerId="LiveId" clId="{5B26D214-0200-4614-ACB8-213F6E90FD73}" dt="2023-10-05T12:22:30.604" v="16" actId="14100"/>
          <ac:spMkLst>
            <pc:docMk/>
            <pc:sldMk cId="1397046348" sldId="274"/>
            <ac:spMk id="2" creationId="{8D62CBE7-B9F3-1F85-E6CB-94EE0558F688}"/>
          </ac:spMkLst>
        </pc:spChg>
        <pc:picChg chg="add mod">
          <ac:chgData name="Amalia Spiliakou" userId="f4bd6b91a0b5818a" providerId="LiveId" clId="{5B26D214-0200-4614-ACB8-213F6E90FD73}" dt="2023-10-05T12:22:04.212" v="13" actId="1076"/>
          <ac:picMkLst>
            <pc:docMk/>
            <pc:sldMk cId="1397046348" sldId="274"/>
            <ac:picMk id="1026" creationId="{B7C7FB97-8963-0E87-427C-D77E5E1657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7006-11B1-9396-E068-61A717873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490C3-58CE-594A-E45F-AB2D6A600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F7279-7A53-564D-F957-B21C656F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BAE27-A11F-6CBA-39EA-1F86BE53E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DA952-B6C0-2031-71A8-21A2C7D6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2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6633-16D4-A8A6-EBA9-9549F15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C431-16B9-D62A-CD29-76B7284E0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B180F-AFE6-0813-46B3-172D04E6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ED9F2-D7B7-E1CE-5EEF-FD2842D3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92BC-A693-4FFC-7327-7CDF481D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276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46C1-17A7-FBAA-79EB-7AC7ED0E4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C7CFF-564B-103B-0A3F-D01D96975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D0B2E-B76A-46E9-7FF8-C1F1DE57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57372-5467-9051-9280-D097C687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222FE-D17E-CD8A-8217-3AD6A2E38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977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0EFC-63A1-4449-73A2-EDC9EAED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353E3-2CA6-7543-F9A2-8F1C22996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199F0-BC69-80A0-B87C-C4B653DA4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C46DA-7741-AA10-4863-60411415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23A2A-210C-242E-6D27-0DF64D6F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EC261-8C64-187A-DB9E-5721840F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367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27BA-18E3-B42C-F184-EC4516174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77566-3C06-CFFE-E57F-2926FC74E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BA19F-4899-4515-C7D0-4867881EB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EC200-B1DF-1E3E-9EEF-9FFFC00EE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3E233B-85BB-A3B3-8D2D-ED7C3B785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413E5-F53C-9CDE-0C11-0121BCC2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06A372-A56B-44E5-506A-9992E6B60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9AA474-4780-6682-4C5C-21750A622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301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D8BA-EC35-10C2-13F9-DC5B1F7D0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9EAF9-450A-84F1-B466-300A5BE5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5447F-E220-E73B-6865-AD048E9C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9A26E7-5B44-88F7-7E80-0FDBE0768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052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541655-D5B0-AA3C-B7CF-909E2A183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D7F4C-B66E-8FB6-C888-FD28779AB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2602C-9316-B73C-E0C1-95CD8C8B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74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1DE8-A209-38E2-6083-CED731C4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81074-F697-9C53-E8FB-0EBBB5D30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A8F73-E38B-8530-A17E-E4BAE2F2D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1E0FD-CC01-D5D3-D9B3-ED28E96D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FB0AE-C659-328B-B203-420B667D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F19C6-A407-5691-DD0A-0DCA2A32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25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FD0AF-87A5-12F7-D7DB-144FCCC2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0862E8-D7A9-25BD-60E1-0AFBD06EB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7DF33-C05D-1DB0-9DAB-585AA9ECD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D7B7D-6C90-C53D-0143-E1A3B983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A908E-7DC8-1A33-2506-34D9C14FC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9D272-C35A-B938-941B-848B1907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126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AAF53-66C9-0477-9335-1CD47A93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77307-8631-6033-F867-E5FEBF701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6C08F-50D5-0DDA-44FD-E6245004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3DC5B-1F61-D893-A7AA-792AE62A9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B6E59-275E-C304-2459-A433C78B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533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2A6F7-6456-5C42-A993-399E33A49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C1A92-F068-E794-3DD9-C8B41C425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81BD4-23CC-9BBF-E13D-809D9B067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BEEAB-14B6-6346-BDD1-C920067F6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D057E-709D-8CA6-5092-1D3761357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997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C18F58-5D1E-9C22-5BA2-9591ECFE4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7A913-E718-1F6F-EF45-9B9AE3032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EC027-7D95-8FD6-DBB9-00C100619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3F4F0-B129-40B6-B7E4-B6A0B3EAEC7D}" type="datetimeFigureOut">
              <a:rPr lang="el-GR" smtClean="0"/>
              <a:t>5/10/2023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71EBF-BF58-12C8-4432-71C108395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7582-E727-0841-6672-DFD8E7A24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E8C9F-CE91-4B94-99F6-F4E7AC6A9E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802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t.nelson-atkins.org/objects/16759/augustus-the-strong-elector-of-saxony-and-king-of-poland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rlebniswelt-meissen.com/en/experience/museum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porzellan-museum.com/en/museum/museum-knockouts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vam.ac.uk/articles/meissens-king-vultur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vam.ac.uk/articles/meissens-king-vulture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alaintruong.com/archives/2019/07/06/37482303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2" Type="http://schemas.openxmlformats.org/officeDocument/2006/relationships/hyperlink" Target="https://www.christies.com/stories/archive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bayerisches-nationalmuseum.de/sammlung/00136615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metmuseum.org/art/collection/search/208816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metmuseum.org/art/collection/search/207764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christies.com/en/lot/lot-3933086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metmuseum.org/art/collection/search/20177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bayerisches-nationalmuseum.de/sammlung/00136782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vam.ac.uk/item/O307762/parrot-k%C3%A4ndler-johann-joachim/" TargetMode="External"/><Relationship Id="rId2" Type="http://schemas.openxmlformats.org/officeDocument/2006/relationships/hyperlink" Target="https://collections.vam.ac.uk/item/O341820/figure-k%C3%A4ndler-johann-joachi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vam.ac.uk/item/O307767/parrot-k%C3%A4ndler-johann-joachim/" TargetMode="External"/><Relationship Id="rId2" Type="http://schemas.openxmlformats.org/officeDocument/2006/relationships/hyperlink" Target="https://collections.vam.ac.uk/item/O307765/parrot-k%C3%A4ndler-johann-joachi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69886F2F-D116-3EC7-C937-EEDBED6D4B8D}"/>
              </a:ext>
            </a:extLst>
          </p:cNvPr>
          <p:cNvSpPr/>
          <p:nvPr/>
        </p:nvSpPr>
        <p:spPr>
          <a:xfrm>
            <a:off x="1861352" y="497840"/>
            <a:ext cx="8469297" cy="5913120"/>
          </a:xfrm>
          <a:custGeom>
            <a:avLst/>
            <a:gdLst>
              <a:gd name="connsiteX0" fmla="*/ 0 w 8469297"/>
              <a:gd name="connsiteY0" fmla="*/ 0 h 5913120"/>
              <a:gd name="connsiteX1" fmla="*/ 8469297 w 8469297"/>
              <a:gd name="connsiteY1" fmla="*/ 0 h 5913120"/>
              <a:gd name="connsiteX2" fmla="*/ 8469297 w 8469297"/>
              <a:gd name="connsiteY2" fmla="*/ 3842168 h 5913120"/>
              <a:gd name="connsiteX3" fmla="*/ 4973789 w 8469297"/>
              <a:gd name="connsiteY3" fmla="*/ 3842168 h 5913120"/>
              <a:gd name="connsiteX4" fmla="*/ 4973789 w 8469297"/>
              <a:gd name="connsiteY4" fmla="*/ 4434840 h 5913120"/>
              <a:gd name="connsiteX5" fmla="*/ 5712929 w 8469297"/>
              <a:gd name="connsiteY5" fmla="*/ 4434840 h 5913120"/>
              <a:gd name="connsiteX6" fmla="*/ 4234649 w 8469297"/>
              <a:gd name="connsiteY6" fmla="*/ 5913120 h 5913120"/>
              <a:gd name="connsiteX7" fmla="*/ 2756369 w 8469297"/>
              <a:gd name="connsiteY7" fmla="*/ 4434840 h 5913120"/>
              <a:gd name="connsiteX8" fmla="*/ 3495509 w 8469297"/>
              <a:gd name="connsiteY8" fmla="*/ 4434840 h 5913120"/>
              <a:gd name="connsiteX9" fmla="*/ 3495509 w 8469297"/>
              <a:gd name="connsiteY9" fmla="*/ 3842168 h 5913120"/>
              <a:gd name="connsiteX10" fmla="*/ 0 w 8469297"/>
              <a:gd name="connsiteY10" fmla="*/ 3842168 h 5913120"/>
              <a:gd name="connsiteX11" fmla="*/ 0 w 8469297"/>
              <a:gd name="connsiteY11" fmla="*/ 0 h 591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9297" h="5913120" fill="none" extrusionOk="0">
                <a:moveTo>
                  <a:pt x="0" y="0"/>
                </a:moveTo>
                <a:cubicBezTo>
                  <a:pt x="1900483" y="140830"/>
                  <a:pt x="6986284" y="24819"/>
                  <a:pt x="8469297" y="0"/>
                </a:cubicBezTo>
                <a:cubicBezTo>
                  <a:pt x="8378846" y="1843780"/>
                  <a:pt x="8374309" y="2337138"/>
                  <a:pt x="8469297" y="3842168"/>
                </a:cubicBezTo>
                <a:cubicBezTo>
                  <a:pt x="7952794" y="3980057"/>
                  <a:pt x="6153017" y="3727517"/>
                  <a:pt x="4973789" y="3842168"/>
                </a:cubicBezTo>
                <a:cubicBezTo>
                  <a:pt x="5026690" y="4008639"/>
                  <a:pt x="4940249" y="4297957"/>
                  <a:pt x="4973789" y="4434840"/>
                </a:cubicBezTo>
                <a:cubicBezTo>
                  <a:pt x="5170445" y="4381248"/>
                  <a:pt x="5542119" y="4485047"/>
                  <a:pt x="5712929" y="4434840"/>
                </a:cubicBezTo>
                <a:cubicBezTo>
                  <a:pt x="5348564" y="4793749"/>
                  <a:pt x="4401729" y="5505644"/>
                  <a:pt x="4234649" y="5913120"/>
                </a:cubicBezTo>
                <a:cubicBezTo>
                  <a:pt x="3419385" y="5338056"/>
                  <a:pt x="3255769" y="4984058"/>
                  <a:pt x="2756369" y="4434840"/>
                </a:cubicBezTo>
                <a:cubicBezTo>
                  <a:pt x="3105824" y="4459779"/>
                  <a:pt x="3144338" y="4454136"/>
                  <a:pt x="3495509" y="4434840"/>
                </a:cubicBezTo>
                <a:cubicBezTo>
                  <a:pt x="3514659" y="4352637"/>
                  <a:pt x="3469112" y="4052552"/>
                  <a:pt x="3495509" y="3842168"/>
                </a:cubicBezTo>
                <a:cubicBezTo>
                  <a:pt x="2490015" y="3773297"/>
                  <a:pt x="715006" y="3952825"/>
                  <a:pt x="0" y="3842168"/>
                </a:cubicBezTo>
                <a:cubicBezTo>
                  <a:pt x="-130981" y="2282881"/>
                  <a:pt x="147054" y="1103758"/>
                  <a:pt x="0" y="0"/>
                </a:cubicBezTo>
                <a:close/>
              </a:path>
              <a:path w="8469297" h="5913120" stroke="0" extrusionOk="0">
                <a:moveTo>
                  <a:pt x="0" y="0"/>
                </a:moveTo>
                <a:cubicBezTo>
                  <a:pt x="2132841" y="-158733"/>
                  <a:pt x="6209882" y="-19276"/>
                  <a:pt x="8469297" y="0"/>
                </a:cubicBezTo>
                <a:cubicBezTo>
                  <a:pt x="8587749" y="1340812"/>
                  <a:pt x="8442309" y="2580617"/>
                  <a:pt x="8469297" y="3842168"/>
                </a:cubicBezTo>
                <a:cubicBezTo>
                  <a:pt x="7125687" y="3948896"/>
                  <a:pt x="5413215" y="3801801"/>
                  <a:pt x="4973789" y="3842168"/>
                </a:cubicBezTo>
                <a:cubicBezTo>
                  <a:pt x="5014251" y="4130622"/>
                  <a:pt x="5022023" y="4225516"/>
                  <a:pt x="4973789" y="4434840"/>
                </a:cubicBezTo>
                <a:cubicBezTo>
                  <a:pt x="5197799" y="4401321"/>
                  <a:pt x="5619863" y="4444101"/>
                  <a:pt x="5712929" y="4434840"/>
                </a:cubicBezTo>
                <a:cubicBezTo>
                  <a:pt x="5257036" y="4882894"/>
                  <a:pt x="4712603" y="5264050"/>
                  <a:pt x="4234649" y="5913120"/>
                </a:cubicBezTo>
                <a:cubicBezTo>
                  <a:pt x="3932298" y="5508076"/>
                  <a:pt x="3377291" y="4901023"/>
                  <a:pt x="2756369" y="4434840"/>
                </a:cubicBezTo>
                <a:cubicBezTo>
                  <a:pt x="2950631" y="4422724"/>
                  <a:pt x="3203905" y="4380042"/>
                  <a:pt x="3495509" y="4434840"/>
                </a:cubicBezTo>
                <a:cubicBezTo>
                  <a:pt x="3456440" y="4201958"/>
                  <a:pt x="3446205" y="3952719"/>
                  <a:pt x="3495509" y="3842168"/>
                </a:cubicBezTo>
                <a:cubicBezTo>
                  <a:pt x="3091177" y="3698049"/>
                  <a:pt x="1514284" y="3829515"/>
                  <a:pt x="0" y="3842168"/>
                </a:cubicBezTo>
                <a:cubicBezTo>
                  <a:pt x="14930" y="2791972"/>
                  <a:pt x="103820" y="49382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35315226">
                  <a:prstGeom prst="downArrowCallou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Meissen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Porcelain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Menagerie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8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2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FEE77-4380-8720-329C-98F20FAE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2946400"/>
            <a:ext cx="5593080" cy="35306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Nicolas de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Largillierre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1656–1746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Augustus the Strong, Elector of Saxony and King of Poland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1714–15, Oil on Canvas, The Nelson-Atkins Museum of Art, Kansas City, Missouri,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https://art.nelson-atkins.org/objects/16759/augustus-the-strong-elector-of-saxony-and-king-of-poland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Augustus the Strong, Elector of Saxony and King of Poland">
            <a:extLst>
              <a:ext uri="{FF2B5EF4-FFF2-40B4-BE49-F238E27FC236}">
                <a16:creationId xmlns:a16="http://schemas.microsoft.com/office/drawing/2014/main" id="{5E372EAB-3AAC-1BCD-E502-4F6B1C6B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4800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22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08EC-D05E-8A5F-44C4-A71438A50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13"/>
            <a:ext cx="12192000" cy="1603376"/>
          </a:xfrm>
        </p:spPr>
        <p:txBody>
          <a:bodyPr>
            <a:normAutofit/>
          </a:bodyPr>
          <a:lstStyle/>
          <a:p>
            <a:pPr algn="ctr"/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Museum of the Meissen Porcelain Foundation displays works from the manufactory’s 300 years of history.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collection tells the rich story of Europe’s oldest porcelain manufactory.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https://www.erlebniswelt-meissen.com/en/experience/museum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museum-header">
            <a:extLst>
              <a:ext uri="{FF2B5EF4-FFF2-40B4-BE49-F238E27FC236}">
                <a16:creationId xmlns:a16="http://schemas.microsoft.com/office/drawing/2014/main" id="{8ED8CE2E-51D4-568D-D471-5430C2C06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59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CBE7-B9F3-1F85-E6CB-94EE0558F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0" y="2926080"/>
            <a:ext cx="1922780" cy="3931920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https://www.porzellan-museum.com/en/museum/museum-knockouts/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useum Knockouts - Museum - Meissen Porcelain Museum">
            <a:extLst>
              <a:ext uri="{FF2B5EF4-FFF2-40B4-BE49-F238E27FC236}">
                <a16:creationId xmlns:a16="http://schemas.microsoft.com/office/drawing/2014/main" id="{B7C7FB97-8963-0E87-427C-D77E5E165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" y="102446"/>
            <a:ext cx="9979660" cy="665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04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70E81-EDCA-3183-9DFD-EE086515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658" y="145573"/>
            <a:ext cx="2202180" cy="656685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 Vulture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about 1731, white glazed hard-paste porcelain, 57.5x23 cm, Victoria and Albert Museum, London, UK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https://www.vam.ac.uk/articles/meissens-king-vulture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White porcelain sculpture of a king vulture on a tree stump, looking downwards">
            <a:extLst>
              <a:ext uri="{FF2B5EF4-FFF2-40B4-BE49-F238E27FC236}">
                <a16:creationId xmlns:a16="http://schemas.microsoft.com/office/drawing/2014/main" id="{E0B3E33E-AA12-F463-DC27-394945080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838" y="145573"/>
            <a:ext cx="4669762" cy="656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celain sculpture of a vulture on a tree stump">
            <a:extLst>
              <a:ext uri="{FF2B5EF4-FFF2-40B4-BE49-F238E27FC236}">
                <a16:creationId xmlns:a16="http://schemas.microsoft.com/office/drawing/2014/main" id="{F35169EA-FAA8-38B3-4A02-C3739DAE0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5573"/>
            <a:ext cx="5015258" cy="656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96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19DA-0D50-D369-93FA-26EC369BF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760" y="1432559"/>
            <a:ext cx="3053396" cy="528208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Goat figure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1732, white glazed hard-paste porcelain, 66x55.9 cm, Victoria and Albert Museum, London, UK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https://www.vam.ac.uk/articles/meissens-king-vulture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Figure top image">
            <a:extLst>
              <a:ext uri="{FF2B5EF4-FFF2-40B4-BE49-F238E27FC236}">
                <a16:creationId xmlns:a16="http://schemas.microsoft.com/office/drawing/2014/main" id="{15E03DC9-04F1-3F0B-D550-6811DA50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3" y="143351"/>
            <a:ext cx="8765706" cy="657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50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3FEE-6EC9-EFB6-88DF-415757F4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0" y="365125"/>
            <a:ext cx="1905000" cy="63692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Hen with her Chicks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1732, white glazed hard-paste porcelain, Height: 34.5 cm, Private Collection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http://www.alaintruong.com/archives/2019/07/06/37482303.html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0704e868cbfdd7fd57de070a97fc8a9e">
            <a:extLst>
              <a:ext uri="{FF2B5EF4-FFF2-40B4-BE49-F238E27FC236}">
                <a16:creationId xmlns:a16="http://schemas.microsoft.com/office/drawing/2014/main" id="{28470E9B-1125-B67A-BF65-61EA547C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7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065f5d9b4cb7cb71f011c0523ed619de">
            <a:extLst>
              <a:ext uri="{FF2B5EF4-FFF2-40B4-BE49-F238E27FC236}">
                <a16:creationId xmlns:a16="http://schemas.microsoft.com/office/drawing/2014/main" id="{D7A5439A-7D66-3B03-5F26-C24EB4A9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-847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73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A132-11CB-F59A-B19F-24A498BA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50" y="641132"/>
            <a:ext cx="1962038" cy="61051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 Bustard,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1732, white glazed hard-paste porcelain, Height: 83.8 cm, The Frick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Colletion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New York, NY,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https://www.christies.com/stories/archive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mei1">
            <a:extLst>
              <a:ext uri="{FF2B5EF4-FFF2-40B4-BE49-F238E27FC236}">
                <a16:creationId xmlns:a16="http://schemas.microsoft.com/office/drawing/2014/main" id="{DB514183-9EF8-9600-8530-49FD6E91F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187" y="0"/>
            <a:ext cx="5314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mei8">
            <a:extLst>
              <a:ext uri="{FF2B5EF4-FFF2-40B4-BE49-F238E27FC236}">
                <a16:creationId xmlns:a16="http://schemas.microsoft.com/office/drawing/2014/main" id="{710A7796-9757-6EC9-82AC-7298163C9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9" y="567559"/>
            <a:ext cx="4572380" cy="589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D7B7D28B-0B2F-FD98-F27D-E45402EFBE5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87848930"/>
                  </p:ext>
                </p:extLst>
              </p:nvPr>
            </p:nvGraphicFramePr>
            <p:xfrm>
              <a:off x="-548640" y="-257810"/>
              <a:ext cx="3048000" cy="1714500"/>
            </p:xfrm>
            <a:graphic>
              <a:graphicData uri="http://schemas.microsoft.com/office/powerpoint/2016/slidezoom">
                <pslz:sldZm>
                  <pslz:sldZmObj sldId="271" cId="2826521148">
                    <pslz:zmPr id="{C5D212C9-202E-4C88-A275-CA7D5A576FE4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Slide Zoom 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D7B7D28B-0B2F-FD98-F27D-E45402EFBE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48640" y="-25781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6364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25CFB-BE69-679B-15B3-8AA46FC26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" y="365125"/>
            <a:ext cx="5191760" cy="6370954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Crane,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1735, white glazed hard-paste porcelain, Height: 86 cm, Ernst Schneider Collection at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Bayerisches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Nationalmuseum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Munich, Germany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https://www.bayerisches-nationalmuseum.de/sammlung/00136615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D21010">
            <a:extLst>
              <a:ext uri="{FF2B5EF4-FFF2-40B4-BE49-F238E27FC236}">
                <a16:creationId xmlns:a16="http://schemas.microsoft.com/office/drawing/2014/main" id="{896D22FB-EF41-E9D6-26EA-96BA12F17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32" y="107314"/>
            <a:ext cx="6605828" cy="662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21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9837-DEBA-8E7F-0E05-09FE7ACD9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73572"/>
            <a:ext cx="3048000" cy="6784428"/>
          </a:xfrm>
        </p:spPr>
        <p:txBody>
          <a:bodyPr>
            <a:normAutofit/>
          </a:bodyPr>
          <a:lstStyle/>
          <a:p>
            <a:pPr algn="ctr"/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Gottlieb Kirchner,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1706 – 1738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1732, white glazed hard-paste porcelain, 53.3 x 83.2 x 34.3 cm, the MET, NY,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https://www.metmuseum.org/art/collection/search/208816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Lion (one of a pair), Meissen Manufactory (German, 1710–present), Hard-paste porcelain, German, Meissen ">
            <a:extLst>
              <a:ext uri="{FF2B5EF4-FFF2-40B4-BE49-F238E27FC236}">
                <a16:creationId xmlns:a16="http://schemas.microsoft.com/office/drawing/2014/main" id="{8513C5C8-48F5-CFE4-9946-7B5D17578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47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9756-951D-2E83-165B-898A3885D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8720"/>
            <a:ext cx="3049587" cy="566928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Gottlieb Kirchner,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1706 – 1738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Lioness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1732, white glazed hard-paste porcelain, 48.3 x 75.9 x 33 cm, the MET, NY,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https://www.metmuseum.org/art/collection/search/207764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Lioness (one of a pair), Meissen Manufactory (German, 1710–present), Hard-paste porcelain, German, Meissen">
            <a:extLst>
              <a:ext uri="{FF2B5EF4-FFF2-40B4-BE49-F238E27FC236}">
                <a16:creationId xmlns:a16="http://schemas.microsoft.com/office/drawing/2014/main" id="{70E01382-9581-C7FB-FCF2-B2A127643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7" y="0"/>
            <a:ext cx="9142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04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9230C-D28A-9866-4D2F-FAD0BA5BB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" y="3210560"/>
            <a:ext cx="6063803" cy="357632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Turkey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1733, white glazed hard-paste porcelain, 53.5 × 51 × 20 cm, the Getty Museum, CA,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https://www.christies.com/en/lot/lot-3933086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white turkey statue on a black background&#10;&#10;Description automatically generated">
            <a:extLst>
              <a:ext uri="{FF2B5EF4-FFF2-40B4-BE49-F238E27FC236}">
                <a16:creationId xmlns:a16="http://schemas.microsoft.com/office/drawing/2014/main" id="{113CE348-29BE-EEA1-3891-13B06095D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197" y="0"/>
            <a:ext cx="6063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00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37C6-D83F-274C-EDBB-3210BD29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4165600"/>
            <a:ext cx="5334000" cy="269240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Bolognese Dog,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1733, white glazed hard-paste porcelain, 42.7 × 36.8 cm, the MET, New York, NY, USA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https://www.metmuseum.org/art/collection/search/201771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Bolognese dog, Meissen Manufactory (German, 1710–present), Hard-paste porcelain, German, Meissen ">
            <a:extLst>
              <a:ext uri="{FF2B5EF4-FFF2-40B4-BE49-F238E27FC236}">
                <a16:creationId xmlns:a16="http://schemas.microsoft.com/office/drawing/2014/main" id="{E0BF3B4E-3EE9-F6D5-0877-4A39D1ABA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Bolognese dog, Meissen Manufactory (German, 1710–present), Hard-paste porcelain, German, Meissen ">
            <a:extLst>
              <a:ext uri="{FF2B5EF4-FFF2-40B4-BE49-F238E27FC236}">
                <a16:creationId xmlns:a16="http://schemas.microsoft.com/office/drawing/2014/main" id="{00F560FB-AE33-FF4B-9B35-D8D04461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68" y="132618"/>
            <a:ext cx="4636063" cy="403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053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ABF2-F8DE-8857-F1E2-6F134183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124" y="2550159"/>
            <a:ext cx="5848112" cy="419452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Jay with Nest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1735-40, hard-paste porcelain painted in enamels and gold, Height: 39.2 cm,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Ernst Schneider Collection at the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Bayerisches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Nationalmuseum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Munich, Germany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https://www.bayerisches-nationalmuseum.de/sammlung/00136782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D21011">
            <a:extLst>
              <a:ext uri="{FF2B5EF4-FFF2-40B4-BE49-F238E27FC236}">
                <a16:creationId xmlns:a16="http://schemas.microsoft.com/office/drawing/2014/main" id="{08EDD0DB-4C56-F656-B05B-913123D46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4" y="113314"/>
            <a:ext cx="6005770" cy="663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964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91716-4466-8C69-1D40-081898BFA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132" y="365125"/>
            <a:ext cx="7276147" cy="1839595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of a Woodpecker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1740-45, hard-paste porcelain painted in enamels, Height: 26.5 cm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of a Parrot,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1740, hard-paste porcelain painted in enamels, Height: 15.1 cm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Victoria and Albert Museum, London, UK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https://collections.vam.ac.uk/item/O341820/figure-k%C3%A4ndler-johann-joachim/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https://collections.vam.ac.uk/item/O307762/parrot-k%C3%A4ndler-johann-joachim/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igure top image">
            <a:extLst>
              <a:ext uri="{FF2B5EF4-FFF2-40B4-BE49-F238E27FC236}">
                <a16:creationId xmlns:a16="http://schemas.microsoft.com/office/drawing/2014/main" id="{BBBCB9DA-BFE1-90E6-BC0B-295B85E9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1" y="152400"/>
            <a:ext cx="4368799" cy="655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rot top image">
            <a:extLst>
              <a:ext uri="{FF2B5EF4-FFF2-40B4-BE49-F238E27FC236}">
                <a16:creationId xmlns:a16="http://schemas.microsoft.com/office/drawing/2014/main" id="{366A5EE5-D8F4-2F65-1F09-BAD3503FF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382" y="2956560"/>
            <a:ext cx="5004022" cy="37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517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0AF2-A52C-1257-956A-7F2BB0749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72" y="365125"/>
            <a:ext cx="1981056" cy="637338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Meissen Porcelain Manufactory, 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1710 – present, Dresden, Germany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Modelled by </a:t>
            </a: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Joachim </a:t>
            </a:r>
            <a:r>
              <a:rPr lang="en-US" sz="19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Kändler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1706 – 1775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of a Parrot, 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1742, hard-paste porcelain painted in enamels, Height: 19 cm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of a Parrot, 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1742, hard-paste porcelain painted in enamels, Height: 32.1cm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Victoria and Albert Museum, London, UK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https://collections.vam.ac.uk/item/O307765/parrot-k%C3%A4ndler-johann-joachim/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https://collections.vam.ac.uk/item/O307767/parrot-k%C3%A4ndler-johann-joachim/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arrot top image">
            <a:extLst>
              <a:ext uri="{FF2B5EF4-FFF2-40B4-BE49-F238E27FC236}">
                <a16:creationId xmlns:a16="http://schemas.microsoft.com/office/drawing/2014/main" id="{8704B03C-41C0-DC1A-59A0-F964438E6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9" y="119491"/>
            <a:ext cx="4973073" cy="663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arrot top image">
            <a:extLst>
              <a:ext uri="{FF2B5EF4-FFF2-40B4-BE49-F238E27FC236}">
                <a16:creationId xmlns:a16="http://schemas.microsoft.com/office/drawing/2014/main" id="{21957F5B-09BC-C4CB-5A1D-A0B9FA1FF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27" y="119491"/>
            <a:ext cx="4973073" cy="663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393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69886F2F-D116-3EC7-C937-EEDBED6D4B8D}"/>
              </a:ext>
            </a:extLst>
          </p:cNvPr>
          <p:cNvSpPr/>
          <p:nvPr/>
        </p:nvSpPr>
        <p:spPr>
          <a:xfrm>
            <a:off x="1861352" y="497840"/>
            <a:ext cx="8469297" cy="5913120"/>
          </a:xfrm>
          <a:custGeom>
            <a:avLst/>
            <a:gdLst>
              <a:gd name="connsiteX0" fmla="*/ 0 w 8469297"/>
              <a:gd name="connsiteY0" fmla="*/ 0 h 5913120"/>
              <a:gd name="connsiteX1" fmla="*/ 8469297 w 8469297"/>
              <a:gd name="connsiteY1" fmla="*/ 0 h 5913120"/>
              <a:gd name="connsiteX2" fmla="*/ 8469297 w 8469297"/>
              <a:gd name="connsiteY2" fmla="*/ 3842168 h 5913120"/>
              <a:gd name="connsiteX3" fmla="*/ 4973789 w 8469297"/>
              <a:gd name="connsiteY3" fmla="*/ 3842168 h 5913120"/>
              <a:gd name="connsiteX4" fmla="*/ 4973789 w 8469297"/>
              <a:gd name="connsiteY4" fmla="*/ 4434840 h 5913120"/>
              <a:gd name="connsiteX5" fmla="*/ 5712929 w 8469297"/>
              <a:gd name="connsiteY5" fmla="*/ 4434840 h 5913120"/>
              <a:gd name="connsiteX6" fmla="*/ 4234649 w 8469297"/>
              <a:gd name="connsiteY6" fmla="*/ 5913120 h 5913120"/>
              <a:gd name="connsiteX7" fmla="*/ 2756369 w 8469297"/>
              <a:gd name="connsiteY7" fmla="*/ 4434840 h 5913120"/>
              <a:gd name="connsiteX8" fmla="*/ 3495509 w 8469297"/>
              <a:gd name="connsiteY8" fmla="*/ 4434840 h 5913120"/>
              <a:gd name="connsiteX9" fmla="*/ 3495509 w 8469297"/>
              <a:gd name="connsiteY9" fmla="*/ 3842168 h 5913120"/>
              <a:gd name="connsiteX10" fmla="*/ 0 w 8469297"/>
              <a:gd name="connsiteY10" fmla="*/ 3842168 h 5913120"/>
              <a:gd name="connsiteX11" fmla="*/ 0 w 8469297"/>
              <a:gd name="connsiteY11" fmla="*/ 0 h 591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9297" h="5913120" fill="none" extrusionOk="0">
                <a:moveTo>
                  <a:pt x="0" y="0"/>
                </a:moveTo>
                <a:cubicBezTo>
                  <a:pt x="1900483" y="140830"/>
                  <a:pt x="6986284" y="24819"/>
                  <a:pt x="8469297" y="0"/>
                </a:cubicBezTo>
                <a:cubicBezTo>
                  <a:pt x="8378846" y="1843780"/>
                  <a:pt x="8374309" y="2337138"/>
                  <a:pt x="8469297" y="3842168"/>
                </a:cubicBezTo>
                <a:cubicBezTo>
                  <a:pt x="7952794" y="3980057"/>
                  <a:pt x="6153017" y="3727517"/>
                  <a:pt x="4973789" y="3842168"/>
                </a:cubicBezTo>
                <a:cubicBezTo>
                  <a:pt x="5026690" y="4008639"/>
                  <a:pt x="4940249" y="4297957"/>
                  <a:pt x="4973789" y="4434840"/>
                </a:cubicBezTo>
                <a:cubicBezTo>
                  <a:pt x="5170445" y="4381248"/>
                  <a:pt x="5542119" y="4485047"/>
                  <a:pt x="5712929" y="4434840"/>
                </a:cubicBezTo>
                <a:cubicBezTo>
                  <a:pt x="5348564" y="4793749"/>
                  <a:pt x="4401729" y="5505644"/>
                  <a:pt x="4234649" y="5913120"/>
                </a:cubicBezTo>
                <a:cubicBezTo>
                  <a:pt x="3419385" y="5338056"/>
                  <a:pt x="3255769" y="4984058"/>
                  <a:pt x="2756369" y="4434840"/>
                </a:cubicBezTo>
                <a:cubicBezTo>
                  <a:pt x="3105824" y="4459779"/>
                  <a:pt x="3144338" y="4454136"/>
                  <a:pt x="3495509" y="4434840"/>
                </a:cubicBezTo>
                <a:cubicBezTo>
                  <a:pt x="3514659" y="4352637"/>
                  <a:pt x="3469112" y="4052552"/>
                  <a:pt x="3495509" y="3842168"/>
                </a:cubicBezTo>
                <a:cubicBezTo>
                  <a:pt x="2490015" y="3773297"/>
                  <a:pt x="715006" y="3952825"/>
                  <a:pt x="0" y="3842168"/>
                </a:cubicBezTo>
                <a:cubicBezTo>
                  <a:pt x="-130981" y="2282881"/>
                  <a:pt x="147054" y="1103758"/>
                  <a:pt x="0" y="0"/>
                </a:cubicBezTo>
                <a:close/>
              </a:path>
              <a:path w="8469297" h="5913120" stroke="0" extrusionOk="0">
                <a:moveTo>
                  <a:pt x="0" y="0"/>
                </a:moveTo>
                <a:cubicBezTo>
                  <a:pt x="2132841" y="-158733"/>
                  <a:pt x="6209882" y="-19276"/>
                  <a:pt x="8469297" y="0"/>
                </a:cubicBezTo>
                <a:cubicBezTo>
                  <a:pt x="8587749" y="1340812"/>
                  <a:pt x="8442309" y="2580617"/>
                  <a:pt x="8469297" y="3842168"/>
                </a:cubicBezTo>
                <a:cubicBezTo>
                  <a:pt x="7125687" y="3948896"/>
                  <a:pt x="5413215" y="3801801"/>
                  <a:pt x="4973789" y="3842168"/>
                </a:cubicBezTo>
                <a:cubicBezTo>
                  <a:pt x="5014251" y="4130622"/>
                  <a:pt x="5022023" y="4225516"/>
                  <a:pt x="4973789" y="4434840"/>
                </a:cubicBezTo>
                <a:cubicBezTo>
                  <a:pt x="5197799" y="4401321"/>
                  <a:pt x="5619863" y="4444101"/>
                  <a:pt x="5712929" y="4434840"/>
                </a:cubicBezTo>
                <a:cubicBezTo>
                  <a:pt x="5257036" y="4882894"/>
                  <a:pt x="4712603" y="5264050"/>
                  <a:pt x="4234649" y="5913120"/>
                </a:cubicBezTo>
                <a:cubicBezTo>
                  <a:pt x="3932298" y="5508076"/>
                  <a:pt x="3377291" y="4901023"/>
                  <a:pt x="2756369" y="4434840"/>
                </a:cubicBezTo>
                <a:cubicBezTo>
                  <a:pt x="2950631" y="4422724"/>
                  <a:pt x="3203905" y="4380042"/>
                  <a:pt x="3495509" y="4434840"/>
                </a:cubicBezTo>
                <a:cubicBezTo>
                  <a:pt x="3456440" y="4201958"/>
                  <a:pt x="3446205" y="3952719"/>
                  <a:pt x="3495509" y="3842168"/>
                </a:cubicBezTo>
                <a:cubicBezTo>
                  <a:pt x="3091177" y="3698049"/>
                  <a:pt x="1514284" y="3829515"/>
                  <a:pt x="0" y="3842168"/>
                </a:cubicBezTo>
                <a:cubicBezTo>
                  <a:pt x="14930" y="2791972"/>
                  <a:pt x="103820" y="49382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35315226">
                  <a:prstGeom prst="downArrowCallou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8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956</Words>
  <Application>Microsoft Office PowerPoint</Application>
  <PresentationFormat>Widescreen</PresentationFormat>
  <Paragraphs>25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Nicolas de Largillierre, 1656–1746  Augustus the Strong, Elector of Saxony and King of Poland, 1714–15, Oil on Canvas, The Nelson-Atkins Museum of Art, Kansas City, Missouri, USA https://art.nelson-atkins.org/objects/16759/augustus-the-strong-elector-of-saxony-and-king-of-poland  </vt:lpstr>
      <vt:lpstr>The Museum of the Meissen Porcelain Foundation displays works from the manufactory’s 300 years of history.  The collection tells the rich story of Europe’s oldest porcelain manufactory. https://www.erlebniswelt-meissen.com/en/experience/museum  </vt:lpstr>
      <vt:lpstr>https://www.porzellan-museum.com/en/museum/museum-knockouts/ </vt:lpstr>
      <vt:lpstr>   Meissen Porcelain Manufactory, active 1710 – present, Dresden, Germany Modelled by Johann Joachim Kändler, 1706 – 1775 King Vulture, about 1731, white glazed hard-paste porcelain, 57.5x23 cm, Victoria and Albert Museum, London, UK https://www.vam.ac.uk/articles/meissens-king-vulture  </vt:lpstr>
      <vt:lpstr>Meissen Porcelain Manufactory, active 1710 – present, Dresden, Germany Modelled by Johann Joachim Kändler, 1706 – 1775 Goat figure, 1732, white glazed hard-paste porcelain, 66x55.9 cm, Victoria and Albert Museum, London, UK https://www.vam.ac.uk/articles/meissens-king-vulture </vt:lpstr>
      <vt:lpstr>Meissen Porcelain Manufactory, active 1710 – present, Dresden, Germany Modelled by Johann Joachim Kändler, 1706 – 1775 A Hen with her Chicks, 1732, white glazed hard-paste porcelain, Height: 34.5 cm, Private Collection http://www.alaintruong.com/archives/2019/07/06/37482303.html </vt:lpstr>
      <vt:lpstr>Meissen Porcelain Manufactory, active 1710 – present, Dresden, Germany Modelled by Johann Joachim Kändler, 1706 – 1775 Great Bustard, 1732, white glazed hard-paste porcelain, Height: 83.8 cm, The Frick Colletion, New York, NY, USA https://www.christies.com/stories/archive </vt:lpstr>
      <vt:lpstr>Meissen Porcelain Manufactory, active 1710 – present, Dresden, Germany Modelled by Johann Joachim Kändler, 1706 – 1775 Crane, 1735, white glazed hard-paste porcelain, Height: 86 cm, Ernst Schneider Collection at the Bayerisches Nationalmuseum in Munich, Germany https://www.bayerisches-nationalmuseum.de/sammlung/00136615 </vt:lpstr>
      <vt:lpstr>   Meissen Porcelain Manufactory, active 1710 – present, Dresden, Germany Modelled by Gottlieb Kirchner, 1706 – 1738 Lion, 1732, white glazed hard-paste porcelain, 53.3 x 83.2 x 34.3 cm, the MET, NY, USA https://www.metmuseum.org/art/collection/search/208816 </vt:lpstr>
      <vt:lpstr>Meissen Porcelain Manufactory, active 1710 – present, Dresden, Germany Modelled by Gottlieb Kirchner, 1706 – 1738 Lioness, 1732, white glazed hard-paste porcelain, 48.3 x 75.9 x 33 cm, the MET, NY, USA https://www.metmuseum.org/art/collection/search/207764 </vt:lpstr>
      <vt:lpstr>Meissen Porcelain Manufactory, active 1710 – present, Dresden, Germany Modelled by Johann Joachim Kändler, 1706 – 1775 A Turkey, 1733, white glazed hard-paste porcelain, 53.5 × 51 × 20 cm, the Getty Museum, CA, USA https://www.christies.com/en/lot/lot-3933086  </vt:lpstr>
      <vt:lpstr>Meissen Porcelain Manufactory, active 1710 – present, Dresden, Germany Modelled by Johann Joachim Kändler, 1706 – 1775 Bolognese Dog, 1733, white glazed hard-paste porcelain, 42.7 × 36.8 cm, the MET, New York, NY, USA https://www.metmuseum.org/art/collection/search/201771 </vt:lpstr>
      <vt:lpstr>Meissen Porcelain Manufactory, active 1710 – present, Dresden, Germany Modelled by Johann Joachim Kändler, 1706 – 1775 Jay with Nest, 1735-40, hard-paste porcelain painted in enamels and gold, Height: 39.2 cm, Ernst Schneider Collection at the Bayerisches Nationalmuseum in Munich, Germany https://www.bayerisches-nationalmuseum.de/sammlung/00136782   </vt:lpstr>
      <vt:lpstr>     Meissen Porcelain Manufactory, active 1710 – present, Dresden, Germany Modelled by Johann Joachim Kändler, 1706 – 1775 Figure of a Woodpecker, 1740-45, hard-paste porcelain painted in enamels, Height: 26.5 cm Model of a Parrot, 1740, hard-paste porcelain painted in enamels, Height: 15.1 cm Victoria and Albert Museum, London, UK https://collections.vam.ac.uk/item/O341820/figure-k%C3%A4ndler-johann-joachim/ and https://collections.vam.ac.uk/item/O307762/parrot-k%C3%A4ndler-johann-joachim/    </vt:lpstr>
      <vt:lpstr> Meissen Porcelain Manufactory, active 1710 – present, Dresden, Germany Modelled by Johann Joachim Kändler, 1706 – 1775 Model of a Parrot, 1742, hard-paste porcelain painted in enamels, Height: 19 cm Model of a Parrot, 1742, hard-paste porcelain painted in enamels, Height: 32.1cm Victoria and Albert Museum, London, UK https://collections.vam.ac.uk/item/O307765/parrot-k%C3%A4ndler-johann-joachim/ and https://collections.vam.ac.uk/item/O307767/parrot-k%C3%A4ndler-johann-joachim/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2023-10-05T05:02:59Z</dcterms:created>
  <dcterms:modified xsi:type="dcterms:W3CDTF">2023-10-05T12:22:32Z</dcterms:modified>
</cp:coreProperties>
</file>