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63" r:id="rId2"/>
    <p:sldId id="564" r:id="rId3"/>
    <p:sldId id="569" r:id="rId4"/>
    <p:sldId id="571" r:id="rId5"/>
    <p:sldId id="572" r:id="rId6"/>
    <p:sldId id="574" r:id="rId7"/>
    <p:sldId id="547" r:id="rId8"/>
    <p:sldId id="573" r:id="rId9"/>
    <p:sldId id="581" r:id="rId10"/>
    <p:sldId id="584" r:id="rId11"/>
    <p:sldId id="586" r:id="rId12"/>
    <p:sldId id="585" r:id="rId13"/>
    <p:sldId id="587" r:id="rId14"/>
    <p:sldId id="588" r:id="rId15"/>
    <p:sldId id="589" r:id="rId16"/>
    <p:sldId id="590" r:id="rId17"/>
    <p:sldId id="592" r:id="rId18"/>
    <p:sldId id="59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1A6162-4D49-4B83-A4D9-3224D7E65293}" v="1" dt="2023-01-14T05:26:01.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8B1A6162-4D49-4B83-A4D9-3224D7E65293}"/>
    <pc:docChg chg="modSld">
      <pc:chgData name="Amalia Spiliakou" userId="f4bd6b91a0b5818a" providerId="LiveId" clId="{8B1A6162-4D49-4B83-A4D9-3224D7E65293}" dt="2023-01-14T05:26:01.664" v="1" actId="1076"/>
      <pc:docMkLst>
        <pc:docMk/>
      </pc:docMkLst>
      <pc:sldChg chg="modSp mod">
        <pc:chgData name="Amalia Spiliakou" userId="f4bd6b91a0b5818a" providerId="LiveId" clId="{8B1A6162-4D49-4B83-A4D9-3224D7E65293}" dt="2023-01-14T05:26:01.664" v="1" actId="1076"/>
        <pc:sldMkLst>
          <pc:docMk/>
          <pc:sldMk cId="0" sldId="587"/>
        </pc:sldMkLst>
        <pc:spChg chg="mod">
          <ac:chgData name="Amalia Spiliakou" userId="f4bd6b91a0b5818a" providerId="LiveId" clId="{8B1A6162-4D49-4B83-A4D9-3224D7E65293}" dt="2023-01-14T05:25:55.661" v="0" actId="14100"/>
          <ac:spMkLst>
            <pc:docMk/>
            <pc:sldMk cId="0" sldId="587"/>
            <ac:spMk id="15362" creationId="{5E48B6F9-D842-3D02-D4FB-499677B23419}"/>
          </ac:spMkLst>
        </pc:spChg>
        <pc:picChg chg="mod">
          <ac:chgData name="Amalia Spiliakou" userId="f4bd6b91a0b5818a" providerId="LiveId" clId="{8B1A6162-4D49-4B83-A4D9-3224D7E65293}" dt="2023-01-14T05:26:01.664" v="1" actId="1076"/>
          <ac:picMkLst>
            <pc:docMk/>
            <pc:sldMk cId="0" sldId="587"/>
            <ac:picMk id="15364" creationId="{C2350757-0FEA-1764-327C-A1A1ABA006C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4CECA6-A432-4CA5-96A7-A82205C5DBCA}"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1320908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4CECA6-A432-4CA5-96A7-A82205C5DBCA}"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718084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4CECA6-A432-4CA5-96A7-A82205C5DBCA}"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1860052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4CECA6-A432-4CA5-96A7-A82205C5DBCA}" type="datetimeFigureOut">
              <a:rPr lang="en-US" smtClean="0"/>
              <a:t>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61881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4CECA6-A432-4CA5-96A7-A82205C5DBCA}" type="datetimeFigureOut">
              <a:rPr lang="en-US" smtClean="0"/>
              <a:t>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1471988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4CECA6-A432-4CA5-96A7-A82205C5DBCA}" type="datetimeFigureOut">
              <a:rPr lang="en-US" smtClean="0"/>
              <a:t>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727680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4CECA6-A432-4CA5-96A7-A82205C5DBCA}" type="datetimeFigureOut">
              <a:rPr lang="en-US" smtClean="0"/>
              <a:t>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230732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4CECA6-A432-4CA5-96A7-A82205C5DBCA}" type="datetimeFigureOut">
              <a:rPr lang="en-US" smtClean="0"/>
              <a:t>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2155886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4CECA6-A432-4CA5-96A7-A82205C5DBCA}" type="datetimeFigureOut">
              <a:rPr lang="en-US" smtClean="0"/>
              <a:t>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224000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4CECA6-A432-4CA5-96A7-A82205C5DBCA}"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369469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4CECA6-A432-4CA5-96A7-A82205C5DBCA}" type="datetimeFigureOut">
              <a:rPr lang="en-US" smtClean="0"/>
              <a:t>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07A5C-AAAF-4031-95A5-ED152455A963}" type="slidenum">
              <a:rPr lang="en-US" smtClean="0"/>
              <a:t>‹#›</a:t>
            </a:fld>
            <a:endParaRPr lang="en-US"/>
          </a:p>
        </p:txBody>
      </p:sp>
    </p:spTree>
    <p:extLst>
      <p:ext uri="{BB962C8B-B14F-4D97-AF65-F5344CB8AC3E}">
        <p14:creationId xmlns:p14="http://schemas.microsoft.com/office/powerpoint/2010/main" val="2710574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CECA6-A432-4CA5-96A7-A82205C5DBCA}" type="datetimeFigureOut">
              <a:rPr lang="en-US" smtClean="0"/>
              <a:t>1/14/2023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07A5C-AAAF-4031-95A5-ED152455A963}" type="slidenum">
              <a:rPr lang="en-US" smtClean="0"/>
              <a:t>‹#›</a:t>
            </a:fld>
            <a:endParaRPr lang="en-US"/>
          </a:p>
        </p:txBody>
      </p:sp>
    </p:spTree>
    <p:extLst>
      <p:ext uri="{BB962C8B-B14F-4D97-AF65-F5344CB8AC3E}">
        <p14:creationId xmlns:p14="http://schemas.microsoft.com/office/powerpoint/2010/main" val="2630937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teachercurator.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www.facebook.com/teachercurato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Second_Intermediate_Period_of_Egypt"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sketchfab.com/3d-models/avaris-tell-el-daba-ancient-egyptian-hyksos-87561a1256c34291a2a0d35040e6614e" TargetMode="External"/><Relationship Id="rId2" Type="http://schemas.openxmlformats.org/officeDocument/2006/relationships/hyperlink" Target="https://landioustravel.com/egypt/ancient-egyptian-towns/avaris/" TargetMode="Externa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en.wikipedia.org/wiki/Staatliche_Sammlung_f%C3%BCr_%C3%84gyptische_Kunst"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commons.wikimedia.org/wiki/File:Headband_with_Heads_of_Gazelles_and_a_Stag_Between_Stars_or_Flowers_ca._1648%E2%80%931540_BCE.jpg"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wikiwand.com/en/Minoan_frescoes_from_Tell_el-Daba" TargetMode="External"/><Relationship Id="rId2" Type="http://schemas.openxmlformats.org/officeDocument/2006/relationships/hyperlink" Target="https://www.greecehighdefinition.com/blog/minoan-frescoes-from-tell-el-daba-egypt" TargetMode="Externa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hyperlink" Target="https://www.oeaw.ac.at/en/oeai/research/prehistory-wana-archaeology/archaeology-in-egypt-and-sudan/tell-el-daba-late-minoan-wall-painting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commons.wikimedia.org/wiki/File:Sequenre_tao.JPG" TargetMode="External"/><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sketchfab.com/3d-models/coffin-of-pharaoh-kamose-5611725214f44e01920e0489f48b894e"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ki/File:Ahmose_Mummy_at_Luxor_Museum_in_Luxor_Egypt.jpg" TargetMode="External"/><Relationship Id="rId2" Type="http://schemas.openxmlformats.org/officeDocument/2006/relationships/hyperlink" Target="https://commons.wikimedia.org/wiki/File:Head_of_Ahmose_I_MET_DP140854.jpg" TargetMode="Externa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Ahmose_I#/media/File:Pommel_of_the_dagger_bearing_the_name_of_king_Ahmose.jpg" TargetMode="External"/><Relationship Id="rId2" Type="http://schemas.openxmlformats.org/officeDocument/2006/relationships/hyperlink" Target="https://commons.wikimedia.org/wiki/File:Dagger_bearing_the_name_of_Ahmose_I.jpg" TargetMode="Externa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hyperlink" Target="https://gr.pinterest.com/pin/632333603943648573/" TargetMode="External"/><Relationship Id="rId7" Type="http://schemas.openxmlformats.org/officeDocument/2006/relationships/image" Target="../media/image20.jpeg"/><Relationship Id="rId2" Type="http://schemas.openxmlformats.org/officeDocument/2006/relationships/hyperlink" Target="https://en.wikipedia.org/wiki/Ahhotep_II#/media/File:Ceremonial_axe_of_Ahmose_I._Luxor_Museum_(background_retouched).jpg" TargetMode="Externa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hyperlink" Target="https://commons.wikimedia.org/wiki/File:Ceremonial_axe_of_Ahmose_I_%28both_sides%29.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historycollection.com/16-remarkable-but-frequently-overlooked-women/12/"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historicaleve.com/treasure-of-egyptian-queen-ahhotep/" TargetMode="External"/><Relationship Id="rId2" Type="http://schemas.openxmlformats.org/officeDocument/2006/relationships/hyperlink" Target="https://historycollection.com/16-remarkable-but-frequently-overlooked-women/12/" TargetMode="External"/><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hyperlink" Target="https://gr.pinterest.com/pin/470626229792773730/" TargetMode="External"/><Relationship Id="rId2" Type="http://schemas.openxmlformats.org/officeDocument/2006/relationships/hyperlink" Target="https://historicaleve.com/treasure-of-egyptian-queen-ahhotep/" TargetMode="Externa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B731F3B0-21D5-392D-B436-DF3EEF53D77C}"/>
              </a:ext>
            </a:extLst>
          </p:cNvPr>
          <p:cNvSpPr/>
          <p:nvPr/>
        </p:nvSpPr>
        <p:spPr>
          <a:xfrm>
            <a:off x="300038" y="311150"/>
            <a:ext cx="8543925" cy="6259513"/>
          </a:xfrm>
          <a:custGeom>
            <a:avLst/>
            <a:gdLst>
              <a:gd name="connsiteX0" fmla="*/ 8543925 w 8543925"/>
              <a:gd name="connsiteY0" fmla="*/ 391156 h 6258502"/>
              <a:gd name="connsiteX1" fmla="*/ 8152769 w 8543925"/>
              <a:gd name="connsiteY1" fmla="*/ 782312 h 6258502"/>
              <a:gd name="connsiteX2" fmla="*/ 8152769 w 8543925"/>
              <a:gd name="connsiteY2" fmla="*/ 391156 h 6258502"/>
              <a:gd name="connsiteX3" fmla="*/ 7957191 w 8543925"/>
              <a:gd name="connsiteY3" fmla="*/ 586734 h 6258502"/>
              <a:gd name="connsiteX4" fmla="*/ 7761613 w 8543925"/>
              <a:gd name="connsiteY4" fmla="*/ 391156 h 6258502"/>
              <a:gd name="connsiteX5" fmla="*/ 7761612 w 8543925"/>
              <a:gd name="connsiteY5" fmla="*/ 782313 h 6258502"/>
              <a:gd name="connsiteX6" fmla="*/ 391156 w 8543925"/>
              <a:gd name="connsiteY6" fmla="*/ 782313 h 6258502"/>
              <a:gd name="connsiteX7" fmla="*/ 0 w 8543925"/>
              <a:gd name="connsiteY7" fmla="*/ 1173469 h 6258502"/>
              <a:gd name="connsiteX8" fmla="*/ 0 w 8543925"/>
              <a:gd name="connsiteY8" fmla="*/ 5867346 h 6258502"/>
              <a:gd name="connsiteX9" fmla="*/ 391156 w 8543925"/>
              <a:gd name="connsiteY9" fmla="*/ 6258502 h 6258502"/>
              <a:gd name="connsiteX10" fmla="*/ 782312 w 8543925"/>
              <a:gd name="connsiteY10" fmla="*/ 5867346 h 6258502"/>
              <a:gd name="connsiteX11" fmla="*/ 782313 w 8543925"/>
              <a:gd name="connsiteY11" fmla="*/ 5476189 h 6258502"/>
              <a:gd name="connsiteX12" fmla="*/ 8152769 w 8543925"/>
              <a:gd name="connsiteY12" fmla="*/ 5476189 h 6258502"/>
              <a:gd name="connsiteX13" fmla="*/ 8543925 w 8543925"/>
              <a:gd name="connsiteY13" fmla="*/ 5085033 h 6258502"/>
              <a:gd name="connsiteX14" fmla="*/ 8543925 w 8543925"/>
              <a:gd name="connsiteY14" fmla="*/ 391156 h 6258502"/>
              <a:gd name="connsiteX15" fmla="*/ 391156 w 8543925"/>
              <a:gd name="connsiteY15" fmla="*/ 1564626 h 6258502"/>
              <a:gd name="connsiteX16" fmla="*/ 782312 w 8543925"/>
              <a:gd name="connsiteY16" fmla="*/ 1173470 h 6258502"/>
              <a:gd name="connsiteX17" fmla="*/ 586734 w 8543925"/>
              <a:gd name="connsiteY17" fmla="*/ 977892 h 6258502"/>
              <a:gd name="connsiteX18" fmla="*/ 391156 w 8543925"/>
              <a:gd name="connsiteY18" fmla="*/ 1173470 h 6258502"/>
              <a:gd name="connsiteX19" fmla="*/ 391156 w 8543925"/>
              <a:gd name="connsiteY19" fmla="*/ 1564626 h 6258502"/>
              <a:gd name="connsiteX0" fmla="*/ 391156 w 8543925"/>
              <a:gd name="connsiteY0" fmla="*/ 1564626 h 6258502"/>
              <a:gd name="connsiteX1" fmla="*/ 782312 w 8543925"/>
              <a:gd name="connsiteY1" fmla="*/ 1173470 h 6258502"/>
              <a:gd name="connsiteX2" fmla="*/ 586734 w 8543925"/>
              <a:gd name="connsiteY2" fmla="*/ 977892 h 6258502"/>
              <a:gd name="connsiteX3" fmla="*/ 391156 w 8543925"/>
              <a:gd name="connsiteY3" fmla="*/ 1173470 h 6258502"/>
              <a:gd name="connsiteX4" fmla="*/ 391156 w 8543925"/>
              <a:gd name="connsiteY4" fmla="*/ 1564626 h 6258502"/>
              <a:gd name="connsiteX5" fmla="*/ 8152769 w 8543925"/>
              <a:gd name="connsiteY5" fmla="*/ 782313 h 6258502"/>
              <a:gd name="connsiteX6" fmla="*/ 8543925 w 8543925"/>
              <a:gd name="connsiteY6" fmla="*/ 391157 h 6258502"/>
              <a:gd name="connsiteX7" fmla="*/ 8152769 w 8543925"/>
              <a:gd name="connsiteY7" fmla="*/ 1 h 6258502"/>
              <a:gd name="connsiteX8" fmla="*/ 7761613 w 8543925"/>
              <a:gd name="connsiteY8" fmla="*/ 391157 h 6258502"/>
              <a:gd name="connsiteX9" fmla="*/ 7957191 w 8543925"/>
              <a:gd name="connsiteY9" fmla="*/ 586735 h 6258502"/>
              <a:gd name="connsiteX10" fmla="*/ 8152769 w 8543925"/>
              <a:gd name="connsiteY10" fmla="*/ 391157 h 6258502"/>
              <a:gd name="connsiteX11" fmla="*/ 8152769 w 8543925"/>
              <a:gd name="connsiteY11" fmla="*/ 782313 h 6258502"/>
              <a:gd name="connsiteX0" fmla="*/ 0 w 8543925"/>
              <a:gd name="connsiteY0" fmla="*/ 1173469 h 6258502"/>
              <a:gd name="connsiteX1" fmla="*/ 391156 w 8543925"/>
              <a:gd name="connsiteY1" fmla="*/ 782313 h 6258502"/>
              <a:gd name="connsiteX2" fmla="*/ 7761612 w 8543925"/>
              <a:gd name="connsiteY2" fmla="*/ 782313 h 6258502"/>
              <a:gd name="connsiteX3" fmla="*/ 7761612 w 8543925"/>
              <a:gd name="connsiteY3" fmla="*/ 391156 h 6258502"/>
              <a:gd name="connsiteX4" fmla="*/ 8152768 w 8543925"/>
              <a:gd name="connsiteY4" fmla="*/ 0 h 6258502"/>
              <a:gd name="connsiteX5" fmla="*/ 8543924 w 8543925"/>
              <a:gd name="connsiteY5" fmla="*/ 391156 h 6258502"/>
              <a:gd name="connsiteX6" fmla="*/ 8543925 w 8543925"/>
              <a:gd name="connsiteY6" fmla="*/ 5085033 h 6258502"/>
              <a:gd name="connsiteX7" fmla="*/ 8152769 w 8543925"/>
              <a:gd name="connsiteY7" fmla="*/ 5476189 h 6258502"/>
              <a:gd name="connsiteX8" fmla="*/ 782313 w 8543925"/>
              <a:gd name="connsiteY8" fmla="*/ 5476189 h 6258502"/>
              <a:gd name="connsiteX9" fmla="*/ 782313 w 8543925"/>
              <a:gd name="connsiteY9" fmla="*/ 5867346 h 6258502"/>
              <a:gd name="connsiteX10" fmla="*/ 391157 w 8543925"/>
              <a:gd name="connsiteY10" fmla="*/ 6258502 h 6258502"/>
              <a:gd name="connsiteX11" fmla="*/ 1 w 8543925"/>
              <a:gd name="connsiteY11" fmla="*/ 5867346 h 6258502"/>
              <a:gd name="connsiteX12" fmla="*/ 0 w 8543925"/>
              <a:gd name="connsiteY12" fmla="*/ 1173469 h 6258502"/>
              <a:gd name="connsiteX13" fmla="*/ 7761612 w 8543925"/>
              <a:gd name="connsiteY13" fmla="*/ 782313 h 6258502"/>
              <a:gd name="connsiteX14" fmla="*/ 8152769 w 8543925"/>
              <a:gd name="connsiteY14" fmla="*/ 782313 h 6258502"/>
              <a:gd name="connsiteX15" fmla="*/ 8543925 w 8543925"/>
              <a:gd name="connsiteY15" fmla="*/ 391157 h 6258502"/>
              <a:gd name="connsiteX16" fmla="*/ 8152769 w 8543925"/>
              <a:gd name="connsiteY16" fmla="*/ 782313 h 6258502"/>
              <a:gd name="connsiteX17" fmla="*/ 8152769 w 8543925"/>
              <a:gd name="connsiteY17" fmla="*/ 391156 h 6258502"/>
              <a:gd name="connsiteX18" fmla="*/ 7957191 w 8543925"/>
              <a:gd name="connsiteY18" fmla="*/ 586734 h 6258502"/>
              <a:gd name="connsiteX19" fmla="*/ 7761613 w 8543925"/>
              <a:gd name="connsiteY19" fmla="*/ 391156 h 6258502"/>
              <a:gd name="connsiteX20" fmla="*/ 391156 w 8543925"/>
              <a:gd name="connsiteY20" fmla="*/ 1564626 h 6258502"/>
              <a:gd name="connsiteX21" fmla="*/ 391156 w 8543925"/>
              <a:gd name="connsiteY21" fmla="*/ 1173469 h 6258502"/>
              <a:gd name="connsiteX22" fmla="*/ 586734 w 8543925"/>
              <a:gd name="connsiteY22" fmla="*/ 977891 h 6258502"/>
              <a:gd name="connsiteX23" fmla="*/ 782312 w 8543925"/>
              <a:gd name="connsiteY23" fmla="*/ 1173469 h 6258502"/>
              <a:gd name="connsiteX24" fmla="*/ 391156 w 8543925"/>
              <a:gd name="connsiteY24" fmla="*/ 1564625 h 6258502"/>
              <a:gd name="connsiteX25" fmla="*/ 0 w 8543925"/>
              <a:gd name="connsiteY25" fmla="*/ 1173469 h 6258502"/>
              <a:gd name="connsiteX26" fmla="*/ 782313 w 8543925"/>
              <a:gd name="connsiteY26" fmla="*/ 1173469 h 6258502"/>
              <a:gd name="connsiteX27" fmla="*/ 782313 w 8543925"/>
              <a:gd name="connsiteY27" fmla="*/ 5476189 h 62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43925" h="6258502" stroke="0" extrusionOk="0">
                <a:moveTo>
                  <a:pt x="8543925" y="391156"/>
                </a:moveTo>
                <a:cubicBezTo>
                  <a:pt x="8536566" y="615163"/>
                  <a:pt x="8370638" y="773021"/>
                  <a:pt x="8152769" y="782312"/>
                </a:cubicBezTo>
                <a:cubicBezTo>
                  <a:pt x="8158977" y="740338"/>
                  <a:pt x="8130943" y="575015"/>
                  <a:pt x="8152769" y="391156"/>
                </a:cubicBezTo>
                <a:cubicBezTo>
                  <a:pt x="8156990" y="497381"/>
                  <a:pt x="8059362" y="589007"/>
                  <a:pt x="7957191" y="586734"/>
                </a:cubicBezTo>
                <a:cubicBezTo>
                  <a:pt x="7859266" y="586400"/>
                  <a:pt x="7763349" y="499211"/>
                  <a:pt x="7761613" y="391156"/>
                </a:cubicBezTo>
                <a:cubicBezTo>
                  <a:pt x="7765704" y="506117"/>
                  <a:pt x="7753491" y="672562"/>
                  <a:pt x="7761612" y="782313"/>
                </a:cubicBezTo>
                <a:cubicBezTo>
                  <a:pt x="5747291" y="724864"/>
                  <a:pt x="3054313" y="731022"/>
                  <a:pt x="391156" y="782313"/>
                </a:cubicBezTo>
                <a:cubicBezTo>
                  <a:pt x="175756" y="776818"/>
                  <a:pt x="-2173" y="974067"/>
                  <a:pt x="0" y="1173469"/>
                </a:cubicBezTo>
                <a:cubicBezTo>
                  <a:pt x="162176" y="2415366"/>
                  <a:pt x="128812" y="4102057"/>
                  <a:pt x="0" y="5867346"/>
                </a:cubicBezTo>
                <a:cubicBezTo>
                  <a:pt x="4341" y="6086125"/>
                  <a:pt x="192007" y="6231700"/>
                  <a:pt x="391156" y="6258502"/>
                </a:cubicBezTo>
                <a:cubicBezTo>
                  <a:pt x="582287" y="6284675"/>
                  <a:pt x="761588" y="6050227"/>
                  <a:pt x="782312" y="5867346"/>
                </a:cubicBezTo>
                <a:cubicBezTo>
                  <a:pt x="771751" y="5739751"/>
                  <a:pt x="785857" y="5604212"/>
                  <a:pt x="782313" y="5476189"/>
                </a:cubicBezTo>
                <a:cubicBezTo>
                  <a:pt x="2917986" y="5532229"/>
                  <a:pt x="6498517" y="5414333"/>
                  <a:pt x="8152769" y="5476189"/>
                </a:cubicBezTo>
                <a:cubicBezTo>
                  <a:pt x="8386792" y="5459217"/>
                  <a:pt x="8569168" y="5288224"/>
                  <a:pt x="8543925" y="5085033"/>
                </a:cubicBezTo>
                <a:cubicBezTo>
                  <a:pt x="8711579" y="3309715"/>
                  <a:pt x="8548936" y="2145515"/>
                  <a:pt x="8543925" y="391156"/>
                </a:cubicBezTo>
                <a:close/>
                <a:moveTo>
                  <a:pt x="391156" y="1564626"/>
                </a:moveTo>
                <a:cubicBezTo>
                  <a:pt x="617323" y="1579530"/>
                  <a:pt x="786359" y="1422550"/>
                  <a:pt x="782312" y="1173470"/>
                </a:cubicBezTo>
                <a:cubicBezTo>
                  <a:pt x="769319" y="1070174"/>
                  <a:pt x="686059" y="974235"/>
                  <a:pt x="586734" y="977892"/>
                </a:cubicBezTo>
                <a:cubicBezTo>
                  <a:pt x="480105" y="979664"/>
                  <a:pt x="408878" y="1068288"/>
                  <a:pt x="391156" y="1173470"/>
                </a:cubicBezTo>
                <a:cubicBezTo>
                  <a:pt x="413862" y="1285418"/>
                  <a:pt x="365200" y="1507339"/>
                  <a:pt x="391156" y="1564626"/>
                </a:cubicBezTo>
                <a:close/>
              </a:path>
              <a:path w="8543925" h="6258502" fill="darkenLess" stroke="0" extrusionOk="0">
                <a:moveTo>
                  <a:pt x="391156" y="1564626"/>
                </a:moveTo>
                <a:cubicBezTo>
                  <a:pt x="609518" y="1591463"/>
                  <a:pt x="800051" y="1369590"/>
                  <a:pt x="782312" y="1173470"/>
                </a:cubicBezTo>
                <a:cubicBezTo>
                  <a:pt x="796196" y="1073834"/>
                  <a:pt x="696417" y="983963"/>
                  <a:pt x="586734" y="977892"/>
                </a:cubicBezTo>
                <a:cubicBezTo>
                  <a:pt x="476533" y="976351"/>
                  <a:pt x="394089" y="1069079"/>
                  <a:pt x="391156" y="1173470"/>
                </a:cubicBezTo>
                <a:cubicBezTo>
                  <a:pt x="358096" y="1350175"/>
                  <a:pt x="369830" y="1451788"/>
                  <a:pt x="391156" y="1564626"/>
                </a:cubicBezTo>
                <a:close/>
                <a:moveTo>
                  <a:pt x="8152769" y="782313"/>
                </a:moveTo>
                <a:cubicBezTo>
                  <a:pt x="8341770" y="792841"/>
                  <a:pt x="8562045" y="584239"/>
                  <a:pt x="8543925" y="391157"/>
                </a:cubicBezTo>
                <a:cubicBezTo>
                  <a:pt x="8571625" y="174091"/>
                  <a:pt x="8392288" y="-4062"/>
                  <a:pt x="8152769" y="1"/>
                </a:cubicBezTo>
                <a:cubicBezTo>
                  <a:pt x="7939737" y="-23247"/>
                  <a:pt x="7795056" y="197169"/>
                  <a:pt x="7761613" y="391157"/>
                </a:cubicBezTo>
                <a:cubicBezTo>
                  <a:pt x="7757110" y="498494"/>
                  <a:pt x="7864768" y="572015"/>
                  <a:pt x="7957191" y="586735"/>
                </a:cubicBezTo>
                <a:cubicBezTo>
                  <a:pt x="8060372" y="567498"/>
                  <a:pt x="8170854" y="503940"/>
                  <a:pt x="8152769" y="391157"/>
                </a:cubicBezTo>
                <a:cubicBezTo>
                  <a:pt x="8154709" y="516650"/>
                  <a:pt x="8181309" y="699796"/>
                  <a:pt x="8152769" y="782313"/>
                </a:cubicBezTo>
                <a:close/>
              </a:path>
              <a:path w="8543925" h="6258502" fill="none" extrusionOk="0">
                <a:moveTo>
                  <a:pt x="0" y="1173469"/>
                </a:moveTo>
                <a:cubicBezTo>
                  <a:pt x="36679" y="935462"/>
                  <a:pt x="185267" y="779109"/>
                  <a:pt x="391156" y="782313"/>
                </a:cubicBezTo>
                <a:cubicBezTo>
                  <a:pt x="2086364" y="785704"/>
                  <a:pt x="4462362" y="891152"/>
                  <a:pt x="7761612" y="782313"/>
                </a:cubicBezTo>
                <a:cubicBezTo>
                  <a:pt x="7743230" y="690684"/>
                  <a:pt x="7778375" y="510684"/>
                  <a:pt x="7761612" y="391156"/>
                </a:cubicBezTo>
                <a:cubicBezTo>
                  <a:pt x="7743112" y="165520"/>
                  <a:pt x="7933229" y="7336"/>
                  <a:pt x="8152768" y="0"/>
                </a:cubicBezTo>
                <a:cubicBezTo>
                  <a:pt x="8369471" y="-2932"/>
                  <a:pt x="8506338" y="174803"/>
                  <a:pt x="8543924" y="391156"/>
                </a:cubicBezTo>
                <a:cubicBezTo>
                  <a:pt x="8609584" y="1807093"/>
                  <a:pt x="8580096" y="3425952"/>
                  <a:pt x="8543925" y="5085033"/>
                </a:cubicBezTo>
                <a:cubicBezTo>
                  <a:pt x="8538639" y="5304790"/>
                  <a:pt x="8352325" y="5476502"/>
                  <a:pt x="8152769" y="5476189"/>
                </a:cubicBezTo>
                <a:cubicBezTo>
                  <a:pt x="5284101" y="5458754"/>
                  <a:pt x="3754380" y="5468642"/>
                  <a:pt x="782313" y="5476189"/>
                </a:cubicBezTo>
                <a:cubicBezTo>
                  <a:pt x="800270" y="5586435"/>
                  <a:pt x="791652" y="5826549"/>
                  <a:pt x="782313" y="5867346"/>
                </a:cubicBezTo>
                <a:cubicBezTo>
                  <a:pt x="785035" y="6085487"/>
                  <a:pt x="631414" y="6266280"/>
                  <a:pt x="391157" y="6258502"/>
                </a:cubicBezTo>
                <a:cubicBezTo>
                  <a:pt x="184128" y="6239371"/>
                  <a:pt x="-7427" y="6094038"/>
                  <a:pt x="1" y="5867346"/>
                </a:cubicBezTo>
                <a:cubicBezTo>
                  <a:pt x="119562" y="4329928"/>
                  <a:pt x="239160" y="2584756"/>
                  <a:pt x="0" y="1173469"/>
                </a:cubicBezTo>
                <a:close/>
                <a:moveTo>
                  <a:pt x="7761612" y="782313"/>
                </a:moveTo>
                <a:cubicBezTo>
                  <a:pt x="7828530" y="783402"/>
                  <a:pt x="7970396" y="758973"/>
                  <a:pt x="8152769" y="782313"/>
                </a:cubicBezTo>
                <a:cubicBezTo>
                  <a:pt x="8344145" y="766043"/>
                  <a:pt x="8546038" y="594154"/>
                  <a:pt x="8543925" y="391157"/>
                </a:cubicBezTo>
                <a:moveTo>
                  <a:pt x="8152769" y="782313"/>
                </a:moveTo>
                <a:cubicBezTo>
                  <a:pt x="8156311" y="653144"/>
                  <a:pt x="8154603" y="548998"/>
                  <a:pt x="8152769" y="391156"/>
                </a:cubicBezTo>
                <a:cubicBezTo>
                  <a:pt x="8146071" y="494548"/>
                  <a:pt x="8070347" y="605420"/>
                  <a:pt x="7957191" y="586734"/>
                </a:cubicBezTo>
                <a:cubicBezTo>
                  <a:pt x="7865138" y="599815"/>
                  <a:pt x="7763166" y="509630"/>
                  <a:pt x="7761613" y="391156"/>
                </a:cubicBezTo>
                <a:moveTo>
                  <a:pt x="391156" y="1564626"/>
                </a:moveTo>
                <a:cubicBezTo>
                  <a:pt x="401840" y="1436481"/>
                  <a:pt x="370808" y="1264537"/>
                  <a:pt x="391156" y="1173469"/>
                </a:cubicBezTo>
                <a:cubicBezTo>
                  <a:pt x="384537" y="1063774"/>
                  <a:pt x="473856" y="965475"/>
                  <a:pt x="586734" y="977891"/>
                </a:cubicBezTo>
                <a:cubicBezTo>
                  <a:pt x="712244" y="966709"/>
                  <a:pt x="784122" y="1057878"/>
                  <a:pt x="782312" y="1173469"/>
                </a:cubicBezTo>
                <a:cubicBezTo>
                  <a:pt x="792853" y="1399486"/>
                  <a:pt x="616825" y="1582047"/>
                  <a:pt x="391156" y="1564625"/>
                </a:cubicBezTo>
                <a:cubicBezTo>
                  <a:pt x="179135" y="1563880"/>
                  <a:pt x="-13845" y="1419881"/>
                  <a:pt x="0" y="1173469"/>
                </a:cubicBezTo>
                <a:moveTo>
                  <a:pt x="782313" y="1173469"/>
                </a:moveTo>
                <a:cubicBezTo>
                  <a:pt x="669161" y="3086654"/>
                  <a:pt x="734040" y="3617909"/>
                  <a:pt x="782313" y="5476189"/>
                </a:cubicBezTo>
              </a:path>
              <a:path w="8543925" h="6258502" fill="none" stroke="0" extrusionOk="0">
                <a:moveTo>
                  <a:pt x="0" y="1173469"/>
                </a:moveTo>
                <a:cubicBezTo>
                  <a:pt x="20655" y="946527"/>
                  <a:pt x="172860" y="786537"/>
                  <a:pt x="391156" y="782313"/>
                </a:cubicBezTo>
                <a:cubicBezTo>
                  <a:pt x="2949822" y="870274"/>
                  <a:pt x="6881307" y="707424"/>
                  <a:pt x="7761612" y="782313"/>
                </a:cubicBezTo>
                <a:cubicBezTo>
                  <a:pt x="7795628" y="684717"/>
                  <a:pt x="7743585" y="575889"/>
                  <a:pt x="7761612" y="391156"/>
                </a:cubicBezTo>
                <a:cubicBezTo>
                  <a:pt x="7786560" y="184382"/>
                  <a:pt x="7971845" y="19317"/>
                  <a:pt x="8152768" y="0"/>
                </a:cubicBezTo>
                <a:cubicBezTo>
                  <a:pt x="8363278" y="13346"/>
                  <a:pt x="8528239" y="169762"/>
                  <a:pt x="8543924" y="391156"/>
                </a:cubicBezTo>
                <a:cubicBezTo>
                  <a:pt x="8650239" y="1803661"/>
                  <a:pt x="8408888" y="3401278"/>
                  <a:pt x="8543925" y="5085033"/>
                </a:cubicBezTo>
                <a:cubicBezTo>
                  <a:pt x="8531983" y="5265375"/>
                  <a:pt x="8368553" y="5480228"/>
                  <a:pt x="8152769" y="5476189"/>
                </a:cubicBezTo>
                <a:cubicBezTo>
                  <a:pt x="6394037" y="5582471"/>
                  <a:pt x="2143612" y="5350453"/>
                  <a:pt x="782313" y="5476189"/>
                </a:cubicBezTo>
                <a:cubicBezTo>
                  <a:pt x="813894" y="5539710"/>
                  <a:pt x="784961" y="5730801"/>
                  <a:pt x="782313" y="5867346"/>
                </a:cubicBezTo>
                <a:cubicBezTo>
                  <a:pt x="790116" y="6059312"/>
                  <a:pt x="582726" y="6274612"/>
                  <a:pt x="391157" y="6258502"/>
                </a:cubicBezTo>
                <a:cubicBezTo>
                  <a:pt x="181014" y="6259003"/>
                  <a:pt x="-5473" y="6103698"/>
                  <a:pt x="1" y="5867346"/>
                </a:cubicBezTo>
                <a:cubicBezTo>
                  <a:pt x="-68493" y="4373643"/>
                  <a:pt x="-108354" y="2905494"/>
                  <a:pt x="0" y="1173469"/>
                </a:cubicBezTo>
                <a:close/>
                <a:moveTo>
                  <a:pt x="7761612" y="782313"/>
                </a:moveTo>
                <a:cubicBezTo>
                  <a:pt x="7937854" y="748291"/>
                  <a:pt x="8020539" y="801020"/>
                  <a:pt x="8152769" y="782313"/>
                </a:cubicBezTo>
                <a:cubicBezTo>
                  <a:pt x="8372499" y="788096"/>
                  <a:pt x="8564889" y="573885"/>
                  <a:pt x="8543925" y="391157"/>
                </a:cubicBezTo>
                <a:moveTo>
                  <a:pt x="8152769" y="782313"/>
                </a:moveTo>
                <a:cubicBezTo>
                  <a:pt x="8140186" y="632838"/>
                  <a:pt x="8152531" y="439410"/>
                  <a:pt x="8152769" y="391156"/>
                </a:cubicBezTo>
                <a:cubicBezTo>
                  <a:pt x="8135228" y="498035"/>
                  <a:pt x="8058520" y="573194"/>
                  <a:pt x="7957191" y="586734"/>
                </a:cubicBezTo>
                <a:cubicBezTo>
                  <a:pt x="7837601" y="576689"/>
                  <a:pt x="7782130" y="499513"/>
                  <a:pt x="7761613" y="391156"/>
                </a:cubicBezTo>
                <a:moveTo>
                  <a:pt x="391156" y="1564626"/>
                </a:moveTo>
                <a:cubicBezTo>
                  <a:pt x="376243" y="1400979"/>
                  <a:pt x="370225" y="1352345"/>
                  <a:pt x="391156" y="1173469"/>
                </a:cubicBezTo>
                <a:cubicBezTo>
                  <a:pt x="384059" y="1046223"/>
                  <a:pt x="489321" y="985750"/>
                  <a:pt x="586734" y="977891"/>
                </a:cubicBezTo>
                <a:cubicBezTo>
                  <a:pt x="691333" y="974225"/>
                  <a:pt x="788820" y="1072918"/>
                  <a:pt x="782312" y="1173469"/>
                </a:cubicBezTo>
                <a:cubicBezTo>
                  <a:pt x="802459" y="1363330"/>
                  <a:pt x="638981" y="1566774"/>
                  <a:pt x="391156" y="1564625"/>
                </a:cubicBezTo>
                <a:cubicBezTo>
                  <a:pt x="199686" y="1593358"/>
                  <a:pt x="-14265" y="1412644"/>
                  <a:pt x="0" y="1173469"/>
                </a:cubicBezTo>
                <a:moveTo>
                  <a:pt x="782313" y="1173469"/>
                </a:moveTo>
                <a:cubicBezTo>
                  <a:pt x="698489" y="3094344"/>
                  <a:pt x="655514" y="4779019"/>
                  <a:pt x="782313" y="5476189"/>
                </a:cubicBezTo>
              </a:path>
            </a:pathLst>
          </a:custGeom>
          <a:blipFill>
            <a:blip r:embed="rId2"/>
            <a:tile tx="0" ty="0" sx="100000" sy="100000" flip="none" algn="tl"/>
          </a:blip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endParaRPr lang="en-US" sz="4050" b="1" dirty="0">
              <a:solidFill>
                <a:schemeClr val="tx1"/>
              </a:solidFill>
              <a:latin typeface="Papyrus" panose="03070502060502030205" pitchFamily="66" charset="0"/>
            </a:endParaRPr>
          </a:p>
          <a:p>
            <a:pPr algn="ctr">
              <a:defRPr/>
            </a:pPr>
            <a:r>
              <a:rPr lang="en-US" sz="4050" b="1" dirty="0">
                <a:solidFill>
                  <a:schemeClr val="tx1"/>
                </a:solidFill>
                <a:latin typeface="Papyrus" panose="03070502060502030205" pitchFamily="66" charset="0"/>
              </a:rPr>
              <a:t>2</a:t>
            </a:r>
            <a:r>
              <a:rPr lang="en-US" sz="4050" b="1" baseline="30000" dirty="0">
                <a:solidFill>
                  <a:schemeClr val="tx1"/>
                </a:solidFill>
                <a:latin typeface="Papyrus" panose="03070502060502030205" pitchFamily="66" charset="0"/>
              </a:rPr>
              <a:t>nd</a:t>
            </a:r>
            <a:r>
              <a:rPr lang="en-US" sz="4050" b="1" dirty="0">
                <a:solidFill>
                  <a:schemeClr val="tx1"/>
                </a:solidFill>
                <a:latin typeface="Papyrus" panose="03070502060502030205" pitchFamily="66" charset="0"/>
              </a:rPr>
              <a:t> Intermediate Period</a:t>
            </a:r>
          </a:p>
          <a:p>
            <a:pPr algn="ctr">
              <a:defRPr/>
            </a:pPr>
            <a:r>
              <a:rPr lang="en-US" sz="4050" b="1" dirty="0">
                <a:solidFill>
                  <a:schemeClr val="tx1"/>
                </a:solidFill>
                <a:latin typeface="Papyrus" panose="03070502060502030205" pitchFamily="66" charset="0"/>
              </a:rPr>
              <a:t>c. 1640–1540 BC</a:t>
            </a:r>
          </a:p>
          <a:p>
            <a:pPr algn="ctr">
              <a:defRPr/>
            </a:pPr>
            <a:r>
              <a:rPr lang="en-US" sz="4050" b="1" dirty="0">
                <a:solidFill>
                  <a:schemeClr val="tx1"/>
                </a:solidFill>
                <a:latin typeface="Papyrus" panose="03070502060502030205" pitchFamily="66" charset="0"/>
              </a:rPr>
              <a:t>New Kingdom Architecture</a:t>
            </a:r>
            <a:br>
              <a:rPr lang="en-US" sz="4050" b="1" dirty="0">
                <a:solidFill>
                  <a:schemeClr val="tx1"/>
                </a:solidFill>
                <a:latin typeface="Papyrus" panose="03070502060502030205" pitchFamily="66" charset="0"/>
              </a:rPr>
            </a:br>
            <a:r>
              <a:rPr lang="en-US" sz="4050" b="1" dirty="0">
                <a:solidFill>
                  <a:schemeClr val="tx1"/>
                </a:solidFill>
                <a:latin typeface="Papyrus" panose="03070502060502030205" pitchFamily="66" charset="0"/>
              </a:rPr>
              <a:t> 18th-20th Dynasties</a:t>
            </a:r>
            <a:br>
              <a:rPr lang="en-US" sz="4050" b="1" dirty="0">
                <a:solidFill>
                  <a:schemeClr val="tx1"/>
                </a:solidFill>
                <a:latin typeface="Papyrus" panose="03070502060502030205" pitchFamily="66" charset="0"/>
              </a:rPr>
            </a:br>
            <a:r>
              <a:rPr lang="en-US" sz="4050" b="1" dirty="0">
                <a:solidFill>
                  <a:schemeClr val="tx1"/>
                </a:solidFill>
                <a:latin typeface="Papyrus" panose="03070502060502030205" pitchFamily="66" charset="0"/>
              </a:rPr>
              <a:t>c. 1549-1069 BC</a:t>
            </a:r>
          </a:p>
          <a:p>
            <a:pPr algn="ctr">
              <a:defRPr/>
            </a:pPr>
            <a:endParaRPr lang="en-US" sz="4050" b="1" dirty="0">
              <a:solidFill>
                <a:schemeClr val="tx1"/>
              </a:solidFill>
              <a:latin typeface="Papyrus" panose="03070502060502030205"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690CABC1-D295-0CE6-2C09-232C3D05F90D}"/>
              </a:ext>
            </a:extLst>
          </p:cNvPr>
          <p:cNvSpPr/>
          <p:nvPr/>
        </p:nvSpPr>
        <p:spPr>
          <a:xfrm>
            <a:off x="198438" y="282575"/>
            <a:ext cx="8689975" cy="6288088"/>
          </a:xfrm>
          <a:custGeom>
            <a:avLst/>
            <a:gdLst>
              <a:gd name="connsiteX0" fmla="*/ 8690269 w 8690269"/>
              <a:gd name="connsiteY0" fmla="*/ 392924 h 6286779"/>
              <a:gd name="connsiteX1" fmla="*/ 8297345 w 8690269"/>
              <a:gd name="connsiteY1" fmla="*/ 785848 h 6286779"/>
              <a:gd name="connsiteX2" fmla="*/ 8297345 w 8690269"/>
              <a:gd name="connsiteY2" fmla="*/ 392924 h 6286779"/>
              <a:gd name="connsiteX3" fmla="*/ 8100883 w 8690269"/>
              <a:gd name="connsiteY3" fmla="*/ 589386 h 6286779"/>
              <a:gd name="connsiteX4" fmla="*/ 7904421 w 8690269"/>
              <a:gd name="connsiteY4" fmla="*/ 392924 h 6286779"/>
              <a:gd name="connsiteX5" fmla="*/ 7904422 w 8690269"/>
              <a:gd name="connsiteY5" fmla="*/ 785847 h 6286779"/>
              <a:gd name="connsiteX6" fmla="*/ 392924 w 8690269"/>
              <a:gd name="connsiteY6" fmla="*/ 785847 h 6286779"/>
              <a:gd name="connsiteX7" fmla="*/ 0 w 8690269"/>
              <a:gd name="connsiteY7" fmla="*/ 1178771 h 6286779"/>
              <a:gd name="connsiteX8" fmla="*/ 0 w 8690269"/>
              <a:gd name="connsiteY8" fmla="*/ 5893855 h 6286779"/>
              <a:gd name="connsiteX9" fmla="*/ 392924 w 8690269"/>
              <a:gd name="connsiteY9" fmla="*/ 6286779 h 6286779"/>
              <a:gd name="connsiteX10" fmla="*/ 785848 w 8690269"/>
              <a:gd name="connsiteY10" fmla="*/ 5893855 h 6286779"/>
              <a:gd name="connsiteX11" fmla="*/ 785847 w 8690269"/>
              <a:gd name="connsiteY11" fmla="*/ 5500932 h 6286779"/>
              <a:gd name="connsiteX12" fmla="*/ 8297345 w 8690269"/>
              <a:gd name="connsiteY12" fmla="*/ 5500932 h 6286779"/>
              <a:gd name="connsiteX13" fmla="*/ 8690269 w 8690269"/>
              <a:gd name="connsiteY13" fmla="*/ 5108008 h 6286779"/>
              <a:gd name="connsiteX14" fmla="*/ 8690269 w 8690269"/>
              <a:gd name="connsiteY14" fmla="*/ 392924 h 6286779"/>
              <a:gd name="connsiteX15" fmla="*/ 392924 w 8690269"/>
              <a:gd name="connsiteY15" fmla="*/ 1571695 h 6286779"/>
              <a:gd name="connsiteX16" fmla="*/ 785848 w 8690269"/>
              <a:gd name="connsiteY16" fmla="*/ 1178771 h 6286779"/>
              <a:gd name="connsiteX17" fmla="*/ 589386 w 8690269"/>
              <a:gd name="connsiteY17" fmla="*/ 982309 h 6286779"/>
              <a:gd name="connsiteX18" fmla="*/ 392924 w 8690269"/>
              <a:gd name="connsiteY18" fmla="*/ 1178771 h 6286779"/>
              <a:gd name="connsiteX19" fmla="*/ 392924 w 8690269"/>
              <a:gd name="connsiteY19" fmla="*/ 1571695 h 6286779"/>
              <a:gd name="connsiteX0" fmla="*/ 392924 w 8690269"/>
              <a:gd name="connsiteY0" fmla="*/ 1571695 h 6286779"/>
              <a:gd name="connsiteX1" fmla="*/ 785848 w 8690269"/>
              <a:gd name="connsiteY1" fmla="*/ 1178771 h 6286779"/>
              <a:gd name="connsiteX2" fmla="*/ 589386 w 8690269"/>
              <a:gd name="connsiteY2" fmla="*/ 982309 h 6286779"/>
              <a:gd name="connsiteX3" fmla="*/ 392924 w 8690269"/>
              <a:gd name="connsiteY3" fmla="*/ 1178771 h 6286779"/>
              <a:gd name="connsiteX4" fmla="*/ 392924 w 8690269"/>
              <a:gd name="connsiteY4" fmla="*/ 1571695 h 6286779"/>
              <a:gd name="connsiteX5" fmla="*/ 8297345 w 8690269"/>
              <a:gd name="connsiteY5" fmla="*/ 785847 h 6286779"/>
              <a:gd name="connsiteX6" fmla="*/ 8690269 w 8690269"/>
              <a:gd name="connsiteY6" fmla="*/ 392923 h 6286779"/>
              <a:gd name="connsiteX7" fmla="*/ 8297345 w 8690269"/>
              <a:gd name="connsiteY7" fmla="*/ -1 h 6286779"/>
              <a:gd name="connsiteX8" fmla="*/ 7904421 w 8690269"/>
              <a:gd name="connsiteY8" fmla="*/ 392923 h 6286779"/>
              <a:gd name="connsiteX9" fmla="*/ 8100883 w 8690269"/>
              <a:gd name="connsiteY9" fmla="*/ 589385 h 6286779"/>
              <a:gd name="connsiteX10" fmla="*/ 8297345 w 8690269"/>
              <a:gd name="connsiteY10" fmla="*/ 392923 h 6286779"/>
              <a:gd name="connsiteX11" fmla="*/ 8297345 w 8690269"/>
              <a:gd name="connsiteY11" fmla="*/ 785847 h 6286779"/>
              <a:gd name="connsiteX0" fmla="*/ 0 w 8690269"/>
              <a:gd name="connsiteY0" fmla="*/ 1178771 h 6286779"/>
              <a:gd name="connsiteX1" fmla="*/ 392924 w 8690269"/>
              <a:gd name="connsiteY1" fmla="*/ 785847 h 6286779"/>
              <a:gd name="connsiteX2" fmla="*/ 7904422 w 8690269"/>
              <a:gd name="connsiteY2" fmla="*/ 785847 h 6286779"/>
              <a:gd name="connsiteX3" fmla="*/ 7904422 w 8690269"/>
              <a:gd name="connsiteY3" fmla="*/ 392924 h 6286779"/>
              <a:gd name="connsiteX4" fmla="*/ 8297346 w 8690269"/>
              <a:gd name="connsiteY4" fmla="*/ 0 h 6286779"/>
              <a:gd name="connsiteX5" fmla="*/ 8690270 w 8690269"/>
              <a:gd name="connsiteY5" fmla="*/ 392924 h 6286779"/>
              <a:gd name="connsiteX6" fmla="*/ 8690269 w 8690269"/>
              <a:gd name="connsiteY6" fmla="*/ 5108008 h 6286779"/>
              <a:gd name="connsiteX7" fmla="*/ 8297345 w 8690269"/>
              <a:gd name="connsiteY7" fmla="*/ 5500932 h 6286779"/>
              <a:gd name="connsiteX8" fmla="*/ 785847 w 8690269"/>
              <a:gd name="connsiteY8" fmla="*/ 5500932 h 6286779"/>
              <a:gd name="connsiteX9" fmla="*/ 785847 w 8690269"/>
              <a:gd name="connsiteY9" fmla="*/ 5893855 h 6286779"/>
              <a:gd name="connsiteX10" fmla="*/ 392923 w 8690269"/>
              <a:gd name="connsiteY10" fmla="*/ 6286779 h 6286779"/>
              <a:gd name="connsiteX11" fmla="*/ -1 w 8690269"/>
              <a:gd name="connsiteY11" fmla="*/ 5893855 h 6286779"/>
              <a:gd name="connsiteX12" fmla="*/ 0 w 8690269"/>
              <a:gd name="connsiteY12" fmla="*/ 1178771 h 6286779"/>
              <a:gd name="connsiteX13" fmla="*/ 7904422 w 8690269"/>
              <a:gd name="connsiteY13" fmla="*/ 785847 h 6286779"/>
              <a:gd name="connsiteX14" fmla="*/ 8297345 w 8690269"/>
              <a:gd name="connsiteY14" fmla="*/ 785847 h 6286779"/>
              <a:gd name="connsiteX15" fmla="*/ 8690269 w 8690269"/>
              <a:gd name="connsiteY15" fmla="*/ 392923 h 6286779"/>
              <a:gd name="connsiteX16" fmla="*/ 8297345 w 8690269"/>
              <a:gd name="connsiteY16" fmla="*/ 785847 h 6286779"/>
              <a:gd name="connsiteX17" fmla="*/ 8297345 w 8690269"/>
              <a:gd name="connsiteY17" fmla="*/ 392924 h 6286779"/>
              <a:gd name="connsiteX18" fmla="*/ 8100883 w 8690269"/>
              <a:gd name="connsiteY18" fmla="*/ 589386 h 6286779"/>
              <a:gd name="connsiteX19" fmla="*/ 7904421 w 8690269"/>
              <a:gd name="connsiteY19" fmla="*/ 392924 h 6286779"/>
              <a:gd name="connsiteX20" fmla="*/ 392924 w 8690269"/>
              <a:gd name="connsiteY20" fmla="*/ 1571695 h 6286779"/>
              <a:gd name="connsiteX21" fmla="*/ 392924 w 8690269"/>
              <a:gd name="connsiteY21" fmla="*/ 1178771 h 6286779"/>
              <a:gd name="connsiteX22" fmla="*/ 589386 w 8690269"/>
              <a:gd name="connsiteY22" fmla="*/ 982309 h 6286779"/>
              <a:gd name="connsiteX23" fmla="*/ 785848 w 8690269"/>
              <a:gd name="connsiteY23" fmla="*/ 1178771 h 6286779"/>
              <a:gd name="connsiteX24" fmla="*/ 392924 w 8690269"/>
              <a:gd name="connsiteY24" fmla="*/ 1571695 h 6286779"/>
              <a:gd name="connsiteX25" fmla="*/ 0 w 8690269"/>
              <a:gd name="connsiteY25" fmla="*/ 1178771 h 6286779"/>
              <a:gd name="connsiteX26" fmla="*/ 785847 w 8690269"/>
              <a:gd name="connsiteY26" fmla="*/ 1178771 h 6286779"/>
              <a:gd name="connsiteX27" fmla="*/ 785847 w 8690269"/>
              <a:gd name="connsiteY27" fmla="*/ 5500932 h 628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90269" h="6286779" stroke="0" extrusionOk="0">
                <a:moveTo>
                  <a:pt x="8690269" y="392924"/>
                </a:moveTo>
                <a:cubicBezTo>
                  <a:pt x="8671573" y="630201"/>
                  <a:pt x="8517307" y="770920"/>
                  <a:pt x="8297345" y="785848"/>
                </a:cubicBezTo>
                <a:cubicBezTo>
                  <a:pt x="8289354" y="652744"/>
                  <a:pt x="8286581" y="498539"/>
                  <a:pt x="8297345" y="392924"/>
                </a:cubicBezTo>
                <a:cubicBezTo>
                  <a:pt x="8312006" y="495209"/>
                  <a:pt x="8204492" y="591289"/>
                  <a:pt x="8100883" y="589386"/>
                </a:cubicBezTo>
                <a:cubicBezTo>
                  <a:pt x="8003685" y="589012"/>
                  <a:pt x="7921721" y="501829"/>
                  <a:pt x="7904421" y="392924"/>
                </a:cubicBezTo>
                <a:cubicBezTo>
                  <a:pt x="7905254" y="520758"/>
                  <a:pt x="7899267" y="667971"/>
                  <a:pt x="7904422" y="785847"/>
                </a:cubicBezTo>
                <a:cubicBezTo>
                  <a:pt x="5996850" y="728398"/>
                  <a:pt x="1758089" y="734556"/>
                  <a:pt x="392924" y="785847"/>
                </a:cubicBezTo>
                <a:cubicBezTo>
                  <a:pt x="178842" y="760285"/>
                  <a:pt x="-1017" y="969550"/>
                  <a:pt x="0" y="1178771"/>
                </a:cubicBezTo>
                <a:cubicBezTo>
                  <a:pt x="162176" y="2612416"/>
                  <a:pt x="128812" y="3677009"/>
                  <a:pt x="0" y="5893855"/>
                </a:cubicBezTo>
                <a:cubicBezTo>
                  <a:pt x="22261" y="6124961"/>
                  <a:pt x="188247" y="6267203"/>
                  <a:pt x="392924" y="6286779"/>
                </a:cubicBezTo>
                <a:cubicBezTo>
                  <a:pt x="582500" y="6315614"/>
                  <a:pt x="777267" y="6097135"/>
                  <a:pt x="785848" y="5893855"/>
                </a:cubicBezTo>
                <a:cubicBezTo>
                  <a:pt x="762362" y="5769089"/>
                  <a:pt x="793463" y="5626828"/>
                  <a:pt x="785847" y="5500932"/>
                </a:cubicBezTo>
                <a:cubicBezTo>
                  <a:pt x="3573964" y="5556972"/>
                  <a:pt x="5363667" y="5439076"/>
                  <a:pt x="8297345" y="5500932"/>
                </a:cubicBezTo>
                <a:cubicBezTo>
                  <a:pt x="8532362" y="5483944"/>
                  <a:pt x="8705724" y="5317154"/>
                  <a:pt x="8690269" y="5108008"/>
                </a:cubicBezTo>
                <a:cubicBezTo>
                  <a:pt x="8857923" y="4404879"/>
                  <a:pt x="8695280" y="1541419"/>
                  <a:pt x="8690269" y="392924"/>
                </a:cubicBezTo>
                <a:close/>
                <a:moveTo>
                  <a:pt x="392924" y="1571695"/>
                </a:moveTo>
                <a:cubicBezTo>
                  <a:pt x="622969" y="1590864"/>
                  <a:pt x="786844" y="1403911"/>
                  <a:pt x="785848" y="1178771"/>
                </a:cubicBezTo>
                <a:cubicBezTo>
                  <a:pt x="768424" y="1076595"/>
                  <a:pt x="685597" y="977136"/>
                  <a:pt x="589386" y="982309"/>
                </a:cubicBezTo>
                <a:cubicBezTo>
                  <a:pt x="491624" y="996038"/>
                  <a:pt x="400281" y="1071444"/>
                  <a:pt x="392924" y="1178771"/>
                </a:cubicBezTo>
                <a:cubicBezTo>
                  <a:pt x="375280" y="1270290"/>
                  <a:pt x="388855" y="1440055"/>
                  <a:pt x="392924" y="1571695"/>
                </a:cubicBezTo>
                <a:close/>
              </a:path>
              <a:path w="8690269" h="6286779" fill="darkenLess" stroke="0" extrusionOk="0">
                <a:moveTo>
                  <a:pt x="392924" y="1571695"/>
                </a:moveTo>
                <a:cubicBezTo>
                  <a:pt x="613201" y="1609312"/>
                  <a:pt x="797966" y="1382177"/>
                  <a:pt x="785848" y="1178771"/>
                </a:cubicBezTo>
                <a:cubicBezTo>
                  <a:pt x="797222" y="1077132"/>
                  <a:pt x="702740" y="999963"/>
                  <a:pt x="589386" y="982309"/>
                </a:cubicBezTo>
                <a:cubicBezTo>
                  <a:pt x="470110" y="974714"/>
                  <a:pt x="395703" y="1073703"/>
                  <a:pt x="392924" y="1178771"/>
                </a:cubicBezTo>
                <a:cubicBezTo>
                  <a:pt x="368315" y="1232200"/>
                  <a:pt x="360294" y="1525361"/>
                  <a:pt x="392924" y="1571695"/>
                </a:cubicBezTo>
                <a:close/>
                <a:moveTo>
                  <a:pt x="8297345" y="785847"/>
                </a:moveTo>
                <a:cubicBezTo>
                  <a:pt x="8501050" y="791028"/>
                  <a:pt x="8693226" y="606185"/>
                  <a:pt x="8690269" y="392923"/>
                </a:cubicBezTo>
                <a:cubicBezTo>
                  <a:pt x="8705435" y="175349"/>
                  <a:pt x="8532841" y="-3199"/>
                  <a:pt x="8297345" y="-1"/>
                </a:cubicBezTo>
                <a:cubicBezTo>
                  <a:pt x="8081339" y="-7761"/>
                  <a:pt x="7916007" y="183553"/>
                  <a:pt x="7904421" y="392923"/>
                </a:cubicBezTo>
                <a:cubicBezTo>
                  <a:pt x="7899755" y="500723"/>
                  <a:pt x="8002857" y="579494"/>
                  <a:pt x="8100883" y="589385"/>
                </a:cubicBezTo>
                <a:cubicBezTo>
                  <a:pt x="8206789" y="579051"/>
                  <a:pt x="8301598" y="502547"/>
                  <a:pt x="8297345" y="392923"/>
                </a:cubicBezTo>
                <a:cubicBezTo>
                  <a:pt x="8267758" y="499487"/>
                  <a:pt x="8268169" y="666841"/>
                  <a:pt x="8297345" y="785847"/>
                </a:cubicBezTo>
                <a:close/>
              </a:path>
              <a:path w="8690269" h="6286779" fill="none" extrusionOk="0">
                <a:moveTo>
                  <a:pt x="0" y="1178771"/>
                </a:moveTo>
                <a:cubicBezTo>
                  <a:pt x="23657" y="947589"/>
                  <a:pt x="211511" y="774601"/>
                  <a:pt x="392924" y="785847"/>
                </a:cubicBezTo>
                <a:cubicBezTo>
                  <a:pt x="3599715" y="789238"/>
                  <a:pt x="4329984" y="894686"/>
                  <a:pt x="7904422" y="785847"/>
                </a:cubicBezTo>
                <a:cubicBezTo>
                  <a:pt x="7896780" y="741097"/>
                  <a:pt x="7873464" y="457560"/>
                  <a:pt x="7904422" y="392924"/>
                </a:cubicBezTo>
                <a:cubicBezTo>
                  <a:pt x="7867956" y="156981"/>
                  <a:pt x="8066594" y="28729"/>
                  <a:pt x="8297346" y="0"/>
                </a:cubicBezTo>
                <a:cubicBezTo>
                  <a:pt x="8515235" y="-3839"/>
                  <a:pt x="8648360" y="175557"/>
                  <a:pt x="8690270" y="392924"/>
                </a:cubicBezTo>
                <a:cubicBezTo>
                  <a:pt x="8749459" y="1830584"/>
                  <a:pt x="8712422" y="3478463"/>
                  <a:pt x="8690269" y="5108008"/>
                </a:cubicBezTo>
                <a:cubicBezTo>
                  <a:pt x="8665525" y="5342464"/>
                  <a:pt x="8477483" y="5501633"/>
                  <a:pt x="8297345" y="5500932"/>
                </a:cubicBezTo>
                <a:cubicBezTo>
                  <a:pt x="5400063" y="5483497"/>
                  <a:pt x="3446405" y="5493385"/>
                  <a:pt x="785847" y="5500932"/>
                </a:cubicBezTo>
                <a:cubicBezTo>
                  <a:pt x="751657" y="5615494"/>
                  <a:pt x="805516" y="5770415"/>
                  <a:pt x="785847" y="5893855"/>
                </a:cubicBezTo>
                <a:cubicBezTo>
                  <a:pt x="820024" y="6137377"/>
                  <a:pt x="644094" y="6297746"/>
                  <a:pt x="392923" y="6286779"/>
                </a:cubicBezTo>
                <a:cubicBezTo>
                  <a:pt x="177158" y="6284140"/>
                  <a:pt x="-21718" y="6142035"/>
                  <a:pt x="-1" y="5893855"/>
                </a:cubicBezTo>
                <a:cubicBezTo>
                  <a:pt x="208877" y="4369693"/>
                  <a:pt x="61193" y="2711232"/>
                  <a:pt x="0" y="1178771"/>
                </a:cubicBezTo>
                <a:close/>
                <a:moveTo>
                  <a:pt x="7904422" y="785847"/>
                </a:moveTo>
                <a:cubicBezTo>
                  <a:pt x="8090184" y="772431"/>
                  <a:pt x="8185625" y="778285"/>
                  <a:pt x="8297345" y="785847"/>
                </a:cubicBezTo>
                <a:cubicBezTo>
                  <a:pt x="8503705" y="778821"/>
                  <a:pt x="8690899" y="606044"/>
                  <a:pt x="8690269" y="392923"/>
                </a:cubicBezTo>
                <a:moveTo>
                  <a:pt x="8297345" y="785847"/>
                </a:moveTo>
                <a:cubicBezTo>
                  <a:pt x="8305593" y="599686"/>
                  <a:pt x="8300809" y="562572"/>
                  <a:pt x="8297345" y="392924"/>
                </a:cubicBezTo>
                <a:cubicBezTo>
                  <a:pt x="8281617" y="490572"/>
                  <a:pt x="8210595" y="593779"/>
                  <a:pt x="8100883" y="589386"/>
                </a:cubicBezTo>
                <a:cubicBezTo>
                  <a:pt x="8002053" y="597313"/>
                  <a:pt x="7906121" y="512876"/>
                  <a:pt x="7904421" y="392924"/>
                </a:cubicBezTo>
                <a:moveTo>
                  <a:pt x="392924" y="1571695"/>
                </a:moveTo>
                <a:cubicBezTo>
                  <a:pt x="367484" y="1515987"/>
                  <a:pt x="363216" y="1228290"/>
                  <a:pt x="392924" y="1178771"/>
                </a:cubicBezTo>
                <a:cubicBezTo>
                  <a:pt x="378589" y="1066631"/>
                  <a:pt x="474526" y="966078"/>
                  <a:pt x="589386" y="982309"/>
                </a:cubicBezTo>
                <a:cubicBezTo>
                  <a:pt x="714797" y="971502"/>
                  <a:pt x="787816" y="1062030"/>
                  <a:pt x="785848" y="1178771"/>
                </a:cubicBezTo>
                <a:cubicBezTo>
                  <a:pt x="807885" y="1416657"/>
                  <a:pt x="621071" y="1591831"/>
                  <a:pt x="392924" y="1571695"/>
                </a:cubicBezTo>
                <a:cubicBezTo>
                  <a:pt x="211244" y="1565132"/>
                  <a:pt x="-10274" y="1418323"/>
                  <a:pt x="0" y="1178771"/>
                </a:cubicBezTo>
                <a:moveTo>
                  <a:pt x="785847" y="1178771"/>
                </a:moveTo>
                <a:cubicBezTo>
                  <a:pt x="672695" y="1781405"/>
                  <a:pt x="737574" y="5065769"/>
                  <a:pt x="785847" y="5500932"/>
                </a:cubicBezTo>
              </a:path>
              <a:path w="8690269" h="6286779" fill="none" stroke="0" extrusionOk="0">
                <a:moveTo>
                  <a:pt x="0" y="1178771"/>
                </a:moveTo>
                <a:cubicBezTo>
                  <a:pt x="22561" y="949845"/>
                  <a:pt x="160260" y="815021"/>
                  <a:pt x="392924" y="785847"/>
                </a:cubicBezTo>
                <a:cubicBezTo>
                  <a:pt x="3384856" y="873808"/>
                  <a:pt x="6658625" y="710958"/>
                  <a:pt x="7904422" y="785847"/>
                </a:cubicBezTo>
                <a:cubicBezTo>
                  <a:pt x="7898461" y="662987"/>
                  <a:pt x="7917456" y="584275"/>
                  <a:pt x="7904422" y="392924"/>
                </a:cubicBezTo>
                <a:cubicBezTo>
                  <a:pt x="7933892" y="186850"/>
                  <a:pt x="8117037" y="20192"/>
                  <a:pt x="8297346" y="0"/>
                </a:cubicBezTo>
                <a:cubicBezTo>
                  <a:pt x="8501659" y="30697"/>
                  <a:pt x="8666581" y="167816"/>
                  <a:pt x="8690270" y="392924"/>
                </a:cubicBezTo>
                <a:cubicBezTo>
                  <a:pt x="8773289" y="1845830"/>
                  <a:pt x="8593364" y="3450824"/>
                  <a:pt x="8690269" y="5108008"/>
                </a:cubicBezTo>
                <a:cubicBezTo>
                  <a:pt x="8687891" y="5317908"/>
                  <a:pt x="8511981" y="5539922"/>
                  <a:pt x="8297345" y="5500932"/>
                </a:cubicBezTo>
                <a:cubicBezTo>
                  <a:pt x="4617603" y="5607214"/>
                  <a:pt x="2888179" y="5375196"/>
                  <a:pt x="785847" y="5500932"/>
                </a:cubicBezTo>
                <a:cubicBezTo>
                  <a:pt x="751198" y="5564956"/>
                  <a:pt x="793742" y="5790121"/>
                  <a:pt x="785847" y="5893855"/>
                </a:cubicBezTo>
                <a:cubicBezTo>
                  <a:pt x="795096" y="6082338"/>
                  <a:pt x="583835" y="6303966"/>
                  <a:pt x="392923" y="6286779"/>
                </a:cubicBezTo>
                <a:cubicBezTo>
                  <a:pt x="202158" y="6289013"/>
                  <a:pt x="-7597" y="6139060"/>
                  <a:pt x="-1" y="5893855"/>
                </a:cubicBezTo>
                <a:cubicBezTo>
                  <a:pt x="-71770" y="4396474"/>
                  <a:pt x="-62920" y="2847674"/>
                  <a:pt x="0" y="1178771"/>
                </a:cubicBezTo>
                <a:close/>
                <a:moveTo>
                  <a:pt x="7904422" y="785847"/>
                </a:moveTo>
                <a:cubicBezTo>
                  <a:pt x="8054331" y="757274"/>
                  <a:pt x="8174015" y="814019"/>
                  <a:pt x="8297345" y="785847"/>
                </a:cubicBezTo>
                <a:cubicBezTo>
                  <a:pt x="8516136" y="788636"/>
                  <a:pt x="8692305" y="606695"/>
                  <a:pt x="8690269" y="392923"/>
                </a:cubicBezTo>
                <a:moveTo>
                  <a:pt x="8297345" y="785847"/>
                </a:moveTo>
                <a:cubicBezTo>
                  <a:pt x="8308801" y="715381"/>
                  <a:pt x="8288555" y="513788"/>
                  <a:pt x="8297345" y="392924"/>
                </a:cubicBezTo>
                <a:cubicBezTo>
                  <a:pt x="8279785" y="500290"/>
                  <a:pt x="8208393" y="587375"/>
                  <a:pt x="8100883" y="589386"/>
                </a:cubicBezTo>
                <a:cubicBezTo>
                  <a:pt x="7976657" y="575741"/>
                  <a:pt x="7923073" y="501738"/>
                  <a:pt x="7904421" y="392924"/>
                </a:cubicBezTo>
                <a:moveTo>
                  <a:pt x="392924" y="1571695"/>
                </a:moveTo>
                <a:cubicBezTo>
                  <a:pt x="399128" y="1435370"/>
                  <a:pt x="362898" y="1226084"/>
                  <a:pt x="392924" y="1178771"/>
                </a:cubicBezTo>
                <a:cubicBezTo>
                  <a:pt x="388114" y="1057234"/>
                  <a:pt x="493930" y="991980"/>
                  <a:pt x="589386" y="982309"/>
                </a:cubicBezTo>
                <a:cubicBezTo>
                  <a:pt x="690737" y="974635"/>
                  <a:pt x="796880" y="1082921"/>
                  <a:pt x="785848" y="1178771"/>
                </a:cubicBezTo>
                <a:cubicBezTo>
                  <a:pt x="809779" y="1364694"/>
                  <a:pt x="616082" y="1572111"/>
                  <a:pt x="392924" y="1571695"/>
                </a:cubicBezTo>
                <a:cubicBezTo>
                  <a:pt x="192338" y="1590905"/>
                  <a:pt x="-22124" y="1431675"/>
                  <a:pt x="0" y="1178771"/>
                </a:cubicBezTo>
                <a:moveTo>
                  <a:pt x="785847" y="1178771"/>
                </a:moveTo>
                <a:cubicBezTo>
                  <a:pt x="702023" y="1748497"/>
                  <a:pt x="659048" y="4933492"/>
                  <a:pt x="785847" y="5500932"/>
                </a:cubicBezTo>
              </a:path>
            </a:pathLst>
          </a:custGeom>
          <a:blipFill>
            <a:blip r:embed="rId2"/>
            <a:tile tx="0" ty="0" sx="100000" sy="100000" flip="none" algn="tl"/>
          </a:blip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sz="726" b="1" dirty="0">
              <a:solidFill>
                <a:schemeClr val="tx1"/>
              </a:solidFill>
              <a:latin typeface="Papyrus" panose="03070502060502030205" pitchFamily="66" charset="0"/>
              <a:cs typeface="Times New Roman" panose="02020603050405020304" pitchFamily="18" charset="0"/>
            </a:endParaRPr>
          </a:p>
          <a:p>
            <a:pPr algn="ctr">
              <a:defRPr/>
            </a:pPr>
            <a:endParaRPr lang="en-US" altLang="en-US" sz="726" b="1" dirty="0">
              <a:solidFill>
                <a:schemeClr val="tx1"/>
              </a:solidFill>
              <a:latin typeface="Papyrus" panose="03070502060502030205" pitchFamily="66" charset="0"/>
              <a:cs typeface="Times New Roman" panose="02020603050405020304" pitchFamily="18" charset="0"/>
            </a:endParaRPr>
          </a:p>
          <a:p>
            <a:pPr algn="ctr">
              <a:defRPr/>
            </a:pPr>
            <a:r>
              <a:rPr lang="en-US" altLang="en-US" sz="3991" b="1" dirty="0">
                <a:solidFill>
                  <a:schemeClr val="tx1"/>
                </a:solidFill>
                <a:latin typeface="Papyrus" panose="03070502060502030205" pitchFamily="66" charset="0"/>
                <a:cs typeface="Times New Roman" panose="02020603050405020304" pitchFamily="18" charset="0"/>
              </a:rPr>
              <a:t>Lesson Info and PowerPoint: </a:t>
            </a:r>
            <a:r>
              <a:rPr lang="en-US" altLang="en-US" sz="2800" b="1" dirty="0">
                <a:solidFill>
                  <a:schemeClr val="tx1"/>
                </a:solidFill>
                <a:latin typeface="Papyrus" panose="03070502060502030205" pitchFamily="66" charset="0"/>
                <a:cs typeface="Times New Roman" panose="02020603050405020304" pitchFamily="18" charset="0"/>
                <a:hlinkClick r:id="rId3"/>
              </a:rPr>
              <a:t>https://www.teachercurator.com/</a:t>
            </a:r>
            <a:r>
              <a:rPr lang="en-US" altLang="en-US" sz="2800" b="1" dirty="0">
                <a:solidFill>
                  <a:schemeClr val="tx1"/>
                </a:solidFill>
                <a:latin typeface="Papyrus" panose="03070502060502030205" pitchFamily="66" charset="0"/>
                <a:cs typeface="Times New Roman" panose="02020603050405020304" pitchFamily="18" charset="0"/>
              </a:rPr>
              <a:t> </a:t>
            </a:r>
            <a:endParaRPr lang="el-GR" altLang="en-US" sz="2800" b="1" dirty="0">
              <a:solidFill>
                <a:schemeClr val="tx1"/>
              </a:solidFill>
              <a:latin typeface="Papyrus" panose="03070502060502030205" pitchFamily="66" charset="0"/>
              <a:cs typeface="Times New Roman" panose="02020603050405020304" pitchFamily="18" charset="0"/>
            </a:endParaRPr>
          </a:p>
          <a:p>
            <a:pPr algn="ctr">
              <a:defRPr/>
            </a:pPr>
            <a:r>
              <a:rPr lang="en-US" altLang="en-US" sz="2800" b="1" dirty="0">
                <a:solidFill>
                  <a:schemeClr val="tx1"/>
                </a:solidFill>
                <a:latin typeface="Papyrus" panose="03070502060502030205" pitchFamily="66" charset="0"/>
                <a:cs typeface="Times New Roman" panose="02020603050405020304" pitchFamily="18" charset="0"/>
                <a:hlinkClick r:id="rId4"/>
              </a:rPr>
              <a:t>https://www.facebook.com/teachercurator/</a:t>
            </a:r>
            <a:r>
              <a:rPr lang="el-GR" altLang="en-US" sz="2800" b="1" dirty="0">
                <a:solidFill>
                  <a:schemeClr val="tx1"/>
                </a:solidFill>
                <a:latin typeface="Papyrus" panose="03070502060502030205" pitchFamily="66" charset="0"/>
                <a:cs typeface="Times New Roman" panose="02020603050405020304" pitchFamily="18" charset="0"/>
              </a:rPr>
              <a:t> </a:t>
            </a:r>
            <a:endParaRPr lang="en-US" altLang="en-US" sz="2800" b="1" dirty="0">
              <a:solidFill>
                <a:schemeClr val="tx1"/>
              </a:solidFill>
              <a:latin typeface="Papyrus" panose="03070502060502030205" pitchFamily="66"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The political situation in the Second Intermediate Period of Egypt (c. 1650 — c. 1550 BC).">
            <a:extLst>
              <a:ext uri="{FF2B5EF4-FFF2-40B4-BE49-F238E27FC236}">
                <a16:creationId xmlns:a16="http://schemas.microsoft.com/office/drawing/2014/main" id="{6483F67A-3D15-9CA3-B0FD-34FA3CB7E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3" y="0"/>
            <a:ext cx="3362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34CCC2F-9486-5387-43C0-C61E79943EE0}"/>
              </a:ext>
            </a:extLst>
          </p:cNvPr>
          <p:cNvSpPr>
            <a:spLocks noGrp="1"/>
          </p:cNvSpPr>
          <p:nvPr>
            <p:ph type="title"/>
          </p:nvPr>
        </p:nvSpPr>
        <p:spPr>
          <a:xfrm>
            <a:off x="3968750" y="3429000"/>
            <a:ext cx="4770438" cy="3167063"/>
          </a:xfrm>
        </p:spPr>
        <p:txBody>
          <a:bodyPr>
            <a:normAutofit/>
          </a:bodyPr>
          <a:lstStyle/>
          <a:p>
            <a:pPr>
              <a:defRPr/>
            </a:pPr>
            <a:r>
              <a:rPr lang="en-US" sz="2400" b="1" dirty="0">
                <a:solidFill>
                  <a:schemeClr val="bg2">
                    <a:lumMod val="90000"/>
                  </a:schemeClr>
                </a:solidFill>
                <a:latin typeface="Papyrus" panose="03070502060502030205" pitchFamily="66" charset="0"/>
              </a:rPr>
              <a:t>2</a:t>
            </a:r>
            <a:r>
              <a:rPr lang="en-US" sz="2400" b="1" baseline="30000" dirty="0">
                <a:solidFill>
                  <a:schemeClr val="bg2">
                    <a:lumMod val="90000"/>
                  </a:schemeClr>
                </a:solidFill>
                <a:latin typeface="Papyrus" panose="03070502060502030205" pitchFamily="66" charset="0"/>
              </a:rPr>
              <a:t>nd</a:t>
            </a:r>
            <a:r>
              <a:rPr lang="en-US" sz="2400" b="1" dirty="0">
                <a:solidFill>
                  <a:schemeClr val="bg2">
                    <a:lumMod val="90000"/>
                  </a:schemeClr>
                </a:solidFill>
                <a:latin typeface="Papyrus" panose="03070502060502030205" pitchFamily="66" charset="0"/>
              </a:rPr>
              <a:t> Intermediate Period</a:t>
            </a:r>
            <a:br>
              <a:rPr lang="en-US" sz="2400" b="1" dirty="0">
                <a:solidFill>
                  <a:schemeClr val="bg2">
                    <a:lumMod val="90000"/>
                  </a:schemeClr>
                </a:solidFill>
                <a:latin typeface="Papyrus" panose="03070502060502030205" pitchFamily="66" charset="0"/>
              </a:rPr>
            </a:br>
            <a:r>
              <a:rPr lang="en-US" sz="2400" b="1" dirty="0">
                <a:solidFill>
                  <a:schemeClr val="bg2">
                    <a:lumMod val="90000"/>
                  </a:schemeClr>
                </a:solidFill>
                <a:latin typeface="Papyrus" panose="03070502060502030205" pitchFamily="66" charset="0"/>
              </a:rPr>
              <a:t> c. 1640–1540 BC</a:t>
            </a:r>
            <a:br>
              <a:rPr lang="en-US" sz="2400" b="1"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he 2</a:t>
            </a:r>
            <a:r>
              <a:rPr lang="en-US" sz="2000" b="1" baseline="30000" dirty="0">
                <a:solidFill>
                  <a:schemeClr val="bg2">
                    <a:lumMod val="90000"/>
                  </a:schemeClr>
                </a:solidFill>
                <a:latin typeface="Papyrus" panose="03070502060502030205" pitchFamily="66" charset="0"/>
              </a:rPr>
              <a:t>nd</a:t>
            </a:r>
            <a:r>
              <a:rPr lang="en-US" sz="2000" b="1" dirty="0">
                <a:solidFill>
                  <a:schemeClr val="bg2">
                    <a:lumMod val="90000"/>
                  </a:schemeClr>
                </a:solidFill>
                <a:latin typeface="Papyrus" panose="03070502060502030205" pitchFamily="66" charset="0"/>
              </a:rPr>
              <a:t> Intermediate Period marks a period when ancient Egypt fell into disarray for a second time, between the end of the Middle Kingdom and the start of the New Kingdom</a:t>
            </a:r>
            <a:br>
              <a:rPr lang="en-US" sz="2000" b="1" dirty="0">
                <a:solidFill>
                  <a:schemeClr val="accent4">
                    <a:lumMod val="20000"/>
                    <a:lumOff val="80000"/>
                  </a:schemeClr>
                </a:solidFill>
                <a:latin typeface="Papyrus" panose="03070502060502030205" pitchFamily="66" charset="0"/>
              </a:rPr>
            </a:br>
            <a:r>
              <a:rPr lang="en-US" sz="1300" b="1" dirty="0">
                <a:latin typeface="Papyrus" panose="03070502060502030205" pitchFamily="66" charset="0"/>
                <a:hlinkClick r:id="rId3"/>
              </a:rPr>
              <a:t>https://en.wikipedia.org/wiki/Second_Intermediate_Period_of_Egypt</a:t>
            </a:r>
            <a:r>
              <a:rPr lang="en-US" sz="1300" b="1" dirty="0">
                <a:latin typeface="Papyrus" panose="03070502060502030205" pitchFamily="66" charset="0"/>
              </a:rPr>
              <a:t> </a:t>
            </a:r>
          </a:p>
        </p:txBody>
      </p:sp>
      <p:pic>
        <p:nvPicPr>
          <p:cNvPr id="5124" name="Picture 2">
            <a:extLst>
              <a:ext uri="{FF2B5EF4-FFF2-40B4-BE49-F238E27FC236}">
                <a16:creationId xmlns:a16="http://schemas.microsoft.com/office/drawing/2014/main" id="{F0FF09DF-FC77-0306-00B5-134BC9698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8675" y="762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A3431-9020-F4A8-F04D-941FC96921FC}"/>
              </a:ext>
            </a:extLst>
          </p:cNvPr>
          <p:cNvSpPr>
            <a:spLocks noGrp="1"/>
          </p:cNvSpPr>
          <p:nvPr>
            <p:ph type="title"/>
          </p:nvPr>
        </p:nvSpPr>
        <p:spPr>
          <a:xfrm>
            <a:off x="6019800" y="274638"/>
            <a:ext cx="3048000" cy="1143000"/>
          </a:xfrm>
        </p:spPr>
        <p:txBody>
          <a:bodyPr>
            <a:normAutofit fontScale="90000"/>
          </a:bodyPr>
          <a:lstStyle/>
          <a:p>
            <a:pPr>
              <a:defRPr/>
            </a:pP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br>
              <a:rPr lang="en-US" sz="2000" b="1" dirty="0">
                <a:solidFill>
                  <a:schemeClr val="bg2">
                    <a:lumMod val="90000"/>
                  </a:schemeClr>
                </a:solidFill>
                <a:latin typeface="Papyrus" panose="03070502060502030205" pitchFamily="66" charset="0"/>
              </a:rPr>
            </a:br>
            <a:r>
              <a:rPr lang="en-US" sz="2000" b="1" dirty="0" err="1">
                <a:solidFill>
                  <a:schemeClr val="bg2">
                    <a:lumMod val="90000"/>
                  </a:schemeClr>
                </a:solidFill>
                <a:latin typeface="Papyrus" panose="03070502060502030205" pitchFamily="66" charset="0"/>
              </a:rPr>
              <a:t>Avaris</a:t>
            </a:r>
            <a:r>
              <a:rPr lang="en-US" sz="2000" b="1" dirty="0">
                <a:solidFill>
                  <a:schemeClr val="bg2">
                    <a:lumMod val="90000"/>
                  </a:schemeClr>
                </a:solidFill>
                <a:latin typeface="Papyrus" panose="03070502060502030205" pitchFamily="66" charset="0"/>
              </a:rPr>
              <a:t> was the Hyksos capital of Egypt located at the modern site of Tell </a:t>
            </a:r>
            <a:r>
              <a:rPr lang="en-US" sz="2000" b="1" dirty="0" err="1">
                <a:solidFill>
                  <a:schemeClr val="bg2">
                    <a:lumMod val="90000"/>
                  </a:schemeClr>
                </a:solidFill>
                <a:latin typeface="Papyrus" panose="03070502060502030205" pitchFamily="66" charset="0"/>
              </a:rPr>
              <a:t>el-Dab’a</a:t>
            </a:r>
            <a:r>
              <a:rPr lang="en-US" sz="2000" b="1" dirty="0">
                <a:solidFill>
                  <a:schemeClr val="bg2">
                    <a:lumMod val="90000"/>
                  </a:schemeClr>
                </a:solidFill>
                <a:latin typeface="Papyrus" panose="03070502060502030205" pitchFamily="66" charset="0"/>
              </a:rPr>
              <a:t> in the northeastern region of the Nile Delta. Excavations have shown that it was a well-developed center of trade with a busy </a:t>
            </a:r>
            <a:r>
              <a:rPr lang="en-US" sz="2000" b="1" dirty="0" err="1">
                <a:solidFill>
                  <a:schemeClr val="bg2">
                    <a:lumMod val="90000"/>
                  </a:schemeClr>
                </a:solidFill>
                <a:latin typeface="Papyrus" panose="03070502060502030205" pitchFamily="66" charset="0"/>
              </a:rPr>
              <a:t>harbour</a:t>
            </a:r>
            <a:r>
              <a:rPr lang="en-US" sz="2000" b="1" dirty="0">
                <a:solidFill>
                  <a:schemeClr val="bg2">
                    <a:lumMod val="90000"/>
                  </a:schemeClr>
                </a:solidFill>
                <a:latin typeface="Papyrus" panose="03070502060502030205" pitchFamily="66" charset="0"/>
              </a:rPr>
              <a:t> catering to over 300 ships. Artefacts excavated at an Hyksos  city temple produced goods from all over the Aegean world, including a Minoan-like wall paintings similar to those found in Crete at the Palace of Knossos.</a:t>
            </a:r>
            <a:br>
              <a:rPr lang="en-US" sz="2000" b="1" dirty="0">
                <a:solidFill>
                  <a:schemeClr val="bg2">
                    <a:lumMod val="90000"/>
                  </a:schemeClr>
                </a:solidFill>
                <a:latin typeface="Papyrus" panose="03070502060502030205" pitchFamily="66" charset="0"/>
              </a:rPr>
            </a:br>
            <a:r>
              <a:rPr lang="en-US" sz="1200" dirty="0">
                <a:solidFill>
                  <a:schemeClr val="bg2">
                    <a:lumMod val="90000"/>
                  </a:schemeClr>
                </a:solidFill>
                <a:latin typeface="Papyrus" panose="03070502060502030205" pitchFamily="66" charset="0"/>
                <a:hlinkClick r:id="rId2"/>
              </a:rPr>
              <a:t>https://landioustravel.com/egypt/ancient-egyptian-towns/avaris/</a:t>
            </a:r>
            <a:r>
              <a:rPr lang="en-US" sz="1200" dirty="0">
                <a:solidFill>
                  <a:schemeClr val="bg2">
                    <a:lumMod val="90000"/>
                  </a:schemeClr>
                </a:solidFill>
                <a:latin typeface="Papyrus" panose="03070502060502030205" pitchFamily="66" charset="0"/>
              </a:rPr>
              <a:t> </a:t>
            </a:r>
            <a:br>
              <a:rPr lang="en-US" sz="1200" dirty="0">
                <a:solidFill>
                  <a:schemeClr val="bg2">
                    <a:lumMod val="90000"/>
                  </a:schemeClr>
                </a:solidFill>
                <a:latin typeface="Papyrus" panose="03070502060502030205" pitchFamily="66" charset="0"/>
              </a:rPr>
            </a:br>
            <a:r>
              <a:rPr lang="en-US" sz="1200" dirty="0">
                <a:solidFill>
                  <a:schemeClr val="bg2">
                    <a:lumMod val="90000"/>
                  </a:schemeClr>
                </a:solidFill>
                <a:latin typeface="Papyrus" panose="03070502060502030205" pitchFamily="66" charset="0"/>
                <a:hlinkClick r:id="rId3"/>
              </a:rPr>
              <a:t>https://sketchfab.com/3d-models/avaris-tell-el-daba-ancient-egyptian-hyksos-87561a1256c34291a2a0d35040e6614e</a:t>
            </a:r>
            <a:br>
              <a:rPr lang="en-US" sz="1200" dirty="0">
                <a:solidFill>
                  <a:schemeClr val="bg2">
                    <a:lumMod val="90000"/>
                  </a:schemeClr>
                </a:solidFill>
                <a:latin typeface="Papyrus" panose="03070502060502030205" pitchFamily="66" charset="0"/>
              </a:rPr>
            </a:br>
            <a:br>
              <a:rPr lang="en-US" sz="1200" dirty="0">
                <a:solidFill>
                  <a:schemeClr val="bg2">
                    <a:lumMod val="90000"/>
                  </a:schemeClr>
                </a:solidFill>
                <a:latin typeface="Papyrus" panose="03070502060502030205" pitchFamily="66" charset="0"/>
              </a:rPr>
            </a:br>
            <a:br>
              <a:rPr lang="en-US" sz="1200" dirty="0">
                <a:solidFill>
                  <a:schemeClr val="bg2">
                    <a:lumMod val="90000"/>
                  </a:schemeClr>
                </a:solidFill>
                <a:latin typeface="Papyrus" panose="03070502060502030205" pitchFamily="66" charset="0"/>
              </a:rPr>
            </a:br>
            <a:br>
              <a:rPr lang="en-US" sz="1200" dirty="0">
                <a:solidFill>
                  <a:schemeClr val="bg2">
                    <a:lumMod val="90000"/>
                  </a:schemeClr>
                </a:solidFill>
                <a:latin typeface="Papyrus" panose="03070502060502030205" pitchFamily="66" charset="0"/>
              </a:rPr>
            </a:br>
            <a:br>
              <a:rPr lang="en-US" sz="1200" dirty="0">
                <a:solidFill>
                  <a:schemeClr val="bg2">
                    <a:lumMod val="90000"/>
                  </a:schemeClr>
                </a:solidFill>
                <a:latin typeface="Papyrus" panose="03070502060502030205" pitchFamily="66" charset="0"/>
              </a:rPr>
            </a:br>
            <a:endParaRPr lang="en-US" sz="1200" b="1" dirty="0">
              <a:solidFill>
                <a:schemeClr val="bg2">
                  <a:lumMod val="90000"/>
                </a:schemeClr>
              </a:solidFill>
              <a:latin typeface="Papyrus" panose="03070502060502030205" pitchFamily="66" charset="0"/>
            </a:endParaRPr>
          </a:p>
        </p:txBody>
      </p:sp>
      <p:pic>
        <p:nvPicPr>
          <p:cNvPr id="6147" name="Picture 4" descr="Avaris &gt; Landious Travel">
            <a:extLst>
              <a:ext uri="{FF2B5EF4-FFF2-40B4-BE49-F238E27FC236}">
                <a16:creationId xmlns:a16="http://schemas.microsoft.com/office/drawing/2014/main" id="{F4048CEB-B815-B362-A9B0-1738E4BFF3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06363"/>
            <a:ext cx="5867400" cy="330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2" descr="Avaris, Tell el-Daba, Ancient Egyptian Hyksos - Download Free 3D model by  Nate Loper 🗺️ ⛏🏺 #ArizonaGuide (@arizonaguide) [87561a1]">
            <a:extLst>
              <a:ext uri="{FF2B5EF4-FFF2-40B4-BE49-F238E27FC236}">
                <a16:creationId xmlns:a16="http://schemas.microsoft.com/office/drawing/2014/main" id="{A9DE8899-820F-0BF6-A412-2D6878BEE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3481388"/>
            <a:ext cx="5867400" cy="330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AB34-D853-139E-5BEA-16D254A86813}"/>
              </a:ext>
            </a:extLst>
          </p:cNvPr>
          <p:cNvSpPr>
            <a:spLocks noGrp="1"/>
          </p:cNvSpPr>
          <p:nvPr>
            <p:ph type="title"/>
          </p:nvPr>
        </p:nvSpPr>
        <p:spPr>
          <a:xfrm>
            <a:off x="5410200" y="274638"/>
            <a:ext cx="3581400" cy="1143000"/>
          </a:xfrm>
        </p:spPr>
        <p:txBody>
          <a:bodyPr>
            <a:normAutofit fontScale="90000"/>
          </a:bodyPr>
          <a:lstStyle/>
          <a:p>
            <a:pPr>
              <a:defRPr/>
            </a:pP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br>
              <a:rPr lang="en-US" sz="2000" dirty="0">
                <a:solidFill>
                  <a:schemeClr val="bg2">
                    <a:lumMod val="90000"/>
                  </a:schemeClr>
                </a:solidFill>
                <a:latin typeface="Papyrus" panose="03070502060502030205" pitchFamily="66" charset="0"/>
              </a:rPr>
            </a:br>
            <a:r>
              <a:rPr lang="en-US" sz="2000" b="1" dirty="0">
                <a:solidFill>
                  <a:schemeClr val="bg2">
                    <a:lumMod val="90000"/>
                  </a:schemeClr>
                </a:solidFill>
                <a:latin typeface="Papyrus" panose="03070502060502030205" pitchFamily="66" charset="0"/>
              </a:rPr>
              <a:t>Hyksos Official </a:t>
            </a:r>
            <a:r>
              <a:rPr lang="en-US" sz="2000" dirty="0">
                <a:solidFill>
                  <a:schemeClr val="bg2">
                    <a:lumMod val="90000"/>
                  </a:schemeClr>
                </a:solidFill>
                <a:latin typeface="Papyrus" panose="03070502060502030205" pitchFamily="66" charset="0"/>
              </a:rPr>
              <a:t>wearing the "mushroom-headed" hairstyle also seen in contemporary paintings of Western Asiatic foreigners, 2</a:t>
            </a:r>
            <a:r>
              <a:rPr lang="en-US" sz="2000" baseline="30000" dirty="0">
                <a:solidFill>
                  <a:schemeClr val="bg2">
                    <a:lumMod val="90000"/>
                  </a:schemeClr>
                </a:solidFill>
                <a:latin typeface="Papyrus" panose="03070502060502030205" pitchFamily="66" charset="0"/>
              </a:rPr>
              <a:t>nd</a:t>
            </a:r>
            <a:r>
              <a:rPr lang="en-US" sz="2000" dirty="0">
                <a:solidFill>
                  <a:schemeClr val="bg2">
                    <a:lumMod val="90000"/>
                  </a:schemeClr>
                </a:solidFill>
                <a:latin typeface="Papyrus" panose="03070502060502030205" pitchFamily="66" charset="0"/>
              </a:rPr>
              <a:t> Intermediate Period, 1800–1750 BC,  from </a:t>
            </a:r>
            <a:r>
              <a:rPr lang="en-US" sz="2000" dirty="0" err="1">
                <a:solidFill>
                  <a:schemeClr val="bg2">
                    <a:lumMod val="90000"/>
                  </a:schemeClr>
                </a:solidFill>
                <a:latin typeface="Papyrus" panose="03070502060502030205" pitchFamily="66" charset="0"/>
              </a:rPr>
              <a:t>Avaris</a:t>
            </a:r>
            <a:r>
              <a:rPr lang="en-US" sz="2000" dirty="0">
                <a:solidFill>
                  <a:schemeClr val="bg2">
                    <a:lumMod val="90000"/>
                  </a:schemeClr>
                </a:solidFill>
                <a:latin typeface="Papyrus" panose="03070502060502030205" pitchFamily="66" charset="0"/>
              </a:rPr>
              <a:t>, the capital of the Hyksos, Limestone, Height: 35 cm, </a:t>
            </a:r>
            <a:r>
              <a:rPr lang="en-US" sz="2000" dirty="0" err="1">
                <a:solidFill>
                  <a:schemeClr val="bg2">
                    <a:lumMod val="90000"/>
                  </a:schemeClr>
                </a:solidFill>
                <a:latin typeface="Papyrus" panose="03070502060502030205" pitchFamily="66" charset="0"/>
              </a:rPr>
              <a:t>Staatliches</a:t>
            </a:r>
            <a:r>
              <a:rPr lang="en-US" sz="2000" dirty="0">
                <a:solidFill>
                  <a:schemeClr val="bg2">
                    <a:lumMod val="90000"/>
                  </a:schemeClr>
                </a:solidFill>
                <a:latin typeface="Papyrus" panose="03070502060502030205" pitchFamily="66" charset="0"/>
              </a:rPr>
              <a:t> Museum </a:t>
            </a:r>
            <a:r>
              <a:rPr lang="en-US" sz="2000" dirty="0" err="1">
                <a:solidFill>
                  <a:schemeClr val="bg2">
                    <a:lumMod val="90000"/>
                  </a:schemeClr>
                </a:solidFill>
                <a:latin typeface="Papyrus" panose="03070502060502030205" pitchFamily="66" charset="0"/>
              </a:rPr>
              <a:t>Ägyptischer</a:t>
            </a:r>
            <a:r>
              <a:rPr lang="en-US" sz="2000" dirty="0">
                <a:solidFill>
                  <a:schemeClr val="bg2">
                    <a:lumMod val="90000"/>
                  </a:schemeClr>
                </a:solidFill>
                <a:latin typeface="Papyrus" panose="03070502060502030205" pitchFamily="66" charset="0"/>
              </a:rPr>
              <a:t> Kunst, Munich Germany</a:t>
            </a:r>
            <a:br>
              <a:rPr lang="en-US" sz="1200" dirty="0">
                <a:solidFill>
                  <a:schemeClr val="bg2">
                    <a:lumMod val="90000"/>
                  </a:schemeClr>
                </a:solidFill>
                <a:latin typeface="Papyrus" panose="03070502060502030205" pitchFamily="66" charset="0"/>
              </a:rPr>
            </a:br>
            <a:r>
              <a:rPr lang="en-US" sz="1200" dirty="0">
                <a:solidFill>
                  <a:schemeClr val="bg2">
                    <a:lumMod val="90000"/>
                  </a:schemeClr>
                </a:solidFill>
                <a:latin typeface="Papyrus" panose="03070502060502030205" pitchFamily="66" charset="0"/>
                <a:hlinkClick r:id="rId2"/>
              </a:rPr>
              <a:t>https://en.wikipedia.org/wiki/Staatliche_Sammlung_f%C3%BCr_%C3%84gyptische_Kunst</a:t>
            </a:r>
            <a:r>
              <a:rPr lang="en-US" sz="1200" dirty="0">
                <a:solidFill>
                  <a:schemeClr val="bg2">
                    <a:lumMod val="90000"/>
                  </a:schemeClr>
                </a:solidFill>
                <a:latin typeface="Papyrus" panose="03070502060502030205" pitchFamily="66" charset="0"/>
              </a:rPr>
              <a:t> </a:t>
            </a:r>
          </a:p>
        </p:txBody>
      </p:sp>
      <p:pic>
        <p:nvPicPr>
          <p:cNvPr id="7171" name="Picture 2">
            <a:extLst>
              <a:ext uri="{FF2B5EF4-FFF2-40B4-BE49-F238E27FC236}">
                <a16:creationId xmlns:a16="http://schemas.microsoft.com/office/drawing/2014/main" id="{15C5D643-48E6-3687-D1DD-08E2520FE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763"/>
            <a:ext cx="5141913"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7E8E4C46-49C2-C1E8-B4C3-D34F4BBCC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67161189-6A0A-73C6-11A8-95AA59DB4DAE}"/>
              </a:ext>
            </a:extLst>
          </p:cNvPr>
          <p:cNvSpPr>
            <a:spLocks noGrp="1"/>
          </p:cNvSpPr>
          <p:nvPr>
            <p:ph type="title"/>
          </p:nvPr>
        </p:nvSpPr>
        <p:spPr>
          <a:xfrm>
            <a:off x="0" y="274638"/>
            <a:ext cx="9144000" cy="1143000"/>
          </a:xfrm>
        </p:spPr>
        <p:txBody>
          <a:bodyPr>
            <a:normAutofit fontScale="90000"/>
          </a:bodyPr>
          <a:lstStyle/>
          <a:p>
            <a:pPr>
              <a:defRPr/>
            </a:pPr>
            <a:r>
              <a:rPr lang="en-US" sz="2000" dirty="0">
                <a:solidFill>
                  <a:schemeClr val="bg2">
                    <a:lumMod val="90000"/>
                  </a:schemeClr>
                </a:solidFill>
                <a:latin typeface="Papyrus" panose="03070502060502030205" pitchFamily="66" charset="0"/>
              </a:rPr>
              <a:t> </a:t>
            </a:r>
            <a:r>
              <a:rPr lang="en-US" sz="2000" b="1" dirty="0">
                <a:solidFill>
                  <a:schemeClr val="bg2">
                    <a:lumMod val="90000"/>
                  </a:schemeClr>
                </a:solidFill>
                <a:latin typeface="Papyrus" panose="03070502060502030205" pitchFamily="66" charset="0"/>
              </a:rPr>
              <a:t>Headband with Heads of Gazelles and a Stag Between Stars or Flowers,</a:t>
            </a:r>
            <a:r>
              <a:rPr lang="en-US" sz="2000" dirty="0">
                <a:solidFill>
                  <a:schemeClr val="bg2">
                    <a:lumMod val="90000"/>
                  </a:schemeClr>
                </a:solidFill>
                <a:latin typeface="Papyrus" panose="03070502060502030205" pitchFamily="66" charset="0"/>
              </a:rPr>
              <a:t> ca. 1648–1540 BC, 2</a:t>
            </a:r>
            <a:r>
              <a:rPr lang="en-US" sz="2000" baseline="30000" dirty="0">
                <a:solidFill>
                  <a:schemeClr val="bg2">
                    <a:lumMod val="90000"/>
                  </a:schemeClr>
                </a:solidFill>
                <a:latin typeface="Papyrus" panose="03070502060502030205" pitchFamily="66" charset="0"/>
              </a:rPr>
              <a:t>nd</a:t>
            </a:r>
            <a:r>
              <a:rPr lang="en-US" sz="2000" dirty="0">
                <a:solidFill>
                  <a:schemeClr val="bg2">
                    <a:lumMod val="90000"/>
                  </a:schemeClr>
                </a:solidFill>
                <a:latin typeface="Papyrus" panose="03070502060502030205" pitchFamily="66" charset="0"/>
              </a:rPr>
              <a:t> Intermediate Period, , Date: ca. 1648–1540 BC, Gold, Height of central stag: 8.9 cm, the MET, NY, USA</a:t>
            </a:r>
            <a:br>
              <a:rPr lang="en-US" sz="2000" dirty="0">
                <a:solidFill>
                  <a:schemeClr val="bg2">
                    <a:lumMod val="90000"/>
                  </a:schemeClr>
                </a:solidFill>
                <a:latin typeface="Papyrus" panose="03070502060502030205" pitchFamily="66" charset="0"/>
              </a:rPr>
            </a:br>
            <a:r>
              <a:rPr lang="en-US" sz="1200" dirty="0">
                <a:solidFill>
                  <a:schemeClr val="bg2">
                    <a:lumMod val="90000"/>
                  </a:schemeClr>
                </a:solidFill>
                <a:latin typeface="Papyrus" panose="03070502060502030205" pitchFamily="66" charset="0"/>
                <a:hlinkClick r:id="rId3"/>
              </a:rPr>
              <a:t>https://commons.wikimedia.org/wiki/File:Headband_with_Heads_of_Gazelles_and_a_Stag_Between_Stars_or_Flowers_ca._1648%E2%80%931540_BCE.jpg</a:t>
            </a:r>
            <a:r>
              <a:rPr lang="en-US" sz="1200" dirty="0">
                <a:solidFill>
                  <a:schemeClr val="bg2">
                    <a:lumMod val="90000"/>
                  </a:schemeClr>
                </a:solidFill>
                <a:latin typeface="Papyrus" panose="03070502060502030205" pitchFamily="66" charset="0"/>
              </a:rPr>
              <a:t> </a:t>
            </a:r>
            <a:br>
              <a:rPr lang="en-US" sz="1200" dirty="0">
                <a:solidFill>
                  <a:schemeClr val="bg2">
                    <a:lumMod val="90000"/>
                  </a:schemeClr>
                </a:solidFill>
                <a:latin typeface="Papyrus" panose="03070502060502030205" pitchFamily="66" charset="0"/>
              </a:rPr>
            </a:br>
            <a:endParaRPr lang="en-US" sz="1200" dirty="0">
              <a:solidFill>
                <a:schemeClr val="bg2">
                  <a:lumMod val="90000"/>
                </a:schemeClr>
              </a:solidFill>
              <a:latin typeface="Papyrus" panose="03070502060502030205"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2338" name="Title 2">
            <a:extLst>
              <a:ext uri="{FF2B5EF4-FFF2-40B4-BE49-F238E27FC236}">
                <a16:creationId xmlns:a16="http://schemas.microsoft.com/office/drawing/2014/main" id="{3BD41342-7798-81CC-609A-EBECF2A395BE}"/>
              </a:ext>
            </a:extLst>
          </p:cNvPr>
          <p:cNvSpPr>
            <a:spLocks noGrp="1"/>
          </p:cNvSpPr>
          <p:nvPr>
            <p:ph type="title"/>
          </p:nvPr>
        </p:nvSpPr>
        <p:spPr>
          <a:xfrm>
            <a:off x="212725" y="228600"/>
            <a:ext cx="5197475" cy="3354388"/>
          </a:xfrm>
        </p:spPr>
        <p:txBody>
          <a:bodyPr>
            <a:noAutofit/>
          </a:bodyPr>
          <a:lstStyle/>
          <a:p>
            <a:pPr algn="l">
              <a:defRPr/>
            </a:pPr>
            <a:br>
              <a:rPr lang="en-US" altLang="en-US" sz="1800" b="1" dirty="0"/>
            </a:br>
            <a:br>
              <a:rPr lang="en-US" altLang="en-US" sz="1800" b="1" dirty="0"/>
            </a:br>
            <a:r>
              <a:rPr lang="en-US" altLang="en-US" sz="1800" b="1" dirty="0">
                <a:solidFill>
                  <a:schemeClr val="bg2">
                    <a:lumMod val="90000"/>
                  </a:schemeClr>
                </a:solidFill>
                <a:latin typeface="Papyrus" panose="03070502060502030205" pitchFamily="66" charset="0"/>
              </a:rPr>
              <a:t>Minoan frescoes of Bull-Leaping from </a:t>
            </a:r>
            <a:r>
              <a:rPr lang="en-US" altLang="en-US" sz="1800" b="1" dirty="0" err="1">
                <a:solidFill>
                  <a:schemeClr val="bg2">
                    <a:lumMod val="90000"/>
                  </a:schemeClr>
                </a:solidFill>
                <a:latin typeface="Papyrus" panose="03070502060502030205" pitchFamily="66" charset="0"/>
              </a:rPr>
              <a:t>Avaris</a:t>
            </a:r>
            <a:r>
              <a:rPr lang="en-US" altLang="en-US" sz="1800" b="1" dirty="0">
                <a:solidFill>
                  <a:schemeClr val="bg2">
                    <a:lumMod val="90000"/>
                  </a:schemeClr>
                </a:solidFill>
                <a:latin typeface="Papyrus" panose="03070502060502030205" pitchFamily="66" charset="0"/>
              </a:rPr>
              <a:t> (Tell </a:t>
            </a:r>
            <a:r>
              <a:rPr lang="en-US" altLang="en-US" sz="1800" b="1" dirty="0" err="1">
                <a:solidFill>
                  <a:schemeClr val="bg2">
                    <a:lumMod val="90000"/>
                  </a:schemeClr>
                </a:solidFill>
                <a:latin typeface="Papyrus" panose="03070502060502030205" pitchFamily="66" charset="0"/>
              </a:rPr>
              <a:t>el-Daba</a:t>
            </a:r>
            <a:r>
              <a:rPr lang="en-US" altLang="en-US" sz="1800" b="1" dirty="0">
                <a:solidFill>
                  <a:schemeClr val="bg2">
                    <a:lumMod val="90000"/>
                  </a:schemeClr>
                </a:solidFill>
                <a:latin typeface="Papyrus" panose="03070502060502030205" pitchFamily="66" charset="0"/>
              </a:rPr>
              <a:t>), </a:t>
            </a:r>
            <a:r>
              <a:rPr lang="en-US" altLang="en-US" sz="1800" dirty="0">
                <a:solidFill>
                  <a:schemeClr val="bg2">
                    <a:lumMod val="90000"/>
                  </a:schemeClr>
                </a:solidFill>
                <a:latin typeface="Papyrus" panose="03070502060502030205" pitchFamily="66" charset="0"/>
              </a:rPr>
              <a:t>New Kingdom, 18</a:t>
            </a:r>
            <a:r>
              <a:rPr lang="en-US" altLang="en-US" sz="1800" baseline="30000" dirty="0">
                <a:solidFill>
                  <a:schemeClr val="bg2">
                    <a:lumMod val="90000"/>
                  </a:schemeClr>
                </a:solidFill>
                <a:latin typeface="Papyrus" panose="03070502060502030205" pitchFamily="66" charset="0"/>
              </a:rPr>
              <a:t>th</a:t>
            </a:r>
            <a:r>
              <a:rPr lang="en-US" altLang="en-US" sz="1800" dirty="0">
                <a:solidFill>
                  <a:schemeClr val="bg2">
                    <a:lumMod val="90000"/>
                  </a:schemeClr>
                </a:solidFill>
                <a:latin typeface="Papyrus" panose="03070502060502030205" pitchFamily="66" charset="0"/>
              </a:rPr>
              <a:t> Dynasty, 1530 BC, Fresco Painting, Length: 40 cm, Supreme Council of </a:t>
            </a:r>
            <a:r>
              <a:rPr lang="en-US" altLang="en-US" sz="1800" dirty="0" err="1">
                <a:solidFill>
                  <a:schemeClr val="bg2">
                    <a:lumMod val="90000"/>
                  </a:schemeClr>
                </a:solidFill>
                <a:latin typeface="Papyrus" panose="03070502060502030205" pitchFamily="66" charset="0"/>
              </a:rPr>
              <a:t>ntiquities</a:t>
            </a:r>
            <a:r>
              <a:rPr lang="en-US" altLang="en-US" sz="1800" dirty="0">
                <a:solidFill>
                  <a:schemeClr val="bg2">
                    <a:lumMod val="90000"/>
                  </a:schemeClr>
                </a:solidFill>
                <a:latin typeface="Papyrus" panose="03070502060502030205" pitchFamily="66" charset="0"/>
              </a:rPr>
              <a:t>, Tell et-</a:t>
            </a:r>
            <a:r>
              <a:rPr lang="en-US" altLang="en-US" sz="1800" dirty="0" err="1">
                <a:solidFill>
                  <a:schemeClr val="bg2">
                    <a:lumMod val="90000"/>
                  </a:schemeClr>
                </a:solidFill>
                <a:latin typeface="Papyrus" panose="03070502060502030205" pitchFamily="66" charset="0"/>
              </a:rPr>
              <a:t>Daba</a:t>
            </a:r>
            <a:r>
              <a:rPr lang="en-US" altLang="en-US" sz="1800" dirty="0">
                <a:solidFill>
                  <a:schemeClr val="bg2">
                    <a:lumMod val="90000"/>
                  </a:schemeClr>
                </a:solidFill>
                <a:latin typeface="Papyrus" panose="03070502060502030205" pitchFamily="66" charset="0"/>
              </a:rPr>
              <a:t>, Egypt</a:t>
            </a:r>
            <a:br>
              <a:rPr lang="en-US" altLang="en-US" sz="1800" dirty="0">
                <a:solidFill>
                  <a:schemeClr val="bg2">
                    <a:lumMod val="90000"/>
                  </a:schemeClr>
                </a:solidFill>
                <a:latin typeface="Papyrus" panose="03070502060502030205" pitchFamily="66" charset="0"/>
              </a:rPr>
            </a:br>
            <a:r>
              <a:rPr lang="en-GB" altLang="en-US" sz="1800" dirty="0">
                <a:solidFill>
                  <a:schemeClr val="bg2">
                    <a:lumMod val="90000"/>
                  </a:schemeClr>
                </a:solidFill>
                <a:latin typeface="Papyrus" panose="03070502060502030205" pitchFamily="66" charset="0"/>
              </a:rPr>
              <a:t>According to the archaeologists, the Minoan fresco in Tell </a:t>
            </a:r>
            <a:r>
              <a:rPr lang="en-GB" altLang="en-US" sz="1800" dirty="0" err="1">
                <a:solidFill>
                  <a:schemeClr val="bg2">
                    <a:lumMod val="90000"/>
                  </a:schemeClr>
                </a:solidFill>
                <a:latin typeface="Papyrus" panose="03070502060502030205" pitchFamily="66" charset="0"/>
              </a:rPr>
              <a:t>el-Dab'a</a:t>
            </a:r>
            <a:r>
              <a:rPr lang="en-GB" altLang="en-US" sz="1800" dirty="0">
                <a:solidFill>
                  <a:schemeClr val="bg2">
                    <a:lumMod val="90000"/>
                  </a:schemeClr>
                </a:solidFill>
                <a:latin typeface="Papyrus" panose="03070502060502030205" pitchFamily="66" charset="0"/>
              </a:rPr>
              <a:t> indicates "an encounter on the highest level must have taken place between the courts of Knossos and Egypt.“</a:t>
            </a:r>
            <a:br>
              <a:rPr lang="en-GB" altLang="en-US" sz="1800" dirty="0">
                <a:solidFill>
                  <a:schemeClr val="bg2">
                    <a:lumMod val="90000"/>
                  </a:schemeClr>
                </a:solidFill>
                <a:latin typeface="Papyrus" panose="03070502060502030205" pitchFamily="66" charset="0"/>
              </a:rPr>
            </a:br>
            <a:r>
              <a:rPr lang="en-GB" altLang="en-US" sz="1200" dirty="0">
                <a:solidFill>
                  <a:schemeClr val="bg2">
                    <a:lumMod val="90000"/>
                  </a:schemeClr>
                </a:solidFill>
                <a:latin typeface="Papyrus" panose="03070502060502030205" pitchFamily="66" charset="0"/>
                <a:hlinkClick r:id="rId2"/>
              </a:rPr>
              <a:t>https://www.greecehighdefinition.com/blog/minoan-frescoes-from-tell-el-daba-egypt</a:t>
            </a:r>
            <a:r>
              <a:rPr lang="en-GB" altLang="en-US" sz="1200" dirty="0">
                <a:solidFill>
                  <a:schemeClr val="bg2">
                    <a:lumMod val="90000"/>
                  </a:schemeClr>
                </a:solidFill>
                <a:latin typeface="Papyrus" panose="03070502060502030205" pitchFamily="66" charset="0"/>
              </a:rPr>
              <a:t> </a:t>
            </a:r>
            <a:br>
              <a:rPr lang="en-GB" altLang="en-US" sz="1200" dirty="0">
                <a:solidFill>
                  <a:schemeClr val="bg2">
                    <a:lumMod val="90000"/>
                  </a:schemeClr>
                </a:solidFill>
                <a:latin typeface="Papyrus" panose="03070502060502030205" pitchFamily="66" charset="0"/>
              </a:rPr>
            </a:br>
            <a:r>
              <a:rPr lang="en-GB" altLang="en-US" sz="1200" dirty="0">
                <a:solidFill>
                  <a:schemeClr val="bg2">
                    <a:lumMod val="90000"/>
                  </a:schemeClr>
                </a:solidFill>
                <a:latin typeface="Papyrus" panose="03070502060502030205" pitchFamily="66" charset="0"/>
                <a:hlinkClick r:id="rId3"/>
              </a:rPr>
              <a:t>https://www.wikiwand.com/en/Minoan_frescoes_from_Tell_el-Daba</a:t>
            </a:r>
            <a:r>
              <a:rPr lang="en-GB" altLang="en-US" sz="1200" dirty="0">
                <a:solidFill>
                  <a:schemeClr val="bg2">
                    <a:lumMod val="90000"/>
                  </a:schemeClr>
                </a:solidFill>
                <a:latin typeface="Papyrus" panose="03070502060502030205" pitchFamily="66" charset="0"/>
              </a:rPr>
              <a:t> </a:t>
            </a:r>
            <a:br>
              <a:rPr lang="en-US" altLang="en-US" sz="1200" dirty="0">
                <a:solidFill>
                  <a:schemeClr val="bg2">
                    <a:lumMod val="90000"/>
                  </a:schemeClr>
                </a:solidFill>
                <a:latin typeface="Papyrus" panose="03070502060502030205" pitchFamily="66" charset="0"/>
              </a:rPr>
            </a:br>
            <a:endParaRPr lang="en-US" altLang="en-US" sz="1200" dirty="0">
              <a:solidFill>
                <a:schemeClr val="bg2">
                  <a:lumMod val="90000"/>
                </a:schemeClr>
              </a:solidFill>
              <a:latin typeface="Papyrus" panose="03070502060502030205" pitchFamily="66" charset="0"/>
            </a:endParaRPr>
          </a:p>
        </p:txBody>
      </p:sp>
      <p:pic>
        <p:nvPicPr>
          <p:cNvPr id="9219" name="Picture 4" descr="http://upload.wikimedia.org/wikipedia/commons/thumb/2/2d/Reconstructed_Minoan_Fresco_Avaris.jpg/800px-Reconstructed_Minoan_Fresco_Avaris.jpg">
            <a:extLst>
              <a:ext uri="{FF2B5EF4-FFF2-40B4-BE49-F238E27FC236}">
                <a16:creationId xmlns:a16="http://schemas.microsoft.com/office/drawing/2014/main" id="{72142BE8-046D-097F-F0D5-715CE2DB5B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3960813"/>
            <a:ext cx="8718550"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6" descr="http://upload.wikimedia.org/wikipedia/commons/e/e6/Minoan_fresko_avaris_2.png">
            <a:extLst>
              <a:ext uri="{FF2B5EF4-FFF2-40B4-BE49-F238E27FC236}">
                <a16:creationId xmlns:a16="http://schemas.microsoft.com/office/drawing/2014/main" id="{904ACB97-F3E8-E1C9-6776-DA0AB5090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215900"/>
            <a:ext cx="2917825"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15C189F7-7C77-4512-9E5A-B26364F26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25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 descr="http://4.bp.blogspot.com/-uEccHLDYFEc/TtI4ZEHgg5I/AAAAAAAABG8/zUwIS497j0k/s640/Avarispaintings.gif">
            <a:extLst>
              <a:ext uri="{FF2B5EF4-FFF2-40B4-BE49-F238E27FC236}">
                <a16:creationId xmlns:a16="http://schemas.microsoft.com/office/drawing/2014/main" id="{4AAD4480-B2AD-432A-2CEB-6295F8103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3733800"/>
            <a:ext cx="7200900"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6F510254-2C79-924C-210F-A5A973B2272C}"/>
              </a:ext>
            </a:extLst>
          </p:cNvPr>
          <p:cNvSpPr>
            <a:spLocks noGrp="1"/>
          </p:cNvSpPr>
          <p:nvPr>
            <p:ph type="title"/>
          </p:nvPr>
        </p:nvSpPr>
        <p:spPr>
          <a:xfrm>
            <a:off x="-28575" y="2743200"/>
            <a:ext cx="9144000" cy="784225"/>
          </a:xfrm>
        </p:spPr>
        <p:txBody>
          <a:bodyPr/>
          <a:lstStyle/>
          <a:p>
            <a:pPr>
              <a:defRPr/>
            </a:pPr>
            <a:r>
              <a:rPr lang="en-US" sz="1100" dirty="0">
                <a:solidFill>
                  <a:schemeClr val="bg2">
                    <a:lumMod val="90000"/>
                  </a:schemeClr>
                </a:solidFill>
                <a:latin typeface="Papyrus" panose="03070502060502030205" pitchFamily="66" charset="0"/>
                <a:hlinkClick r:id="rId4"/>
              </a:rPr>
              <a:t>https://www.oeaw.ac.at/en/oeai/research/prehistory-wana-archaeology/archaeology-in-egypt-and-sudan/tell-el-daba-late-minoan-wall-paintings</a:t>
            </a:r>
            <a:r>
              <a:rPr lang="en-US" sz="1100" dirty="0">
                <a:solidFill>
                  <a:schemeClr val="bg2">
                    <a:lumMod val="90000"/>
                  </a:schemeClr>
                </a:solidFill>
                <a:latin typeface="Papyrus" panose="03070502060502030205" pitchFamily="66"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0AC4344B-B6AC-7475-E045-78EB6D7E4912}"/>
              </a:ext>
            </a:extLst>
          </p:cNvPr>
          <p:cNvSpPr/>
          <p:nvPr/>
        </p:nvSpPr>
        <p:spPr>
          <a:xfrm>
            <a:off x="300038" y="311150"/>
            <a:ext cx="8543925" cy="6259513"/>
          </a:xfrm>
          <a:custGeom>
            <a:avLst/>
            <a:gdLst>
              <a:gd name="connsiteX0" fmla="*/ 8543925 w 8543925"/>
              <a:gd name="connsiteY0" fmla="*/ 391156 h 6258502"/>
              <a:gd name="connsiteX1" fmla="*/ 8152769 w 8543925"/>
              <a:gd name="connsiteY1" fmla="*/ 782312 h 6258502"/>
              <a:gd name="connsiteX2" fmla="*/ 8152769 w 8543925"/>
              <a:gd name="connsiteY2" fmla="*/ 391156 h 6258502"/>
              <a:gd name="connsiteX3" fmla="*/ 7957191 w 8543925"/>
              <a:gd name="connsiteY3" fmla="*/ 586734 h 6258502"/>
              <a:gd name="connsiteX4" fmla="*/ 7761613 w 8543925"/>
              <a:gd name="connsiteY4" fmla="*/ 391156 h 6258502"/>
              <a:gd name="connsiteX5" fmla="*/ 7761612 w 8543925"/>
              <a:gd name="connsiteY5" fmla="*/ 782313 h 6258502"/>
              <a:gd name="connsiteX6" fmla="*/ 391156 w 8543925"/>
              <a:gd name="connsiteY6" fmla="*/ 782313 h 6258502"/>
              <a:gd name="connsiteX7" fmla="*/ 0 w 8543925"/>
              <a:gd name="connsiteY7" fmla="*/ 1173469 h 6258502"/>
              <a:gd name="connsiteX8" fmla="*/ 0 w 8543925"/>
              <a:gd name="connsiteY8" fmla="*/ 5867346 h 6258502"/>
              <a:gd name="connsiteX9" fmla="*/ 391156 w 8543925"/>
              <a:gd name="connsiteY9" fmla="*/ 6258502 h 6258502"/>
              <a:gd name="connsiteX10" fmla="*/ 782312 w 8543925"/>
              <a:gd name="connsiteY10" fmla="*/ 5867346 h 6258502"/>
              <a:gd name="connsiteX11" fmla="*/ 782313 w 8543925"/>
              <a:gd name="connsiteY11" fmla="*/ 5476189 h 6258502"/>
              <a:gd name="connsiteX12" fmla="*/ 8152769 w 8543925"/>
              <a:gd name="connsiteY12" fmla="*/ 5476189 h 6258502"/>
              <a:gd name="connsiteX13" fmla="*/ 8543925 w 8543925"/>
              <a:gd name="connsiteY13" fmla="*/ 5085033 h 6258502"/>
              <a:gd name="connsiteX14" fmla="*/ 8543925 w 8543925"/>
              <a:gd name="connsiteY14" fmla="*/ 391156 h 6258502"/>
              <a:gd name="connsiteX15" fmla="*/ 391156 w 8543925"/>
              <a:gd name="connsiteY15" fmla="*/ 1564626 h 6258502"/>
              <a:gd name="connsiteX16" fmla="*/ 782312 w 8543925"/>
              <a:gd name="connsiteY16" fmla="*/ 1173470 h 6258502"/>
              <a:gd name="connsiteX17" fmla="*/ 586734 w 8543925"/>
              <a:gd name="connsiteY17" fmla="*/ 977892 h 6258502"/>
              <a:gd name="connsiteX18" fmla="*/ 391156 w 8543925"/>
              <a:gd name="connsiteY18" fmla="*/ 1173470 h 6258502"/>
              <a:gd name="connsiteX19" fmla="*/ 391156 w 8543925"/>
              <a:gd name="connsiteY19" fmla="*/ 1564626 h 6258502"/>
              <a:gd name="connsiteX0" fmla="*/ 391156 w 8543925"/>
              <a:gd name="connsiteY0" fmla="*/ 1564626 h 6258502"/>
              <a:gd name="connsiteX1" fmla="*/ 782312 w 8543925"/>
              <a:gd name="connsiteY1" fmla="*/ 1173470 h 6258502"/>
              <a:gd name="connsiteX2" fmla="*/ 586734 w 8543925"/>
              <a:gd name="connsiteY2" fmla="*/ 977892 h 6258502"/>
              <a:gd name="connsiteX3" fmla="*/ 391156 w 8543925"/>
              <a:gd name="connsiteY3" fmla="*/ 1173470 h 6258502"/>
              <a:gd name="connsiteX4" fmla="*/ 391156 w 8543925"/>
              <a:gd name="connsiteY4" fmla="*/ 1564626 h 6258502"/>
              <a:gd name="connsiteX5" fmla="*/ 8152769 w 8543925"/>
              <a:gd name="connsiteY5" fmla="*/ 782313 h 6258502"/>
              <a:gd name="connsiteX6" fmla="*/ 8543925 w 8543925"/>
              <a:gd name="connsiteY6" fmla="*/ 391157 h 6258502"/>
              <a:gd name="connsiteX7" fmla="*/ 8152769 w 8543925"/>
              <a:gd name="connsiteY7" fmla="*/ 1 h 6258502"/>
              <a:gd name="connsiteX8" fmla="*/ 7761613 w 8543925"/>
              <a:gd name="connsiteY8" fmla="*/ 391157 h 6258502"/>
              <a:gd name="connsiteX9" fmla="*/ 7957191 w 8543925"/>
              <a:gd name="connsiteY9" fmla="*/ 586735 h 6258502"/>
              <a:gd name="connsiteX10" fmla="*/ 8152769 w 8543925"/>
              <a:gd name="connsiteY10" fmla="*/ 391157 h 6258502"/>
              <a:gd name="connsiteX11" fmla="*/ 8152769 w 8543925"/>
              <a:gd name="connsiteY11" fmla="*/ 782313 h 6258502"/>
              <a:gd name="connsiteX0" fmla="*/ 0 w 8543925"/>
              <a:gd name="connsiteY0" fmla="*/ 1173469 h 6258502"/>
              <a:gd name="connsiteX1" fmla="*/ 391156 w 8543925"/>
              <a:gd name="connsiteY1" fmla="*/ 782313 h 6258502"/>
              <a:gd name="connsiteX2" fmla="*/ 7761612 w 8543925"/>
              <a:gd name="connsiteY2" fmla="*/ 782313 h 6258502"/>
              <a:gd name="connsiteX3" fmla="*/ 7761612 w 8543925"/>
              <a:gd name="connsiteY3" fmla="*/ 391156 h 6258502"/>
              <a:gd name="connsiteX4" fmla="*/ 8152768 w 8543925"/>
              <a:gd name="connsiteY4" fmla="*/ 0 h 6258502"/>
              <a:gd name="connsiteX5" fmla="*/ 8543924 w 8543925"/>
              <a:gd name="connsiteY5" fmla="*/ 391156 h 6258502"/>
              <a:gd name="connsiteX6" fmla="*/ 8543925 w 8543925"/>
              <a:gd name="connsiteY6" fmla="*/ 5085033 h 6258502"/>
              <a:gd name="connsiteX7" fmla="*/ 8152769 w 8543925"/>
              <a:gd name="connsiteY7" fmla="*/ 5476189 h 6258502"/>
              <a:gd name="connsiteX8" fmla="*/ 782313 w 8543925"/>
              <a:gd name="connsiteY8" fmla="*/ 5476189 h 6258502"/>
              <a:gd name="connsiteX9" fmla="*/ 782313 w 8543925"/>
              <a:gd name="connsiteY9" fmla="*/ 5867346 h 6258502"/>
              <a:gd name="connsiteX10" fmla="*/ 391157 w 8543925"/>
              <a:gd name="connsiteY10" fmla="*/ 6258502 h 6258502"/>
              <a:gd name="connsiteX11" fmla="*/ 1 w 8543925"/>
              <a:gd name="connsiteY11" fmla="*/ 5867346 h 6258502"/>
              <a:gd name="connsiteX12" fmla="*/ 0 w 8543925"/>
              <a:gd name="connsiteY12" fmla="*/ 1173469 h 6258502"/>
              <a:gd name="connsiteX13" fmla="*/ 7761612 w 8543925"/>
              <a:gd name="connsiteY13" fmla="*/ 782313 h 6258502"/>
              <a:gd name="connsiteX14" fmla="*/ 8152769 w 8543925"/>
              <a:gd name="connsiteY14" fmla="*/ 782313 h 6258502"/>
              <a:gd name="connsiteX15" fmla="*/ 8543925 w 8543925"/>
              <a:gd name="connsiteY15" fmla="*/ 391157 h 6258502"/>
              <a:gd name="connsiteX16" fmla="*/ 8152769 w 8543925"/>
              <a:gd name="connsiteY16" fmla="*/ 782313 h 6258502"/>
              <a:gd name="connsiteX17" fmla="*/ 8152769 w 8543925"/>
              <a:gd name="connsiteY17" fmla="*/ 391156 h 6258502"/>
              <a:gd name="connsiteX18" fmla="*/ 7957191 w 8543925"/>
              <a:gd name="connsiteY18" fmla="*/ 586734 h 6258502"/>
              <a:gd name="connsiteX19" fmla="*/ 7761613 w 8543925"/>
              <a:gd name="connsiteY19" fmla="*/ 391156 h 6258502"/>
              <a:gd name="connsiteX20" fmla="*/ 391156 w 8543925"/>
              <a:gd name="connsiteY20" fmla="*/ 1564626 h 6258502"/>
              <a:gd name="connsiteX21" fmla="*/ 391156 w 8543925"/>
              <a:gd name="connsiteY21" fmla="*/ 1173469 h 6258502"/>
              <a:gd name="connsiteX22" fmla="*/ 586734 w 8543925"/>
              <a:gd name="connsiteY22" fmla="*/ 977891 h 6258502"/>
              <a:gd name="connsiteX23" fmla="*/ 782312 w 8543925"/>
              <a:gd name="connsiteY23" fmla="*/ 1173469 h 6258502"/>
              <a:gd name="connsiteX24" fmla="*/ 391156 w 8543925"/>
              <a:gd name="connsiteY24" fmla="*/ 1564625 h 6258502"/>
              <a:gd name="connsiteX25" fmla="*/ 0 w 8543925"/>
              <a:gd name="connsiteY25" fmla="*/ 1173469 h 6258502"/>
              <a:gd name="connsiteX26" fmla="*/ 782313 w 8543925"/>
              <a:gd name="connsiteY26" fmla="*/ 1173469 h 6258502"/>
              <a:gd name="connsiteX27" fmla="*/ 782313 w 8543925"/>
              <a:gd name="connsiteY27" fmla="*/ 5476189 h 62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43925" h="6258502" stroke="0" extrusionOk="0">
                <a:moveTo>
                  <a:pt x="8543925" y="391156"/>
                </a:moveTo>
                <a:cubicBezTo>
                  <a:pt x="8536566" y="615163"/>
                  <a:pt x="8370638" y="773021"/>
                  <a:pt x="8152769" y="782312"/>
                </a:cubicBezTo>
                <a:cubicBezTo>
                  <a:pt x="8158977" y="740338"/>
                  <a:pt x="8130943" y="575015"/>
                  <a:pt x="8152769" y="391156"/>
                </a:cubicBezTo>
                <a:cubicBezTo>
                  <a:pt x="8156990" y="497381"/>
                  <a:pt x="8059362" y="589007"/>
                  <a:pt x="7957191" y="586734"/>
                </a:cubicBezTo>
                <a:cubicBezTo>
                  <a:pt x="7859266" y="586400"/>
                  <a:pt x="7763349" y="499211"/>
                  <a:pt x="7761613" y="391156"/>
                </a:cubicBezTo>
                <a:cubicBezTo>
                  <a:pt x="7765704" y="506117"/>
                  <a:pt x="7753491" y="672562"/>
                  <a:pt x="7761612" y="782313"/>
                </a:cubicBezTo>
                <a:cubicBezTo>
                  <a:pt x="5747291" y="724864"/>
                  <a:pt x="3054313" y="731022"/>
                  <a:pt x="391156" y="782313"/>
                </a:cubicBezTo>
                <a:cubicBezTo>
                  <a:pt x="175756" y="776818"/>
                  <a:pt x="-2173" y="974067"/>
                  <a:pt x="0" y="1173469"/>
                </a:cubicBezTo>
                <a:cubicBezTo>
                  <a:pt x="162176" y="2415366"/>
                  <a:pt x="128812" y="4102057"/>
                  <a:pt x="0" y="5867346"/>
                </a:cubicBezTo>
                <a:cubicBezTo>
                  <a:pt x="4341" y="6086125"/>
                  <a:pt x="192007" y="6231700"/>
                  <a:pt x="391156" y="6258502"/>
                </a:cubicBezTo>
                <a:cubicBezTo>
                  <a:pt x="582287" y="6284675"/>
                  <a:pt x="761588" y="6050227"/>
                  <a:pt x="782312" y="5867346"/>
                </a:cubicBezTo>
                <a:cubicBezTo>
                  <a:pt x="771751" y="5739751"/>
                  <a:pt x="785857" y="5604212"/>
                  <a:pt x="782313" y="5476189"/>
                </a:cubicBezTo>
                <a:cubicBezTo>
                  <a:pt x="2917986" y="5532229"/>
                  <a:pt x="6498517" y="5414333"/>
                  <a:pt x="8152769" y="5476189"/>
                </a:cubicBezTo>
                <a:cubicBezTo>
                  <a:pt x="8386792" y="5459217"/>
                  <a:pt x="8569168" y="5288224"/>
                  <a:pt x="8543925" y="5085033"/>
                </a:cubicBezTo>
                <a:cubicBezTo>
                  <a:pt x="8711579" y="3309715"/>
                  <a:pt x="8548936" y="2145515"/>
                  <a:pt x="8543925" y="391156"/>
                </a:cubicBezTo>
                <a:close/>
                <a:moveTo>
                  <a:pt x="391156" y="1564626"/>
                </a:moveTo>
                <a:cubicBezTo>
                  <a:pt x="617323" y="1579530"/>
                  <a:pt x="786359" y="1422550"/>
                  <a:pt x="782312" y="1173470"/>
                </a:cubicBezTo>
                <a:cubicBezTo>
                  <a:pt x="769319" y="1070174"/>
                  <a:pt x="686059" y="974235"/>
                  <a:pt x="586734" y="977892"/>
                </a:cubicBezTo>
                <a:cubicBezTo>
                  <a:pt x="480105" y="979664"/>
                  <a:pt x="408878" y="1068288"/>
                  <a:pt x="391156" y="1173470"/>
                </a:cubicBezTo>
                <a:cubicBezTo>
                  <a:pt x="413862" y="1285418"/>
                  <a:pt x="365200" y="1507339"/>
                  <a:pt x="391156" y="1564626"/>
                </a:cubicBezTo>
                <a:close/>
              </a:path>
              <a:path w="8543925" h="6258502" fill="darkenLess" stroke="0" extrusionOk="0">
                <a:moveTo>
                  <a:pt x="391156" y="1564626"/>
                </a:moveTo>
                <a:cubicBezTo>
                  <a:pt x="609518" y="1591463"/>
                  <a:pt x="800051" y="1369590"/>
                  <a:pt x="782312" y="1173470"/>
                </a:cubicBezTo>
                <a:cubicBezTo>
                  <a:pt x="796196" y="1073834"/>
                  <a:pt x="696417" y="983963"/>
                  <a:pt x="586734" y="977892"/>
                </a:cubicBezTo>
                <a:cubicBezTo>
                  <a:pt x="476533" y="976351"/>
                  <a:pt x="394089" y="1069079"/>
                  <a:pt x="391156" y="1173470"/>
                </a:cubicBezTo>
                <a:cubicBezTo>
                  <a:pt x="358096" y="1350175"/>
                  <a:pt x="369830" y="1451788"/>
                  <a:pt x="391156" y="1564626"/>
                </a:cubicBezTo>
                <a:close/>
                <a:moveTo>
                  <a:pt x="8152769" y="782313"/>
                </a:moveTo>
                <a:cubicBezTo>
                  <a:pt x="8341770" y="792841"/>
                  <a:pt x="8562045" y="584239"/>
                  <a:pt x="8543925" y="391157"/>
                </a:cubicBezTo>
                <a:cubicBezTo>
                  <a:pt x="8571625" y="174091"/>
                  <a:pt x="8392288" y="-4062"/>
                  <a:pt x="8152769" y="1"/>
                </a:cubicBezTo>
                <a:cubicBezTo>
                  <a:pt x="7939737" y="-23247"/>
                  <a:pt x="7795056" y="197169"/>
                  <a:pt x="7761613" y="391157"/>
                </a:cubicBezTo>
                <a:cubicBezTo>
                  <a:pt x="7757110" y="498494"/>
                  <a:pt x="7864768" y="572015"/>
                  <a:pt x="7957191" y="586735"/>
                </a:cubicBezTo>
                <a:cubicBezTo>
                  <a:pt x="8060372" y="567498"/>
                  <a:pt x="8170854" y="503940"/>
                  <a:pt x="8152769" y="391157"/>
                </a:cubicBezTo>
                <a:cubicBezTo>
                  <a:pt x="8154709" y="516650"/>
                  <a:pt x="8181309" y="699796"/>
                  <a:pt x="8152769" y="782313"/>
                </a:cubicBezTo>
                <a:close/>
              </a:path>
              <a:path w="8543925" h="6258502" fill="none" extrusionOk="0">
                <a:moveTo>
                  <a:pt x="0" y="1173469"/>
                </a:moveTo>
                <a:cubicBezTo>
                  <a:pt x="36679" y="935462"/>
                  <a:pt x="185267" y="779109"/>
                  <a:pt x="391156" y="782313"/>
                </a:cubicBezTo>
                <a:cubicBezTo>
                  <a:pt x="2086364" y="785704"/>
                  <a:pt x="4462362" y="891152"/>
                  <a:pt x="7761612" y="782313"/>
                </a:cubicBezTo>
                <a:cubicBezTo>
                  <a:pt x="7743230" y="690684"/>
                  <a:pt x="7778375" y="510684"/>
                  <a:pt x="7761612" y="391156"/>
                </a:cubicBezTo>
                <a:cubicBezTo>
                  <a:pt x="7743112" y="165520"/>
                  <a:pt x="7933229" y="7336"/>
                  <a:pt x="8152768" y="0"/>
                </a:cubicBezTo>
                <a:cubicBezTo>
                  <a:pt x="8369471" y="-2932"/>
                  <a:pt x="8506338" y="174803"/>
                  <a:pt x="8543924" y="391156"/>
                </a:cubicBezTo>
                <a:cubicBezTo>
                  <a:pt x="8609584" y="1807093"/>
                  <a:pt x="8580096" y="3425952"/>
                  <a:pt x="8543925" y="5085033"/>
                </a:cubicBezTo>
                <a:cubicBezTo>
                  <a:pt x="8538639" y="5304790"/>
                  <a:pt x="8352325" y="5476502"/>
                  <a:pt x="8152769" y="5476189"/>
                </a:cubicBezTo>
                <a:cubicBezTo>
                  <a:pt x="5284101" y="5458754"/>
                  <a:pt x="3754380" y="5468642"/>
                  <a:pt x="782313" y="5476189"/>
                </a:cubicBezTo>
                <a:cubicBezTo>
                  <a:pt x="800270" y="5586435"/>
                  <a:pt x="791652" y="5826549"/>
                  <a:pt x="782313" y="5867346"/>
                </a:cubicBezTo>
                <a:cubicBezTo>
                  <a:pt x="785035" y="6085487"/>
                  <a:pt x="631414" y="6266280"/>
                  <a:pt x="391157" y="6258502"/>
                </a:cubicBezTo>
                <a:cubicBezTo>
                  <a:pt x="184128" y="6239371"/>
                  <a:pt x="-7427" y="6094038"/>
                  <a:pt x="1" y="5867346"/>
                </a:cubicBezTo>
                <a:cubicBezTo>
                  <a:pt x="119562" y="4329928"/>
                  <a:pt x="239160" y="2584756"/>
                  <a:pt x="0" y="1173469"/>
                </a:cubicBezTo>
                <a:close/>
                <a:moveTo>
                  <a:pt x="7761612" y="782313"/>
                </a:moveTo>
                <a:cubicBezTo>
                  <a:pt x="7828530" y="783402"/>
                  <a:pt x="7970396" y="758973"/>
                  <a:pt x="8152769" y="782313"/>
                </a:cubicBezTo>
                <a:cubicBezTo>
                  <a:pt x="8344145" y="766043"/>
                  <a:pt x="8546038" y="594154"/>
                  <a:pt x="8543925" y="391157"/>
                </a:cubicBezTo>
                <a:moveTo>
                  <a:pt x="8152769" y="782313"/>
                </a:moveTo>
                <a:cubicBezTo>
                  <a:pt x="8156311" y="653144"/>
                  <a:pt x="8154603" y="548998"/>
                  <a:pt x="8152769" y="391156"/>
                </a:cubicBezTo>
                <a:cubicBezTo>
                  <a:pt x="8146071" y="494548"/>
                  <a:pt x="8070347" y="605420"/>
                  <a:pt x="7957191" y="586734"/>
                </a:cubicBezTo>
                <a:cubicBezTo>
                  <a:pt x="7865138" y="599815"/>
                  <a:pt x="7763166" y="509630"/>
                  <a:pt x="7761613" y="391156"/>
                </a:cubicBezTo>
                <a:moveTo>
                  <a:pt x="391156" y="1564626"/>
                </a:moveTo>
                <a:cubicBezTo>
                  <a:pt x="401840" y="1436481"/>
                  <a:pt x="370808" y="1264537"/>
                  <a:pt x="391156" y="1173469"/>
                </a:cubicBezTo>
                <a:cubicBezTo>
                  <a:pt x="384537" y="1063774"/>
                  <a:pt x="473856" y="965475"/>
                  <a:pt x="586734" y="977891"/>
                </a:cubicBezTo>
                <a:cubicBezTo>
                  <a:pt x="712244" y="966709"/>
                  <a:pt x="784122" y="1057878"/>
                  <a:pt x="782312" y="1173469"/>
                </a:cubicBezTo>
                <a:cubicBezTo>
                  <a:pt x="792853" y="1399486"/>
                  <a:pt x="616825" y="1582047"/>
                  <a:pt x="391156" y="1564625"/>
                </a:cubicBezTo>
                <a:cubicBezTo>
                  <a:pt x="179135" y="1563880"/>
                  <a:pt x="-13845" y="1419881"/>
                  <a:pt x="0" y="1173469"/>
                </a:cubicBezTo>
                <a:moveTo>
                  <a:pt x="782313" y="1173469"/>
                </a:moveTo>
                <a:cubicBezTo>
                  <a:pt x="669161" y="3086654"/>
                  <a:pt x="734040" y="3617909"/>
                  <a:pt x="782313" y="5476189"/>
                </a:cubicBezTo>
              </a:path>
              <a:path w="8543925" h="6258502" fill="none" stroke="0" extrusionOk="0">
                <a:moveTo>
                  <a:pt x="0" y="1173469"/>
                </a:moveTo>
                <a:cubicBezTo>
                  <a:pt x="20655" y="946527"/>
                  <a:pt x="172860" y="786537"/>
                  <a:pt x="391156" y="782313"/>
                </a:cubicBezTo>
                <a:cubicBezTo>
                  <a:pt x="2949822" y="870274"/>
                  <a:pt x="6881307" y="707424"/>
                  <a:pt x="7761612" y="782313"/>
                </a:cubicBezTo>
                <a:cubicBezTo>
                  <a:pt x="7795628" y="684717"/>
                  <a:pt x="7743585" y="575889"/>
                  <a:pt x="7761612" y="391156"/>
                </a:cubicBezTo>
                <a:cubicBezTo>
                  <a:pt x="7786560" y="184382"/>
                  <a:pt x="7971845" y="19317"/>
                  <a:pt x="8152768" y="0"/>
                </a:cubicBezTo>
                <a:cubicBezTo>
                  <a:pt x="8363278" y="13346"/>
                  <a:pt x="8528239" y="169762"/>
                  <a:pt x="8543924" y="391156"/>
                </a:cubicBezTo>
                <a:cubicBezTo>
                  <a:pt x="8650239" y="1803661"/>
                  <a:pt x="8408888" y="3401278"/>
                  <a:pt x="8543925" y="5085033"/>
                </a:cubicBezTo>
                <a:cubicBezTo>
                  <a:pt x="8531983" y="5265375"/>
                  <a:pt x="8368553" y="5480228"/>
                  <a:pt x="8152769" y="5476189"/>
                </a:cubicBezTo>
                <a:cubicBezTo>
                  <a:pt x="6394037" y="5582471"/>
                  <a:pt x="2143612" y="5350453"/>
                  <a:pt x="782313" y="5476189"/>
                </a:cubicBezTo>
                <a:cubicBezTo>
                  <a:pt x="813894" y="5539710"/>
                  <a:pt x="784961" y="5730801"/>
                  <a:pt x="782313" y="5867346"/>
                </a:cubicBezTo>
                <a:cubicBezTo>
                  <a:pt x="790116" y="6059312"/>
                  <a:pt x="582726" y="6274612"/>
                  <a:pt x="391157" y="6258502"/>
                </a:cubicBezTo>
                <a:cubicBezTo>
                  <a:pt x="181014" y="6259003"/>
                  <a:pt x="-5473" y="6103698"/>
                  <a:pt x="1" y="5867346"/>
                </a:cubicBezTo>
                <a:cubicBezTo>
                  <a:pt x="-68493" y="4373643"/>
                  <a:pt x="-108354" y="2905494"/>
                  <a:pt x="0" y="1173469"/>
                </a:cubicBezTo>
                <a:close/>
                <a:moveTo>
                  <a:pt x="7761612" y="782313"/>
                </a:moveTo>
                <a:cubicBezTo>
                  <a:pt x="7937854" y="748291"/>
                  <a:pt x="8020539" y="801020"/>
                  <a:pt x="8152769" y="782313"/>
                </a:cubicBezTo>
                <a:cubicBezTo>
                  <a:pt x="8372499" y="788096"/>
                  <a:pt x="8564889" y="573885"/>
                  <a:pt x="8543925" y="391157"/>
                </a:cubicBezTo>
                <a:moveTo>
                  <a:pt x="8152769" y="782313"/>
                </a:moveTo>
                <a:cubicBezTo>
                  <a:pt x="8140186" y="632838"/>
                  <a:pt x="8152531" y="439410"/>
                  <a:pt x="8152769" y="391156"/>
                </a:cubicBezTo>
                <a:cubicBezTo>
                  <a:pt x="8135228" y="498035"/>
                  <a:pt x="8058520" y="573194"/>
                  <a:pt x="7957191" y="586734"/>
                </a:cubicBezTo>
                <a:cubicBezTo>
                  <a:pt x="7837601" y="576689"/>
                  <a:pt x="7782130" y="499513"/>
                  <a:pt x="7761613" y="391156"/>
                </a:cubicBezTo>
                <a:moveTo>
                  <a:pt x="391156" y="1564626"/>
                </a:moveTo>
                <a:cubicBezTo>
                  <a:pt x="376243" y="1400979"/>
                  <a:pt x="370225" y="1352345"/>
                  <a:pt x="391156" y="1173469"/>
                </a:cubicBezTo>
                <a:cubicBezTo>
                  <a:pt x="384059" y="1046223"/>
                  <a:pt x="489321" y="985750"/>
                  <a:pt x="586734" y="977891"/>
                </a:cubicBezTo>
                <a:cubicBezTo>
                  <a:pt x="691333" y="974225"/>
                  <a:pt x="788820" y="1072918"/>
                  <a:pt x="782312" y="1173469"/>
                </a:cubicBezTo>
                <a:cubicBezTo>
                  <a:pt x="802459" y="1363330"/>
                  <a:pt x="638981" y="1566774"/>
                  <a:pt x="391156" y="1564625"/>
                </a:cubicBezTo>
                <a:cubicBezTo>
                  <a:pt x="199686" y="1593358"/>
                  <a:pt x="-14265" y="1412644"/>
                  <a:pt x="0" y="1173469"/>
                </a:cubicBezTo>
                <a:moveTo>
                  <a:pt x="782313" y="1173469"/>
                </a:moveTo>
                <a:cubicBezTo>
                  <a:pt x="698489" y="3094344"/>
                  <a:pt x="655514" y="4779019"/>
                  <a:pt x="782313" y="5476189"/>
                </a:cubicBezTo>
              </a:path>
            </a:pathLst>
          </a:custGeom>
          <a:blipFill>
            <a:blip r:embed="rId2"/>
            <a:tile tx="0" ty="0" sx="100000" sy="100000" flip="none" algn="tl"/>
          </a:blip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r>
              <a:rPr lang="en-US" sz="4050" b="1" dirty="0">
                <a:solidFill>
                  <a:schemeClr val="tx1"/>
                </a:solidFill>
                <a:latin typeface="Papyrus" panose="03070502060502030205" pitchFamily="66" charset="0"/>
              </a:rPr>
              <a:t>Pharaoh </a:t>
            </a:r>
            <a:r>
              <a:rPr lang="en-US" sz="4050" b="1" dirty="0" err="1">
                <a:solidFill>
                  <a:schemeClr val="tx1"/>
                </a:solidFill>
                <a:latin typeface="Papyrus" panose="03070502060502030205" pitchFamily="66" charset="0"/>
              </a:rPr>
              <a:t>Seqenenre</a:t>
            </a:r>
            <a:r>
              <a:rPr lang="en-US" sz="4050" b="1" dirty="0">
                <a:solidFill>
                  <a:schemeClr val="tx1"/>
                </a:solidFill>
                <a:latin typeface="Papyrus" panose="03070502060502030205" pitchFamily="66" charset="0"/>
              </a:rPr>
              <a:t> Tao </a:t>
            </a:r>
          </a:p>
          <a:p>
            <a:pPr algn="ctr">
              <a:defRPr/>
            </a:pPr>
            <a:r>
              <a:rPr lang="en-US" sz="4050" b="1" dirty="0">
                <a:solidFill>
                  <a:schemeClr val="tx1"/>
                </a:solidFill>
                <a:latin typeface="Papyrus" panose="03070502060502030205" pitchFamily="66" charset="0"/>
              </a:rPr>
              <a:t>Pharaoh </a:t>
            </a:r>
            <a:r>
              <a:rPr lang="en-US" sz="4050" b="1" dirty="0" err="1">
                <a:solidFill>
                  <a:schemeClr val="tx1"/>
                </a:solidFill>
                <a:latin typeface="Papyrus" panose="03070502060502030205" pitchFamily="66" charset="0"/>
              </a:rPr>
              <a:t>Kamose</a:t>
            </a:r>
            <a:r>
              <a:rPr lang="en-US" sz="4050" b="1" dirty="0">
                <a:solidFill>
                  <a:schemeClr val="tx1"/>
                </a:solidFill>
                <a:latin typeface="Papyrus" panose="03070502060502030205" pitchFamily="66" charset="0"/>
              </a:rPr>
              <a:t> </a:t>
            </a:r>
          </a:p>
          <a:p>
            <a:pPr algn="ctr">
              <a:defRPr/>
            </a:pPr>
            <a:r>
              <a:rPr lang="en-US" sz="4050" b="1" dirty="0">
                <a:solidFill>
                  <a:schemeClr val="tx1"/>
                </a:solidFill>
                <a:latin typeface="Papyrus" panose="03070502060502030205" pitchFamily="66" charset="0"/>
              </a:rPr>
              <a:t>Pharaoh Ahmose I</a:t>
            </a:r>
            <a:br>
              <a:rPr lang="en-US" sz="4050" b="1" dirty="0">
                <a:solidFill>
                  <a:schemeClr val="tx1"/>
                </a:solidFill>
                <a:latin typeface="Papyrus" panose="03070502060502030205" pitchFamily="66" charset="0"/>
              </a:rPr>
            </a:br>
            <a:r>
              <a:rPr lang="en-US" sz="4050" b="1" dirty="0">
                <a:solidFill>
                  <a:schemeClr val="tx1"/>
                </a:solidFill>
                <a:latin typeface="Papyrus" panose="03070502060502030205" pitchFamily="66" charset="0"/>
              </a:rPr>
              <a:t> The end of the </a:t>
            </a:r>
          </a:p>
          <a:p>
            <a:pPr algn="ctr">
              <a:defRPr/>
            </a:pPr>
            <a:r>
              <a:rPr lang="en-US" sz="4050" b="1" dirty="0">
                <a:solidFill>
                  <a:schemeClr val="tx1"/>
                </a:solidFill>
                <a:latin typeface="Papyrus" panose="03070502060502030205" pitchFamily="66" charset="0"/>
              </a:rPr>
              <a:t>2</a:t>
            </a:r>
            <a:r>
              <a:rPr lang="en-US" sz="4050" b="1" baseline="30000" dirty="0">
                <a:solidFill>
                  <a:schemeClr val="tx1"/>
                </a:solidFill>
                <a:latin typeface="Papyrus" panose="03070502060502030205" pitchFamily="66" charset="0"/>
              </a:rPr>
              <a:t>nd</a:t>
            </a:r>
            <a:r>
              <a:rPr lang="en-US" sz="4050" b="1" dirty="0">
                <a:solidFill>
                  <a:schemeClr val="tx1"/>
                </a:solidFill>
                <a:latin typeface="Papyrus" panose="03070502060502030205" pitchFamily="66" charset="0"/>
              </a:rPr>
              <a:t> Intermediate Period</a:t>
            </a:r>
          </a:p>
          <a:p>
            <a:pPr algn="ctr">
              <a:defRPr/>
            </a:pPr>
            <a:r>
              <a:rPr lang="en-US" sz="4050" b="1" dirty="0">
                <a:solidFill>
                  <a:schemeClr val="tx1"/>
                </a:solidFill>
                <a:latin typeface="Papyrus" panose="03070502060502030205" pitchFamily="66" charset="0"/>
              </a:rPr>
              <a:t>The beginning of the </a:t>
            </a:r>
          </a:p>
          <a:p>
            <a:pPr algn="ctr">
              <a:defRPr/>
            </a:pPr>
            <a:r>
              <a:rPr lang="en-US" sz="4050" b="1" dirty="0">
                <a:solidFill>
                  <a:schemeClr val="tx1"/>
                </a:solidFill>
                <a:latin typeface="Papyrus" panose="03070502060502030205" pitchFamily="66" charset="0"/>
              </a:rPr>
              <a:t>New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1378C3CA-8E76-F0D4-54A1-FF163A0879C0}"/>
              </a:ext>
            </a:extLst>
          </p:cNvPr>
          <p:cNvSpPr/>
          <p:nvPr/>
        </p:nvSpPr>
        <p:spPr>
          <a:xfrm>
            <a:off x="300038" y="311150"/>
            <a:ext cx="8543925" cy="6259513"/>
          </a:xfrm>
          <a:custGeom>
            <a:avLst/>
            <a:gdLst>
              <a:gd name="connsiteX0" fmla="*/ 8543925 w 8543925"/>
              <a:gd name="connsiteY0" fmla="*/ 391156 h 6258502"/>
              <a:gd name="connsiteX1" fmla="*/ 8152769 w 8543925"/>
              <a:gd name="connsiteY1" fmla="*/ 782312 h 6258502"/>
              <a:gd name="connsiteX2" fmla="*/ 8152769 w 8543925"/>
              <a:gd name="connsiteY2" fmla="*/ 391156 h 6258502"/>
              <a:gd name="connsiteX3" fmla="*/ 7957191 w 8543925"/>
              <a:gd name="connsiteY3" fmla="*/ 586734 h 6258502"/>
              <a:gd name="connsiteX4" fmla="*/ 7761613 w 8543925"/>
              <a:gd name="connsiteY4" fmla="*/ 391156 h 6258502"/>
              <a:gd name="connsiteX5" fmla="*/ 7761612 w 8543925"/>
              <a:gd name="connsiteY5" fmla="*/ 782313 h 6258502"/>
              <a:gd name="connsiteX6" fmla="*/ 391156 w 8543925"/>
              <a:gd name="connsiteY6" fmla="*/ 782313 h 6258502"/>
              <a:gd name="connsiteX7" fmla="*/ 0 w 8543925"/>
              <a:gd name="connsiteY7" fmla="*/ 1173469 h 6258502"/>
              <a:gd name="connsiteX8" fmla="*/ 0 w 8543925"/>
              <a:gd name="connsiteY8" fmla="*/ 5867346 h 6258502"/>
              <a:gd name="connsiteX9" fmla="*/ 391156 w 8543925"/>
              <a:gd name="connsiteY9" fmla="*/ 6258502 h 6258502"/>
              <a:gd name="connsiteX10" fmla="*/ 782312 w 8543925"/>
              <a:gd name="connsiteY10" fmla="*/ 5867346 h 6258502"/>
              <a:gd name="connsiteX11" fmla="*/ 782313 w 8543925"/>
              <a:gd name="connsiteY11" fmla="*/ 5476189 h 6258502"/>
              <a:gd name="connsiteX12" fmla="*/ 8152769 w 8543925"/>
              <a:gd name="connsiteY12" fmla="*/ 5476189 h 6258502"/>
              <a:gd name="connsiteX13" fmla="*/ 8543925 w 8543925"/>
              <a:gd name="connsiteY13" fmla="*/ 5085033 h 6258502"/>
              <a:gd name="connsiteX14" fmla="*/ 8543925 w 8543925"/>
              <a:gd name="connsiteY14" fmla="*/ 391156 h 6258502"/>
              <a:gd name="connsiteX15" fmla="*/ 391156 w 8543925"/>
              <a:gd name="connsiteY15" fmla="*/ 1564626 h 6258502"/>
              <a:gd name="connsiteX16" fmla="*/ 782312 w 8543925"/>
              <a:gd name="connsiteY16" fmla="*/ 1173470 h 6258502"/>
              <a:gd name="connsiteX17" fmla="*/ 586734 w 8543925"/>
              <a:gd name="connsiteY17" fmla="*/ 977892 h 6258502"/>
              <a:gd name="connsiteX18" fmla="*/ 391156 w 8543925"/>
              <a:gd name="connsiteY18" fmla="*/ 1173470 h 6258502"/>
              <a:gd name="connsiteX19" fmla="*/ 391156 w 8543925"/>
              <a:gd name="connsiteY19" fmla="*/ 1564626 h 6258502"/>
              <a:gd name="connsiteX0" fmla="*/ 391156 w 8543925"/>
              <a:gd name="connsiteY0" fmla="*/ 1564626 h 6258502"/>
              <a:gd name="connsiteX1" fmla="*/ 782312 w 8543925"/>
              <a:gd name="connsiteY1" fmla="*/ 1173470 h 6258502"/>
              <a:gd name="connsiteX2" fmla="*/ 586734 w 8543925"/>
              <a:gd name="connsiteY2" fmla="*/ 977892 h 6258502"/>
              <a:gd name="connsiteX3" fmla="*/ 391156 w 8543925"/>
              <a:gd name="connsiteY3" fmla="*/ 1173470 h 6258502"/>
              <a:gd name="connsiteX4" fmla="*/ 391156 w 8543925"/>
              <a:gd name="connsiteY4" fmla="*/ 1564626 h 6258502"/>
              <a:gd name="connsiteX5" fmla="*/ 8152769 w 8543925"/>
              <a:gd name="connsiteY5" fmla="*/ 782313 h 6258502"/>
              <a:gd name="connsiteX6" fmla="*/ 8543925 w 8543925"/>
              <a:gd name="connsiteY6" fmla="*/ 391157 h 6258502"/>
              <a:gd name="connsiteX7" fmla="*/ 8152769 w 8543925"/>
              <a:gd name="connsiteY7" fmla="*/ 1 h 6258502"/>
              <a:gd name="connsiteX8" fmla="*/ 7761613 w 8543925"/>
              <a:gd name="connsiteY8" fmla="*/ 391157 h 6258502"/>
              <a:gd name="connsiteX9" fmla="*/ 7957191 w 8543925"/>
              <a:gd name="connsiteY9" fmla="*/ 586735 h 6258502"/>
              <a:gd name="connsiteX10" fmla="*/ 8152769 w 8543925"/>
              <a:gd name="connsiteY10" fmla="*/ 391157 h 6258502"/>
              <a:gd name="connsiteX11" fmla="*/ 8152769 w 8543925"/>
              <a:gd name="connsiteY11" fmla="*/ 782313 h 6258502"/>
              <a:gd name="connsiteX0" fmla="*/ 0 w 8543925"/>
              <a:gd name="connsiteY0" fmla="*/ 1173469 h 6258502"/>
              <a:gd name="connsiteX1" fmla="*/ 391156 w 8543925"/>
              <a:gd name="connsiteY1" fmla="*/ 782313 h 6258502"/>
              <a:gd name="connsiteX2" fmla="*/ 7761612 w 8543925"/>
              <a:gd name="connsiteY2" fmla="*/ 782313 h 6258502"/>
              <a:gd name="connsiteX3" fmla="*/ 7761612 w 8543925"/>
              <a:gd name="connsiteY3" fmla="*/ 391156 h 6258502"/>
              <a:gd name="connsiteX4" fmla="*/ 8152768 w 8543925"/>
              <a:gd name="connsiteY4" fmla="*/ 0 h 6258502"/>
              <a:gd name="connsiteX5" fmla="*/ 8543924 w 8543925"/>
              <a:gd name="connsiteY5" fmla="*/ 391156 h 6258502"/>
              <a:gd name="connsiteX6" fmla="*/ 8543925 w 8543925"/>
              <a:gd name="connsiteY6" fmla="*/ 5085033 h 6258502"/>
              <a:gd name="connsiteX7" fmla="*/ 8152769 w 8543925"/>
              <a:gd name="connsiteY7" fmla="*/ 5476189 h 6258502"/>
              <a:gd name="connsiteX8" fmla="*/ 782313 w 8543925"/>
              <a:gd name="connsiteY8" fmla="*/ 5476189 h 6258502"/>
              <a:gd name="connsiteX9" fmla="*/ 782313 w 8543925"/>
              <a:gd name="connsiteY9" fmla="*/ 5867346 h 6258502"/>
              <a:gd name="connsiteX10" fmla="*/ 391157 w 8543925"/>
              <a:gd name="connsiteY10" fmla="*/ 6258502 h 6258502"/>
              <a:gd name="connsiteX11" fmla="*/ 1 w 8543925"/>
              <a:gd name="connsiteY11" fmla="*/ 5867346 h 6258502"/>
              <a:gd name="connsiteX12" fmla="*/ 0 w 8543925"/>
              <a:gd name="connsiteY12" fmla="*/ 1173469 h 6258502"/>
              <a:gd name="connsiteX13" fmla="*/ 7761612 w 8543925"/>
              <a:gd name="connsiteY13" fmla="*/ 782313 h 6258502"/>
              <a:gd name="connsiteX14" fmla="*/ 8152769 w 8543925"/>
              <a:gd name="connsiteY14" fmla="*/ 782313 h 6258502"/>
              <a:gd name="connsiteX15" fmla="*/ 8543925 w 8543925"/>
              <a:gd name="connsiteY15" fmla="*/ 391157 h 6258502"/>
              <a:gd name="connsiteX16" fmla="*/ 8152769 w 8543925"/>
              <a:gd name="connsiteY16" fmla="*/ 782313 h 6258502"/>
              <a:gd name="connsiteX17" fmla="*/ 8152769 w 8543925"/>
              <a:gd name="connsiteY17" fmla="*/ 391156 h 6258502"/>
              <a:gd name="connsiteX18" fmla="*/ 7957191 w 8543925"/>
              <a:gd name="connsiteY18" fmla="*/ 586734 h 6258502"/>
              <a:gd name="connsiteX19" fmla="*/ 7761613 w 8543925"/>
              <a:gd name="connsiteY19" fmla="*/ 391156 h 6258502"/>
              <a:gd name="connsiteX20" fmla="*/ 391156 w 8543925"/>
              <a:gd name="connsiteY20" fmla="*/ 1564626 h 6258502"/>
              <a:gd name="connsiteX21" fmla="*/ 391156 w 8543925"/>
              <a:gd name="connsiteY21" fmla="*/ 1173469 h 6258502"/>
              <a:gd name="connsiteX22" fmla="*/ 586734 w 8543925"/>
              <a:gd name="connsiteY22" fmla="*/ 977891 h 6258502"/>
              <a:gd name="connsiteX23" fmla="*/ 782312 w 8543925"/>
              <a:gd name="connsiteY23" fmla="*/ 1173469 h 6258502"/>
              <a:gd name="connsiteX24" fmla="*/ 391156 w 8543925"/>
              <a:gd name="connsiteY24" fmla="*/ 1564625 h 6258502"/>
              <a:gd name="connsiteX25" fmla="*/ 0 w 8543925"/>
              <a:gd name="connsiteY25" fmla="*/ 1173469 h 6258502"/>
              <a:gd name="connsiteX26" fmla="*/ 782313 w 8543925"/>
              <a:gd name="connsiteY26" fmla="*/ 1173469 h 6258502"/>
              <a:gd name="connsiteX27" fmla="*/ 782313 w 8543925"/>
              <a:gd name="connsiteY27" fmla="*/ 5476189 h 62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43925" h="6258502" stroke="0" extrusionOk="0">
                <a:moveTo>
                  <a:pt x="8543925" y="391156"/>
                </a:moveTo>
                <a:cubicBezTo>
                  <a:pt x="8536566" y="615163"/>
                  <a:pt x="8370638" y="773021"/>
                  <a:pt x="8152769" y="782312"/>
                </a:cubicBezTo>
                <a:cubicBezTo>
                  <a:pt x="8158977" y="740338"/>
                  <a:pt x="8130943" y="575015"/>
                  <a:pt x="8152769" y="391156"/>
                </a:cubicBezTo>
                <a:cubicBezTo>
                  <a:pt x="8156990" y="497381"/>
                  <a:pt x="8059362" y="589007"/>
                  <a:pt x="7957191" y="586734"/>
                </a:cubicBezTo>
                <a:cubicBezTo>
                  <a:pt x="7859266" y="586400"/>
                  <a:pt x="7763349" y="499211"/>
                  <a:pt x="7761613" y="391156"/>
                </a:cubicBezTo>
                <a:cubicBezTo>
                  <a:pt x="7765704" y="506117"/>
                  <a:pt x="7753491" y="672562"/>
                  <a:pt x="7761612" y="782313"/>
                </a:cubicBezTo>
                <a:cubicBezTo>
                  <a:pt x="5747291" y="724864"/>
                  <a:pt x="3054313" y="731022"/>
                  <a:pt x="391156" y="782313"/>
                </a:cubicBezTo>
                <a:cubicBezTo>
                  <a:pt x="175756" y="776818"/>
                  <a:pt x="-2173" y="974067"/>
                  <a:pt x="0" y="1173469"/>
                </a:cubicBezTo>
                <a:cubicBezTo>
                  <a:pt x="162176" y="2415366"/>
                  <a:pt x="128812" y="4102057"/>
                  <a:pt x="0" y="5867346"/>
                </a:cubicBezTo>
                <a:cubicBezTo>
                  <a:pt x="4341" y="6086125"/>
                  <a:pt x="192007" y="6231700"/>
                  <a:pt x="391156" y="6258502"/>
                </a:cubicBezTo>
                <a:cubicBezTo>
                  <a:pt x="582287" y="6284675"/>
                  <a:pt x="761588" y="6050227"/>
                  <a:pt x="782312" y="5867346"/>
                </a:cubicBezTo>
                <a:cubicBezTo>
                  <a:pt x="771751" y="5739751"/>
                  <a:pt x="785857" y="5604212"/>
                  <a:pt x="782313" y="5476189"/>
                </a:cubicBezTo>
                <a:cubicBezTo>
                  <a:pt x="2917986" y="5532229"/>
                  <a:pt x="6498517" y="5414333"/>
                  <a:pt x="8152769" y="5476189"/>
                </a:cubicBezTo>
                <a:cubicBezTo>
                  <a:pt x="8386792" y="5459217"/>
                  <a:pt x="8569168" y="5288224"/>
                  <a:pt x="8543925" y="5085033"/>
                </a:cubicBezTo>
                <a:cubicBezTo>
                  <a:pt x="8711579" y="3309715"/>
                  <a:pt x="8548936" y="2145515"/>
                  <a:pt x="8543925" y="391156"/>
                </a:cubicBezTo>
                <a:close/>
                <a:moveTo>
                  <a:pt x="391156" y="1564626"/>
                </a:moveTo>
                <a:cubicBezTo>
                  <a:pt x="617323" y="1579530"/>
                  <a:pt x="786359" y="1422550"/>
                  <a:pt x="782312" y="1173470"/>
                </a:cubicBezTo>
                <a:cubicBezTo>
                  <a:pt x="769319" y="1070174"/>
                  <a:pt x="686059" y="974235"/>
                  <a:pt x="586734" y="977892"/>
                </a:cubicBezTo>
                <a:cubicBezTo>
                  <a:pt x="480105" y="979664"/>
                  <a:pt x="408878" y="1068288"/>
                  <a:pt x="391156" y="1173470"/>
                </a:cubicBezTo>
                <a:cubicBezTo>
                  <a:pt x="413862" y="1285418"/>
                  <a:pt x="365200" y="1507339"/>
                  <a:pt x="391156" y="1564626"/>
                </a:cubicBezTo>
                <a:close/>
              </a:path>
              <a:path w="8543925" h="6258502" fill="darkenLess" stroke="0" extrusionOk="0">
                <a:moveTo>
                  <a:pt x="391156" y="1564626"/>
                </a:moveTo>
                <a:cubicBezTo>
                  <a:pt x="609518" y="1591463"/>
                  <a:pt x="800051" y="1369590"/>
                  <a:pt x="782312" y="1173470"/>
                </a:cubicBezTo>
                <a:cubicBezTo>
                  <a:pt x="796196" y="1073834"/>
                  <a:pt x="696417" y="983963"/>
                  <a:pt x="586734" y="977892"/>
                </a:cubicBezTo>
                <a:cubicBezTo>
                  <a:pt x="476533" y="976351"/>
                  <a:pt x="394089" y="1069079"/>
                  <a:pt x="391156" y="1173470"/>
                </a:cubicBezTo>
                <a:cubicBezTo>
                  <a:pt x="358096" y="1350175"/>
                  <a:pt x="369830" y="1451788"/>
                  <a:pt x="391156" y="1564626"/>
                </a:cubicBezTo>
                <a:close/>
                <a:moveTo>
                  <a:pt x="8152769" y="782313"/>
                </a:moveTo>
                <a:cubicBezTo>
                  <a:pt x="8341770" y="792841"/>
                  <a:pt x="8562045" y="584239"/>
                  <a:pt x="8543925" y="391157"/>
                </a:cubicBezTo>
                <a:cubicBezTo>
                  <a:pt x="8571625" y="174091"/>
                  <a:pt x="8392288" y="-4062"/>
                  <a:pt x="8152769" y="1"/>
                </a:cubicBezTo>
                <a:cubicBezTo>
                  <a:pt x="7939737" y="-23247"/>
                  <a:pt x="7795056" y="197169"/>
                  <a:pt x="7761613" y="391157"/>
                </a:cubicBezTo>
                <a:cubicBezTo>
                  <a:pt x="7757110" y="498494"/>
                  <a:pt x="7864768" y="572015"/>
                  <a:pt x="7957191" y="586735"/>
                </a:cubicBezTo>
                <a:cubicBezTo>
                  <a:pt x="8060372" y="567498"/>
                  <a:pt x="8170854" y="503940"/>
                  <a:pt x="8152769" y="391157"/>
                </a:cubicBezTo>
                <a:cubicBezTo>
                  <a:pt x="8154709" y="516650"/>
                  <a:pt x="8181309" y="699796"/>
                  <a:pt x="8152769" y="782313"/>
                </a:cubicBezTo>
                <a:close/>
              </a:path>
              <a:path w="8543925" h="6258502" fill="none" extrusionOk="0">
                <a:moveTo>
                  <a:pt x="0" y="1173469"/>
                </a:moveTo>
                <a:cubicBezTo>
                  <a:pt x="36679" y="935462"/>
                  <a:pt x="185267" y="779109"/>
                  <a:pt x="391156" y="782313"/>
                </a:cubicBezTo>
                <a:cubicBezTo>
                  <a:pt x="2086364" y="785704"/>
                  <a:pt x="4462362" y="891152"/>
                  <a:pt x="7761612" y="782313"/>
                </a:cubicBezTo>
                <a:cubicBezTo>
                  <a:pt x="7743230" y="690684"/>
                  <a:pt x="7778375" y="510684"/>
                  <a:pt x="7761612" y="391156"/>
                </a:cubicBezTo>
                <a:cubicBezTo>
                  <a:pt x="7743112" y="165520"/>
                  <a:pt x="7933229" y="7336"/>
                  <a:pt x="8152768" y="0"/>
                </a:cubicBezTo>
                <a:cubicBezTo>
                  <a:pt x="8369471" y="-2932"/>
                  <a:pt x="8506338" y="174803"/>
                  <a:pt x="8543924" y="391156"/>
                </a:cubicBezTo>
                <a:cubicBezTo>
                  <a:pt x="8609584" y="1807093"/>
                  <a:pt x="8580096" y="3425952"/>
                  <a:pt x="8543925" y="5085033"/>
                </a:cubicBezTo>
                <a:cubicBezTo>
                  <a:pt x="8538639" y="5304790"/>
                  <a:pt x="8352325" y="5476502"/>
                  <a:pt x="8152769" y="5476189"/>
                </a:cubicBezTo>
                <a:cubicBezTo>
                  <a:pt x="5284101" y="5458754"/>
                  <a:pt x="3754380" y="5468642"/>
                  <a:pt x="782313" y="5476189"/>
                </a:cubicBezTo>
                <a:cubicBezTo>
                  <a:pt x="800270" y="5586435"/>
                  <a:pt x="791652" y="5826549"/>
                  <a:pt x="782313" y="5867346"/>
                </a:cubicBezTo>
                <a:cubicBezTo>
                  <a:pt x="785035" y="6085487"/>
                  <a:pt x="631414" y="6266280"/>
                  <a:pt x="391157" y="6258502"/>
                </a:cubicBezTo>
                <a:cubicBezTo>
                  <a:pt x="184128" y="6239371"/>
                  <a:pt x="-7427" y="6094038"/>
                  <a:pt x="1" y="5867346"/>
                </a:cubicBezTo>
                <a:cubicBezTo>
                  <a:pt x="119562" y="4329928"/>
                  <a:pt x="239160" y="2584756"/>
                  <a:pt x="0" y="1173469"/>
                </a:cubicBezTo>
                <a:close/>
                <a:moveTo>
                  <a:pt x="7761612" y="782313"/>
                </a:moveTo>
                <a:cubicBezTo>
                  <a:pt x="7828530" y="783402"/>
                  <a:pt x="7970396" y="758973"/>
                  <a:pt x="8152769" y="782313"/>
                </a:cubicBezTo>
                <a:cubicBezTo>
                  <a:pt x="8344145" y="766043"/>
                  <a:pt x="8546038" y="594154"/>
                  <a:pt x="8543925" y="391157"/>
                </a:cubicBezTo>
                <a:moveTo>
                  <a:pt x="8152769" y="782313"/>
                </a:moveTo>
                <a:cubicBezTo>
                  <a:pt x="8156311" y="653144"/>
                  <a:pt x="8154603" y="548998"/>
                  <a:pt x="8152769" y="391156"/>
                </a:cubicBezTo>
                <a:cubicBezTo>
                  <a:pt x="8146071" y="494548"/>
                  <a:pt x="8070347" y="605420"/>
                  <a:pt x="7957191" y="586734"/>
                </a:cubicBezTo>
                <a:cubicBezTo>
                  <a:pt x="7865138" y="599815"/>
                  <a:pt x="7763166" y="509630"/>
                  <a:pt x="7761613" y="391156"/>
                </a:cubicBezTo>
                <a:moveTo>
                  <a:pt x="391156" y="1564626"/>
                </a:moveTo>
                <a:cubicBezTo>
                  <a:pt x="401840" y="1436481"/>
                  <a:pt x="370808" y="1264537"/>
                  <a:pt x="391156" y="1173469"/>
                </a:cubicBezTo>
                <a:cubicBezTo>
                  <a:pt x="384537" y="1063774"/>
                  <a:pt x="473856" y="965475"/>
                  <a:pt x="586734" y="977891"/>
                </a:cubicBezTo>
                <a:cubicBezTo>
                  <a:pt x="712244" y="966709"/>
                  <a:pt x="784122" y="1057878"/>
                  <a:pt x="782312" y="1173469"/>
                </a:cubicBezTo>
                <a:cubicBezTo>
                  <a:pt x="792853" y="1399486"/>
                  <a:pt x="616825" y="1582047"/>
                  <a:pt x="391156" y="1564625"/>
                </a:cubicBezTo>
                <a:cubicBezTo>
                  <a:pt x="179135" y="1563880"/>
                  <a:pt x="-13845" y="1419881"/>
                  <a:pt x="0" y="1173469"/>
                </a:cubicBezTo>
                <a:moveTo>
                  <a:pt x="782313" y="1173469"/>
                </a:moveTo>
                <a:cubicBezTo>
                  <a:pt x="669161" y="3086654"/>
                  <a:pt x="734040" y="3617909"/>
                  <a:pt x="782313" y="5476189"/>
                </a:cubicBezTo>
              </a:path>
              <a:path w="8543925" h="6258502" fill="none" stroke="0" extrusionOk="0">
                <a:moveTo>
                  <a:pt x="0" y="1173469"/>
                </a:moveTo>
                <a:cubicBezTo>
                  <a:pt x="20655" y="946527"/>
                  <a:pt x="172860" y="786537"/>
                  <a:pt x="391156" y="782313"/>
                </a:cubicBezTo>
                <a:cubicBezTo>
                  <a:pt x="2949822" y="870274"/>
                  <a:pt x="6881307" y="707424"/>
                  <a:pt x="7761612" y="782313"/>
                </a:cubicBezTo>
                <a:cubicBezTo>
                  <a:pt x="7795628" y="684717"/>
                  <a:pt x="7743585" y="575889"/>
                  <a:pt x="7761612" y="391156"/>
                </a:cubicBezTo>
                <a:cubicBezTo>
                  <a:pt x="7786560" y="184382"/>
                  <a:pt x="7971845" y="19317"/>
                  <a:pt x="8152768" y="0"/>
                </a:cubicBezTo>
                <a:cubicBezTo>
                  <a:pt x="8363278" y="13346"/>
                  <a:pt x="8528239" y="169762"/>
                  <a:pt x="8543924" y="391156"/>
                </a:cubicBezTo>
                <a:cubicBezTo>
                  <a:pt x="8650239" y="1803661"/>
                  <a:pt x="8408888" y="3401278"/>
                  <a:pt x="8543925" y="5085033"/>
                </a:cubicBezTo>
                <a:cubicBezTo>
                  <a:pt x="8531983" y="5265375"/>
                  <a:pt x="8368553" y="5480228"/>
                  <a:pt x="8152769" y="5476189"/>
                </a:cubicBezTo>
                <a:cubicBezTo>
                  <a:pt x="6394037" y="5582471"/>
                  <a:pt x="2143612" y="5350453"/>
                  <a:pt x="782313" y="5476189"/>
                </a:cubicBezTo>
                <a:cubicBezTo>
                  <a:pt x="813894" y="5539710"/>
                  <a:pt x="784961" y="5730801"/>
                  <a:pt x="782313" y="5867346"/>
                </a:cubicBezTo>
                <a:cubicBezTo>
                  <a:pt x="790116" y="6059312"/>
                  <a:pt x="582726" y="6274612"/>
                  <a:pt x="391157" y="6258502"/>
                </a:cubicBezTo>
                <a:cubicBezTo>
                  <a:pt x="181014" y="6259003"/>
                  <a:pt x="-5473" y="6103698"/>
                  <a:pt x="1" y="5867346"/>
                </a:cubicBezTo>
                <a:cubicBezTo>
                  <a:pt x="-68493" y="4373643"/>
                  <a:pt x="-108354" y="2905494"/>
                  <a:pt x="0" y="1173469"/>
                </a:cubicBezTo>
                <a:close/>
                <a:moveTo>
                  <a:pt x="7761612" y="782313"/>
                </a:moveTo>
                <a:cubicBezTo>
                  <a:pt x="7937854" y="748291"/>
                  <a:pt x="8020539" y="801020"/>
                  <a:pt x="8152769" y="782313"/>
                </a:cubicBezTo>
                <a:cubicBezTo>
                  <a:pt x="8372499" y="788096"/>
                  <a:pt x="8564889" y="573885"/>
                  <a:pt x="8543925" y="391157"/>
                </a:cubicBezTo>
                <a:moveTo>
                  <a:pt x="8152769" y="782313"/>
                </a:moveTo>
                <a:cubicBezTo>
                  <a:pt x="8140186" y="632838"/>
                  <a:pt x="8152531" y="439410"/>
                  <a:pt x="8152769" y="391156"/>
                </a:cubicBezTo>
                <a:cubicBezTo>
                  <a:pt x="8135228" y="498035"/>
                  <a:pt x="8058520" y="573194"/>
                  <a:pt x="7957191" y="586734"/>
                </a:cubicBezTo>
                <a:cubicBezTo>
                  <a:pt x="7837601" y="576689"/>
                  <a:pt x="7782130" y="499513"/>
                  <a:pt x="7761613" y="391156"/>
                </a:cubicBezTo>
                <a:moveTo>
                  <a:pt x="391156" y="1564626"/>
                </a:moveTo>
                <a:cubicBezTo>
                  <a:pt x="376243" y="1400979"/>
                  <a:pt x="370225" y="1352345"/>
                  <a:pt x="391156" y="1173469"/>
                </a:cubicBezTo>
                <a:cubicBezTo>
                  <a:pt x="384059" y="1046223"/>
                  <a:pt x="489321" y="985750"/>
                  <a:pt x="586734" y="977891"/>
                </a:cubicBezTo>
                <a:cubicBezTo>
                  <a:pt x="691333" y="974225"/>
                  <a:pt x="788820" y="1072918"/>
                  <a:pt x="782312" y="1173469"/>
                </a:cubicBezTo>
                <a:cubicBezTo>
                  <a:pt x="802459" y="1363330"/>
                  <a:pt x="638981" y="1566774"/>
                  <a:pt x="391156" y="1564625"/>
                </a:cubicBezTo>
                <a:cubicBezTo>
                  <a:pt x="199686" y="1593358"/>
                  <a:pt x="-14265" y="1412644"/>
                  <a:pt x="0" y="1173469"/>
                </a:cubicBezTo>
                <a:moveTo>
                  <a:pt x="782313" y="1173469"/>
                </a:moveTo>
                <a:cubicBezTo>
                  <a:pt x="698489" y="3094344"/>
                  <a:pt x="655514" y="4779019"/>
                  <a:pt x="782313" y="5476189"/>
                </a:cubicBezTo>
              </a:path>
            </a:pathLst>
          </a:custGeom>
          <a:blipFill>
            <a:blip r:embed="rId2"/>
            <a:tile tx="0" ty="0" sx="100000" sy="100000" flip="none" algn="tl"/>
          </a:blip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endParaRPr lang="en-US" sz="800" b="1" dirty="0">
              <a:solidFill>
                <a:schemeClr val="tx1"/>
              </a:solidFill>
              <a:latin typeface="Papyrus" panose="03070502060502030205" pitchFamily="66" charset="0"/>
            </a:endParaRPr>
          </a:p>
          <a:p>
            <a:pPr algn="ctr">
              <a:defRPr/>
            </a:pPr>
            <a:r>
              <a:rPr lang="en-US" sz="2200" b="1" dirty="0" err="1">
                <a:solidFill>
                  <a:schemeClr val="tx1"/>
                </a:solidFill>
                <a:latin typeface="Papyrus" panose="03070502060502030205" pitchFamily="66" charset="0"/>
              </a:rPr>
              <a:t>Seqenenre</a:t>
            </a:r>
            <a:r>
              <a:rPr lang="en-US" sz="2200" b="1" dirty="0">
                <a:solidFill>
                  <a:schemeClr val="tx1"/>
                </a:solidFill>
                <a:latin typeface="Papyrus" panose="03070502060502030205" pitchFamily="66" charset="0"/>
              </a:rPr>
              <a:t> Tao, called 'the Brave,’ was Pharaoh of the </a:t>
            </a:r>
          </a:p>
          <a:p>
            <a:pPr algn="ctr">
              <a:defRPr/>
            </a:pPr>
            <a:r>
              <a:rPr lang="en-US" sz="2200" b="1" dirty="0">
                <a:solidFill>
                  <a:schemeClr val="tx1"/>
                </a:solidFill>
                <a:latin typeface="Papyrus" panose="03070502060502030205" pitchFamily="66" charset="0"/>
              </a:rPr>
              <a:t>Theban 17th Dynasty (Reign: 1560 or 1558–1555 BC), </a:t>
            </a:r>
          </a:p>
          <a:p>
            <a:pPr algn="ctr">
              <a:defRPr/>
            </a:pPr>
            <a:r>
              <a:rPr lang="en-US" sz="2200" b="1" dirty="0">
                <a:solidFill>
                  <a:schemeClr val="tx1"/>
                </a:solidFill>
                <a:latin typeface="Papyrus" panose="03070502060502030205" pitchFamily="66" charset="0"/>
              </a:rPr>
              <a:t>the last Egyptian Dynasty of the 2nd Intermediate Period. </a:t>
            </a:r>
          </a:p>
          <a:p>
            <a:pPr algn="ctr">
              <a:defRPr/>
            </a:pPr>
            <a:r>
              <a:rPr lang="en-US" sz="2200" b="1" dirty="0">
                <a:solidFill>
                  <a:schemeClr val="tx1"/>
                </a:solidFill>
                <a:latin typeface="Papyrus" panose="03070502060502030205" pitchFamily="66" charset="0"/>
              </a:rPr>
              <a:t>With his queen, </a:t>
            </a:r>
            <a:r>
              <a:rPr lang="en-US" sz="2200" b="1" dirty="0" err="1">
                <a:solidFill>
                  <a:schemeClr val="tx1"/>
                </a:solidFill>
                <a:latin typeface="Papyrus" panose="03070502060502030205" pitchFamily="66" charset="0"/>
              </a:rPr>
              <a:t>Ahhotep</a:t>
            </a:r>
            <a:r>
              <a:rPr lang="en-US" sz="2200" b="1" dirty="0">
                <a:solidFill>
                  <a:schemeClr val="tx1"/>
                </a:solidFill>
                <a:latin typeface="Papyrus" panose="03070502060502030205" pitchFamily="66" charset="0"/>
              </a:rPr>
              <a:t> I, he fathered two sons, </a:t>
            </a:r>
          </a:p>
          <a:p>
            <a:pPr algn="ctr">
              <a:defRPr/>
            </a:pPr>
            <a:r>
              <a:rPr lang="en-US" sz="2200" b="1" dirty="0" err="1">
                <a:solidFill>
                  <a:schemeClr val="tx1"/>
                </a:solidFill>
                <a:latin typeface="Papyrus" panose="03070502060502030205" pitchFamily="66" charset="0"/>
              </a:rPr>
              <a:t>Kamose</a:t>
            </a:r>
            <a:r>
              <a:rPr lang="en-US" sz="2200" b="1" dirty="0">
                <a:solidFill>
                  <a:schemeClr val="tx1"/>
                </a:solidFill>
                <a:latin typeface="Papyrus" panose="03070502060502030205" pitchFamily="66" charset="0"/>
              </a:rPr>
              <a:t>, his immediate successor and the last pharaoh </a:t>
            </a:r>
          </a:p>
          <a:p>
            <a:pPr algn="ctr">
              <a:defRPr/>
            </a:pPr>
            <a:r>
              <a:rPr lang="en-US" sz="2200" b="1" dirty="0">
                <a:solidFill>
                  <a:schemeClr val="tx1"/>
                </a:solidFill>
                <a:latin typeface="Papyrus" panose="03070502060502030205" pitchFamily="66" charset="0"/>
              </a:rPr>
              <a:t>of the 17th Dynasty (Reign: c. 1555–1550 BC), </a:t>
            </a:r>
          </a:p>
          <a:p>
            <a:pPr algn="ctr">
              <a:defRPr/>
            </a:pPr>
            <a:r>
              <a:rPr lang="en-US" sz="2200" b="1" dirty="0">
                <a:solidFill>
                  <a:schemeClr val="tx1"/>
                </a:solidFill>
                <a:latin typeface="Papyrus" panose="03070502060502030205" pitchFamily="66" charset="0"/>
              </a:rPr>
              <a:t>and Ahmose I who was the first pharaoh of the </a:t>
            </a:r>
          </a:p>
          <a:p>
            <a:pPr algn="ctr">
              <a:defRPr/>
            </a:pPr>
            <a:r>
              <a:rPr lang="en-US" sz="2200" b="1" dirty="0">
                <a:solidFill>
                  <a:schemeClr val="tx1"/>
                </a:solidFill>
                <a:latin typeface="Papyrus" panose="03070502060502030205" pitchFamily="66" charset="0"/>
              </a:rPr>
              <a:t>18th Dynasty (Reign: c. 1550–1525 BC) </a:t>
            </a:r>
          </a:p>
          <a:p>
            <a:pPr algn="ctr">
              <a:defRPr/>
            </a:pPr>
            <a:r>
              <a:rPr lang="en-US" sz="2200" b="1" dirty="0">
                <a:solidFill>
                  <a:schemeClr val="tx1"/>
                </a:solidFill>
                <a:latin typeface="Papyrus" panose="03070502060502030205" pitchFamily="66" charset="0"/>
              </a:rPr>
              <a:t>and the founder of the New Kingdom Period. </a:t>
            </a:r>
          </a:p>
          <a:p>
            <a:pPr algn="ctr">
              <a:defRPr/>
            </a:pPr>
            <a:r>
              <a:rPr lang="en-US" sz="2200" b="1" dirty="0" err="1">
                <a:solidFill>
                  <a:schemeClr val="tx1"/>
                </a:solidFill>
                <a:latin typeface="Papyrus" panose="03070502060502030205" pitchFamily="66" charset="0"/>
              </a:rPr>
              <a:t>Seqenenre</a:t>
            </a:r>
            <a:r>
              <a:rPr lang="en-US" sz="2200" b="1" dirty="0">
                <a:solidFill>
                  <a:schemeClr val="tx1"/>
                </a:solidFill>
                <a:latin typeface="Papyrus" panose="03070502060502030205" pitchFamily="66" charset="0"/>
              </a:rPr>
              <a:t> Tao is credited with starting the opening </a:t>
            </a:r>
          </a:p>
          <a:p>
            <a:pPr algn="ctr">
              <a:defRPr/>
            </a:pPr>
            <a:r>
              <a:rPr lang="en-US" sz="2200" b="1" dirty="0">
                <a:solidFill>
                  <a:schemeClr val="tx1"/>
                </a:solidFill>
                <a:latin typeface="Papyrus" panose="03070502060502030205" pitchFamily="66" charset="0"/>
              </a:rPr>
              <a:t>moves in a war of revanchism against the Hyksos, which</a:t>
            </a:r>
          </a:p>
          <a:p>
            <a:pPr algn="ctr">
              <a:defRPr/>
            </a:pPr>
            <a:r>
              <a:rPr lang="en-US" sz="2200" b="1" dirty="0">
                <a:solidFill>
                  <a:schemeClr val="tx1"/>
                </a:solidFill>
                <a:latin typeface="Papyrus" panose="03070502060502030205" pitchFamily="66" charset="0"/>
              </a:rPr>
              <a:t> saw the country completely liberated during the reign </a:t>
            </a:r>
          </a:p>
          <a:p>
            <a:pPr algn="ctr">
              <a:defRPr/>
            </a:pPr>
            <a:r>
              <a:rPr lang="en-US" sz="2200" b="1" dirty="0">
                <a:solidFill>
                  <a:schemeClr val="tx1"/>
                </a:solidFill>
                <a:latin typeface="Papyrus" panose="03070502060502030205" pitchFamily="66" charset="0"/>
              </a:rPr>
              <a:t>of his son Ahmose I. </a:t>
            </a:r>
          </a:p>
          <a:p>
            <a:pPr algn="ctr">
              <a:defRPr/>
            </a:pPr>
            <a:endParaRPr lang="en-US" sz="2200" b="1" dirty="0">
              <a:solidFill>
                <a:schemeClr val="tx1"/>
              </a:solidFill>
              <a:latin typeface="Papyrus" panose="03070502060502030205"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C2E8E810-6638-FF90-2F46-9B5004410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3">
            <a:extLst>
              <a:ext uri="{FF2B5EF4-FFF2-40B4-BE49-F238E27FC236}">
                <a16:creationId xmlns:a16="http://schemas.microsoft.com/office/drawing/2014/main" id="{85E3A15A-9604-64B6-C95F-FBCAB1E251BD}"/>
              </a:ext>
            </a:extLst>
          </p:cNvPr>
          <p:cNvSpPr>
            <a:spLocks noGrp="1"/>
          </p:cNvSpPr>
          <p:nvPr>
            <p:ph type="title"/>
          </p:nvPr>
        </p:nvSpPr>
        <p:spPr>
          <a:xfrm>
            <a:off x="381000" y="5181600"/>
            <a:ext cx="8305800" cy="1295400"/>
          </a:xfrm>
        </p:spPr>
        <p:txBody>
          <a:bodyPr>
            <a:normAutofit fontScale="90000"/>
          </a:bodyPr>
          <a:lstStyle/>
          <a:p>
            <a:r>
              <a:rPr lang="en-US" altLang="en-US" sz="1800" b="1">
                <a:solidFill>
                  <a:schemeClr val="bg1"/>
                </a:solidFill>
                <a:latin typeface="Times New Roman" panose="02020603050405020304" pitchFamily="18" charset="0"/>
                <a:cs typeface="Calibri" panose="020F0502020204030204" pitchFamily="34" charset="0"/>
              </a:rPr>
              <a:t>Seqenenre Tao, called 'the Brave,’ </a:t>
            </a:r>
            <a:r>
              <a:rPr lang="en-US" altLang="en-US" sz="1800">
                <a:solidFill>
                  <a:schemeClr val="bg1"/>
                </a:solidFill>
                <a:latin typeface="Times New Roman" panose="02020603050405020304" pitchFamily="18" charset="0"/>
                <a:cs typeface="Calibri" panose="020F0502020204030204" pitchFamily="34" charset="0"/>
              </a:rPr>
              <a:t>was Pharaoh of the Theban 17</a:t>
            </a:r>
            <a:r>
              <a:rPr lang="en-US" altLang="en-US" sz="1800" baseline="30000">
                <a:solidFill>
                  <a:schemeClr val="bg1"/>
                </a:solidFill>
                <a:latin typeface="Times New Roman" panose="02020603050405020304" pitchFamily="18" charset="0"/>
                <a:cs typeface="Calibri" panose="020F0502020204030204" pitchFamily="34" charset="0"/>
              </a:rPr>
              <a:t>th</a:t>
            </a:r>
            <a:r>
              <a:rPr lang="en-US" altLang="en-US" sz="1800">
                <a:solidFill>
                  <a:schemeClr val="bg1"/>
                </a:solidFill>
                <a:latin typeface="Times New Roman" panose="02020603050405020304" pitchFamily="18" charset="0"/>
                <a:cs typeface="Calibri" panose="020F0502020204030204" pitchFamily="34" charset="0"/>
              </a:rPr>
              <a:t> Dynasty (Reign:</a:t>
            </a:r>
            <a:r>
              <a:rPr lang="en-US" altLang="en-US" sz="1800" b="1">
                <a:solidFill>
                  <a:schemeClr val="bg1"/>
                </a:solidFill>
                <a:latin typeface="Times New Roman" panose="02020603050405020304" pitchFamily="18" charset="0"/>
                <a:cs typeface="Calibri" panose="020F0502020204030204" pitchFamily="34" charset="0"/>
              </a:rPr>
              <a:t> </a:t>
            </a:r>
            <a:r>
              <a:rPr lang="en-US" altLang="en-US" sz="1800">
                <a:solidFill>
                  <a:schemeClr val="bg1"/>
                </a:solidFill>
                <a:latin typeface="Times New Roman" panose="02020603050405020304" pitchFamily="18" charset="0"/>
                <a:cs typeface="Calibri" panose="020F0502020204030204" pitchFamily="34" charset="0"/>
              </a:rPr>
              <a:t>1560 or 1558–1555 BC), the last Egyptian Dynasty of the 2</a:t>
            </a:r>
            <a:r>
              <a:rPr lang="en-US" altLang="en-US" sz="1800" baseline="30000">
                <a:solidFill>
                  <a:schemeClr val="bg1"/>
                </a:solidFill>
                <a:latin typeface="Times New Roman" panose="02020603050405020304" pitchFamily="18" charset="0"/>
                <a:cs typeface="Calibri" panose="020F0502020204030204" pitchFamily="34" charset="0"/>
              </a:rPr>
              <a:t>nd</a:t>
            </a:r>
            <a:r>
              <a:rPr lang="en-US" altLang="en-US" sz="1800">
                <a:solidFill>
                  <a:schemeClr val="bg1"/>
                </a:solidFill>
                <a:latin typeface="Times New Roman" panose="02020603050405020304" pitchFamily="18" charset="0"/>
                <a:cs typeface="Calibri" panose="020F0502020204030204" pitchFamily="34" charset="0"/>
              </a:rPr>
              <a:t> Intermediate Period. </a:t>
            </a:r>
            <a:br>
              <a:rPr lang="en-US" altLang="en-US" sz="2000">
                <a:solidFill>
                  <a:schemeClr val="bg1"/>
                </a:solidFill>
                <a:latin typeface="Papyrus" panose="03070502060502030205" pitchFamily="66" charset="0"/>
                <a:cs typeface="Calibri" panose="020F0502020204030204" pitchFamily="34" charset="0"/>
              </a:rPr>
            </a:br>
            <a:r>
              <a:rPr lang="en-US" altLang="en-US" sz="1800">
                <a:solidFill>
                  <a:schemeClr val="bg1"/>
                </a:solidFill>
                <a:latin typeface="Times New Roman" panose="02020603050405020304" pitchFamily="18" charset="0"/>
                <a:cs typeface="Calibri" panose="020F0502020204030204" pitchFamily="34" charset="0"/>
              </a:rPr>
              <a:t>As the wounds in the mummified head of Seqenenre indicate, the Pharaoh probably died in a battle against the Hyksos.</a:t>
            </a:r>
            <a:br>
              <a:rPr lang="en-US" altLang="en-US" sz="1800">
                <a:solidFill>
                  <a:schemeClr val="bg1"/>
                </a:solidFill>
                <a:latin typeface="Times New Roman" panose="02020603050405020304" pitchFamily="18" charset="0"/>
                <a:cs typeface="Calibri" panose="020F0502020204030204" pitchFamily="34" charset="0"/>
              </a:rPr>
            </a:br>
            <a:r>
              <a:rPr lang="en-US" altLang="en-US" sz="1200">
                <a:latin typeface="Papyrus" panose="03070502060502030205" pitchFamily="66" charset="0"/>
                <a:hlinkClick r:id="rId3"/>
              </a:rPr>
              <a:t>https://commons.wikimedia.org/wiki/File:Sequenre_tao.JPG</a:t>
            </a:r>
            <a:r>
              <a:rPr lang="en-US" altLang="en-US" sz="1200">
                <a:latin typeface="Papyrus" panose="03070502060502030205" pitchFamily="66" charset="0"/>
              </a:rPr>
              <a:t>  </a:t>
            </a:r>
            <a:br>
              <a:rPr lang="en-US" altLang="en-US" sz="1200">
                <a:solidFill>
                  <a:schemeClr val="bg1"/>
                </a:solidFill>
                <a:latin typeface="Times New Roman" panose="02020603050405020304" pitchFamily="18" charset="0"/>
                <a:cs typeface="Calibri" panose="020F0502020204030204" pitchFamily="34" charset="0"/>
              </a:rPr>
            </a:br>
            <a:endParaRPr lang="en-US" altLang="en-US" sz="1200">
              <a:solidFill>
                <a:schemeClr val="bg1"/>
              </a:solidFill>
              <a:latin typeface="Papyrus" panose="03070502060502030205"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2567-2364-96EA-BD5A-71BE113CF82F}"/>
              </a:ext>
            </a:extLst>
          </p:cNvPr>
          <p:cNvSpPr>
            <a:spLocks noGrp="1"/>
          </p:cNvSpPr>
          <p:nvPr>
            <p:ph type="title"/>
          </p:nvPr>
        </p:nvSpPr>
        <p:spPr>
          <a:xfrm>
            <a:off x="0" y="274638"/>
            <a:ext cx="9144000" cy="1143000"/>
          </a:xfrm>
        </p:spPr>
        <p:txBody>
          <a:bodyPr/>
          <a:lstStyle/>
          <a:p>
            <a:pPr>
              <a:defRPr/>
            </a:pPr>
            <a:r>
              <a:rPr lang="en-US" sz="2000" b="1" dirty="0">
                <a:solidFill>
                  <a:schemeClr val="bg2">
                    <a:lumMod val="90000"/>
                  </a:schemeClr>
                </a:solidFill>
                <a:latin typeface="Papyrus" panose="03070502060502030205" pitchFamily="66" charset="0"/>
              </a:rPr>
              <a:t>Wooden coffin of the 17th Dynasty Pharaoh </a:t>
            </a:r>
            <a:r>
              <a:rPr lang="en-US" sz="2000" b="1" dirty="0" err="1">
                <a:solidFill>
                  <a:schemeClr val="bg2">
                    <a:lumMod val="90000"/>
                  </a:schemeClr>
                </a:solidFill>
                <a:latin typeface="Papyrus" panose="03070502060502030205" pitchFamily="66" charset="0"/>
              </a:rPr>
              <a:t>Kamose</a:t>
            </a:r>
            <a:r>
              <a:rPr lang="en-US" sz="2000" b="1" dirty="0">
                <a:solidFill>
                  <a:schemeClr val="bg2">
                    <a:lumMod val="90000"/>
                  </a:schemeClr>
                </a:solidFill>
                <a:latin typeface="Papyrus" panose="03070502060502030205" pitchFamily="66" charset="0"/>
              </a:rPr>
              <a:t>, son of Pharaoh </a:t>
            </a:r>
            <a:r>
              <a:rPr lang="en-US" sz="2000" b="1" dirty="0" err="1">
                <a:solidFill>
                  <a:schemeClr val="bg2">
                    <a:lumMod val="90000"/>
                  </a:schemeClr>
                </a:solidFill>
                <a:latin typeface="Papyrus" panose="03070502060502030205" pitchFamily="66" charset="0"/>
              </a:rPr>
              <a:t>Seqenenra</a:t>
            </a:r>
            <a:r>
              <a:rPr lang="en-US" sz="2000" b="1" dirty="0">
                <a:solidFill>
                  <a:schemeClr val="bg2">
                    <a:lumMod val="90000"/>
                  </a:schemeClr>
                </a:solidFill>
                <a:latin typeface="Papyrus" panose="03070502060502030205" pitchFamily="66" charset="0"/>
              </a:rPr>
              <a:t> </a:t>
            </a:r>
            <a:r>
              <a:rPr lang="en-US" sz="2000" b="1" dirty="0" err="1">
                <a:solidFill>
                  <a:schemeClr val="bg2">
                    <a:lumMod val="90000"/>
                  </a:schemeClr>
                </a:solidFill>
                <a:latin typeface="Papyrus" panose="03070502060502030205" pitchFamily="66" charset="0"/>
              </a:rPr>
              <a:t>Taa</a:t>
            </a:r>
            <a:r>
              <a:rPr lang="en-US" sz="2000" b="1" dirty="0">
                <a:solidFill>
                  <a:schemeClr val="bg2">
                    <a:lumMod val="90000"/>
                  </a:schemeClr>
                </a:solidFill>
                <a:latin typeface="Papyrus" panose="03070502060502030205" pitchFamily="66" charset="0"/>
              </a:rPr>
              <a:t>  </a:t>
            </a:r>
            <a:r>
              <a:rPr lang="en-US" sz="2000" dirty="0">
                <a:solidFill>
                  <a:schemeClr val="bg2">
                    <a:lumMod val="90000"/>
                  </a:schemeClr>
                </a:solidFill>
                <a:latin typeface="Papyrus" panose="03070502060502030205" pitchFamily="66" charset="0"/>
              </a:rPr>
              <a:t>in the Egyptian Museum, Cairo. </a:t>
            </a:r>
            <a:r>
              <a:rPr lang="en-US" sz="2000" dirty="0" err="1">
                <a:solidFill>
                  <a:schemeClr val="bg2">
                    <a:lumMod val="90000"/>
                  </a:schemeClr>
                </a:solidFill>
                <a:latin typeface="Papyrus" panose="03070502060502030205" pitchFamily="66" charset="0"/>
              </a:rPr>
              <a:t>Kamose</a:t>
            </a:r>
            <a:r>
              <a:rPr lang="en-US" sz="2000" dirty="0">
                <a:solidFill>
                  <a:schemeClr val="bg2">
                    <a:lumMod val="90000"/>
                  </a:schemeClr>
                </a:solidFill>
                <a:latin typeface="Papyrus" panose="03070502060502030205" pitchFamily="66" charset="0"/>
              </a:rPr>
              <a:t> successfully continued the war to expel the Hyksos kings started by his father </a:t>
            </a:r>
            <a:r>
              <a:rPr lang="en-US" sz="2000" dirty="0" err="1">
                <a:solidFill>
                  <a:schemeClr val="bg2">
                    <a:lumMod val="90000"/>
                  </a:schemeClr>
                </a:solidFill>
                <a:latin typeface="Papyrus" panose="03070502060502030205" pitchFamily="66" charset="0"/>
              </a:rPr>
              <a:t>Seqenenra</a:t>
            </a:r>
            <a:r>
              <a:rPr lang="en-US" sz="2000" dirty="0">
                <a:solidFill>
                  <a:schemeClr val="bg2">
                    <a:lumMod val="90000"/>
                  </a:schemeClr>
                </a:solidFill>
                <a:latin typeface="Papyrus" panose="03070502060502030205" pitchFamily="66" charset="0"/>
              </a:rPr>
              <a:t> </a:t>
            </a:r>
            <a:r>
              <a:rPr lang="en-US" sz="2000" dirty="0" err="1">
                <a:solidFill>
                  <a:schemeClr val="bg2">
                    <a:lumMod val="90000"/>
                  </a:schemeClr>
                </a:solidFill>
                <a:latin typeface="Papyrus" panose="03070502060502030205" pitchFamily="66" charset="0"/>
              </a:rPr>
              <a:t>Taa</a:t>
            </a:r>
            <a:r>
              <a:rPr lang="en-US" sz="2000" dirty="0">
                <a:solidFill>
                  <a:schemeClr val="bg2">
                    <a:lumMod val="90000"/>
                  </a:schemeClr>
                </a:solidFill>
                <a:latin typeface="Papyrus" panose="03070502060502030205" pitchFamily="66" charset="0"/>
              </a:rPr>
              <a:t>. </a:t>
            </a:r>
            <a:br>
              <a:rPr lang="en-US" sz="2000" dirty="0">
                <a:latin typeface="Papyrus" panose="03070502060502030205" pitchFamily="66" charset="0"/>
              </a:rPr>
            </a:br>
            <a:r>
              <a:rPr lang="en-US" sz="1200" dirty="0">
                <a:latin typeface="Papyrus" panose="03070502060502030205" pitchFamily="66" charset="0"/>
                <a:hlinkClick r:id="rId2"/>
              </a:rPr>
              <a:t>https://sketchfab.com/3d-models/coffin-of-pharaoh-kamose-5611725214f44e01920e0489f48b894e</a:t>
            </a:r>
            <a:r>
              <a:rPr lang="en-US" sz="1200" dirty="0">
                <a:latin typeface="Papyrus" panose="03070502060502030205" pitchFamily="66" charset="0"/>
              </a:rPr>
              <a:t> </a:t>
            </a:r>
          </a:p>
        </p:txBody>
      </p:sp>
      <p:pic>
        <p:nvPicPr>
          <p:cNvPr id="14339" name="Picture 2" descr="Coffin of Pharaoh Kamose - 3D model by danderson4 (@danderson4) [5611725]">
            <a:extLst>
              <a:ext uri="{FF2B5EF4-FFF2-40B4-BE49-F238E27FC236}">
                <a16:creationId xmlns:a16="http://schemas.microsoft.com/office/drawing/2014/main" id="{0E4D40F7-BE55-3441-F86D-AC97EC9EE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E48B6F9-D842-3D02-D4FB-499677B23419}"/>
              </a:ext>
            </a:extLst>
          </p:cNvPr>
          <p:cNvSpPr>
            <a:spLocks noGrp="1"/>
          </p:cNvSpPr>
          <p:nvPr>
            <p:ph type="title"/>
          </p:nvPr>
        </p:nvSpPr>
        <p:spPr>
          <a:xfrm>
            <a:off x="5257800" y="274638"/>
            <a:ext cx="3810000" cy="3046412"/>
          </a:xfrm>
        </p:spPr>
        <p:txBody>
          <a:bodyPr>
            <a:normAutofit fontScale="90000"/>
          </a:bodyPr>
          <a:lstStyle/>
          <a:p>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br>
              <a:rPr lang="en-US" altLang="en-US" sz="2000" dirty="0">
                <a:latin typeface="Papyrus" panose="03070502060502030205" pitchFamily="66" charset="0"/>
              </a:rPr>
            </a:br>
            <a:r>
              <a:rPr lang="en-US" altLang="en-US" sz="2000" b="1" dirty="0">
                <a:solidFill>
                  <a:schemeClr val="bg1"/>
                </a:solidFill>
                <a:latin typeface="Papyrus" panose="03070502060502030205" pitchFamily="66" charset="0"/>
              </a:rPr>
              <a:t>Head of Ahmose I, </a:t>
            </a:r>
            <a:r>
              <a:rPr lang="en-US" altLang="en-US" sz="2000" dirty="0">
                <a:solidFill>
                  <a:schemeClr val="bg1"/>
                </a:solidFill>
                <a:latin typeface="Papyrus" panose="03070502060502030205" pitchFamily="66" charset="0"/>
              </a:rPr>
              <a:t>circa 1550 –1525 BC, New Kingdom, 18th Dynasty, Limestone, H. 56 cm, the MET, NY, USA</a:t>
            </a:r>
            <a:br>
              <a:rPr lang="en-US" altLang="en-US" sz="2000" dirty="0">
                <a:solidFill>
                  <a:schemeClr val="bg1"/>
                </a:solidFill>
                <a:latin typeface="Papyrus" panose="03070502060502030205" pitchFamily="66" charset="0"/>
              </a:rPr>
            </a:br>
            <a:r>
              <a:rPr lang="en-US" altLang="en-US" sz="2000" b="1" dirty="0">
                <a:solidFill>
                  <a:schemeClr val="bg1"/>
                </a:solidFill>
                <a:latin typeface="Papyrus" panose="03070502060502030205" pitchFamily="66" charset="0"/>
              </a:rPr>
              <a:t>The Mummified Head of Ahmose I, </a:t>
            </a:r>
            <a:r>
              <a:rPr lang="en-US" altLang="en-US" sz="2000" dirty="0">
                <a:solidFill>
                  <a:schemeClr val="bg1"/>
                </a:solidFill>
                <a:latin typeface="Papyrus" panose="03070502060502030205" pitchFamily="66" charset="0"/>
              </a:rPr>
              <a:t>Luxor Museum, Egypt</a:t>
            </a:r>
            <a:br>
              <a:rPr lang="en-US" altLang="en-US" sz="2000" b="1" dirty="0">
                <a:solidFill>
                  <a:schemeClr val="bg1"/>
                </a:solidFill>
                <a:latin typeface="Papyrus" panose="03070502060502030205" pitchFamily="66" charset="0"/>
              </a:rPr>
            </a:br>
            <a:r>
              <a:rPr lang="en-US" altLang="en-US" sz="1200" dirty="0">
                <a:latin typeface="Papyrus" panose="03070502060502030205" pitchFamily="66" charset="0"/>
                <a:hlinkClick r:id="rId2"/>
              </a:rPr>
              <a:t>https://commons.wikimedia.org/wiki/File:Head_of_Ahmose_I_MET_DP140854.jpg</a:t>
            </a:r>
            <a:r>
              <a:rPr lang="en-US" altLang="en-US" sz="1200" dirty="0">
                <a:latin typeface="Papyrus" panose="03070502060502030205" pitchFamily="66" charset="0"/>
              </a:rPr>
              <a:t> </a:t>
            </a:r>
            <a:br>
              <a:rPr lang="en-US" altLang="en-US" sz="1200" dirty="0">
                <a:latin typeface="Papyrus" panose="03070502060502030205" pitchFamily="66" charset="0"/>
              </a:rPr>
            </a:br>
            <a:r>
              <a:rPr lang="en-US" altLang="en-US" sz="1200" dirty="0">
                <a:latin typeface="Papyrus" panose="03070502060502030205" pitchFamily="66" charset="0"/>
                <a:hlinkClick r:id="rId3"/>
              </a:rPr>
              <a:t>https://commons.wikimedia.org/wiki/File:Ahmose_Mummy_at_Luxor_Museum_in_Luxor_Egypt.jpg</a:t>
            </a:r>
            <a:r>
              <a:rPr lang="en-US" altLang="en-US" sz="1200" dirty="0">
                <a:latin typeface="Papyrus" panose="03070502060502030205" pitchFamily="66" charset="0"/>
              </a:rPr>
              <a:t>  </a:t>
            </a:r>
            <a:br>
              <a:rPr lang="en-US" altLang="en-US" sz="1200" dirty="0">
                <a:latin typeface="Papyrus" panose="03070502060502030205" pitchFamily="66" charset="0"/>
              </a:rPr>
            </a:br>
            <a:br>
              <a:rPr lang="en-US" altLang="en-US" sz="1200" dirty="0">
                <a:latin typeface="Papyrus" panose="03070502060502030205" pitchFamily="66" charset="0"/>
              </a:rPr>
            </a:br>
            <a:endParaRPr lang="en-US" altLang="en-US" sz="1200" dirty="0">
              <a:latin typeface="Papyrus" panose="03070502060502030205" pitchFamily="66" charset="0"/>
            </a:endParaRPr>
          </a:p>
        </p:txBody>
      </p:sp>
      <p:pic>
        <p:nvPicPr>
          <p:cNvPr id="15363" name="Picture 2" descr="A fragmentary statue of Ahmose I, Metropolitan Museum of Art.">
            <a:extLst>
              <a:ext uri="{FF2B5EF4-FFF2-40B4-BE49-F238E27FC236}">
                <a16:creationId xmlns:a16="http://schemas.microsoft.com/office/drawing/2014/main" id="{3964D470-826E-D05F-3882-E90F690E9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0"/>
            <a:ext cx="5141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a:extLst>
              <a:ext uri="{FF2B5EF4-FFF2-40B4-BE49-F238E27FC236}">
                <a16:creationId xmlns:a16="http://schemas.microsoft.com/office/drawing/2014/main" id="{C2350757-0FEA-1764-327C-A1A1ABA006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7388" y="700766"/>
            <a:ext cx="4570412"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E03C-36BC-CD84-D8E5-6AD444E36C8A}"/>
              </a:ext>
            </a:extLst>
          </p:cNvPr>
          <p:cNvSpPr>
            <a:spLocks noGrp="1"/>
          </p:cNvSpPr>
          <p:nvPr>
            <p:ph type="title"/>
          </p:nvPr>
        </p:nvSpPr>
        <p:spPr>
          <a:xfrm>
            <a:off x="87313" y="274638"/>
            <a:ext cx="8969375" cy="1143000"/>
          </a:xfrm>
        </p:spPr>
        <p:txBody>
          <a:bodyPr>
            <a:normAutofit fontScale="90000"/>
          </a:bodyPr>
          <a:lstStyle/>
          <a:p>
            <a:br>
              <a:rPr lang="en-US" altLang="en-US" sz="2000" b="1">
                <a:latin typeface="Papyrus" panose="03070502060502030205" pitchFamily="66" charset="0"/>
              </a:rPr>
            </a:br>
            <a:br>
              <a:rPr lang="en-US" altLang="en-US" sz="2000" b="1">
                <a:latin typeface="Papyrus" panose="03070502060502030205" pitchFamily="66" charset="0"/>
              </a:rPr>
            </a:br>
            <a:br>
              <a:rPr lang="en-US" altLang="en-US" sz="2000" b="1">
                <a:latin typeface="Papyrus" panose="03070502060502030205" pitchFamily="66" charset="0"/>
              </a:rPr>
            </a:br>
            <a:r>
              <a:rPr lang="en-US" altLang="en-US" sz="2000" b="1">
                <a:solidFill>
                  <a:srgbClr val="C4BD97"/>
                </a:solidFill>
                <a:latin typeface="Papyrus" panose="03070502060502030205" pitchFamily="66" charset="0"/>
              </a:rPr>
              <a:t>Dagger bearing the name Ahmose I and detail of the Pharaoh’s cartouche on the dagger’s pommel</a:t>
            </a:r>
            <a:r>
              <a:rPr lang="en-US" altLang="en-US" sz="2000">
                <a:solidFill>
                  <a:srgbClr val="C4BD97"/>
                </a:solidFill>
                <a:latin typeface="Papyrus" panose="03070502060502030205" pitchFamily="66" charset="0"/>
              </a:rPr>
              <a:t>, c. 1560 BC, </a:t>
            </a:r>
            <a:r>
              <a:rPr lang="en-US" altLang="en-US" sz="1800">
                <a:solidFill>
                  <a:srgbClr val="C4BD97"/>
                </a:solidFill>
                <a:latin typeface="Papyrus" panose="03070502060502030205" pitchFamily="66" charset="0"/>
                <a:cs typeface="Calibri" panose="020F0502020204030204" pitchFamily="34" charset="0"/>
              </a:rPr>
              <a:t>Cast bronze blade, ebony grip and travertine pommel, gold band and cartouche, 34.4 × 4.1 cm, </a:t>
            </a:r>
            <a:r>
              <a:rPr lang="en-US" altLang="en-US" sz="2000">
                <a:solidFill>
                  <a:srgbClr val="C4BD97"/>
                </a:solidFill>
                <a:latin typeface="Papyrus" panose="03070502060502030205" pitchFamily="66" charset="0"/>
              </a:rPr>
              <a:t>Royal Ontario Museum, Canada</a:t>
            </a:r>
            <a:br>
              <a:rPr lang="en-US" altLang="en-US" sz="2000">
                <a:solidFill>
                  <a:srgbClr val="C4BD97"/>
                </a:solidFill>
                <a:latin typeface="Papyrus" panose="03070502060502030205" pitchFamily="66" charset="0"/>
              </a:rPr>
            </a:br>
            <a:r>
              <a:rPr lang="en-US" altLang="en-US" sz="1200">
                <a:latin typeface="Papyrus" panose="03070502060502030205" pitchFamily="66" charset="0"/>
                <a:hlinkClick r:id="rId2"/>
              </a:rPr>
              <a:t>https://commons.wikimedia.org/wiki/File:Dagger_bearing_the_name_of_Ahmose_I.jpg</a:t>
            </a:r>
            <a:r>
              <a:rPr lang="en-US" altLang="en-US" sz="1200">
                <a:latin typeface="Papyrus" panose="03070502060502030205" pitchFamily="66" charset="0"/>
              </a:rPr>
              <a:t>  </a:t>
            </a:r>
            <a:br>
              <a:rPr lang="en-US" altLang="en-US" sz="1200">
                <a:latin typeface="Papyrus" panose="03070502060502030205" pitchFamily="66" charset="0"/>
              </a:rPr>
            </a:br>
            <a:r>
              <a:rPr lang="en-US" altLang="en-US" sz="1200">
                <a:latin typeface="Papyrus" panose="03070502060502030205" pitchFamily="66" charset="0"/>
                <a:hlinkClick r:id="rId3"/>
              </a:rPr>
              <a:t>https://en.wikipedia.org/wiki/Ahmose_I#/media/File:Pommel_of_the_dagger_bearing_the_name_of_king_Ahmose.jpg</a:t>
            </a:r>
            <a:r>
              <a:rPr lang="en-US" altLang="en-US" sz="1200">
                <a:latin typeface="Papyrus" panose="03070502060502030205" pitchFamily="66" charset="0"/>
              </a:rPr>
              <a:t> </a:t>
            </a:r>
            <a:br>
              <a:rPr lang="en-US" altLang="en-US" sz="1200">
                <a:latin typeface="Papyrus" panose="03070502060502030205" pitchFamily="66" charset="0"/>
              </a:rPr>
            </a:br>
            <a:endParaRPr lang="en-US" altLang="en-US" sz="1200">
              <a:latin typeface="Papyrus" panose="03070502060502030205" pitchFamily="66" charset="0"/>
            </a:endParaRPr>
          </a:p>
        </p:txBody>
      </p:sp>
      <p:pic>
        <p:nvPicPr>
          <p:cNvPr id="16387" name="Picture 2">
            <a:extLst>
              <a:ext uri="{FF2B5EF4-FFF2-40B4-BE49-F238E27FC236}">
                <a16:creationId xmlns:a16="http://schemas.microsoft.com/office/drawing/2014/main" id="{32681FE6-B463-8029-B25A-4A1B0BFA14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13" y="2286000"/>
            <a:ext cx="43846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a:extLst>
              <a:ext uri="{FF2B5EF4-FFF2-40B4-BE49-F238E27FC236}">
                <a16:creationId xmlns:a16="http://schemas.microsoft.com/office/drawing/2014/main" id="{BF40A129-2F31-A0A0-6957-A2B46AA0A3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286000"/>
            <a:ext cx="448468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B4B6-1EFB-F42E-7DE2-CA3143881372}"/>
              </a:ext>
            </a:extLst>
          </p:cNvPr>
          <p:cNvSpPr>
            <a:spLocks noGrp="1"/>
          </p:cNvSpPr>
          <p:nvPr>
            <p:ph type="title"/>
          </p:nvPr>
        </p:nvSpPr>
        <p:spPr>
          <a:xfrm>
            <a:off x="152400" y="274638"/>
            <a:ext cx="3443288" cy="1143000"/>
          </a:xfrm>
        </p:spPr>
        <p:txBody>
          <a:bodyPr>
            <a:normAutofit fontScale="90000"/>
          </a:bodyPr>
          <a:lstStyle/>
          <a:p>
            <a:pPr>
              <a:defRPr/>
            </a:pPr>
            <a:br>
              <a:rPr lang="en-US" sz="2000" b="1" dirty="0">
                <a:solidFill>
                  <a:schemeClr val="bg2">
                    <a:lumMod val="75000"/>
                  </a:schemeClr>
                </a:solidFill>
                <a:latin typeface="Papyrus" panose="03070502060502030205" pitchFamily="66" charset="0"/>
              </a:rPr>
            </a:br>
            <a:br>
              <a:rPr lang="en-US" sz="2000" b="1" dirty="0">
                <a:solidFill>
                  <a:schemeClr val="bg2">
                    <a:lumMod val="75000"/>
                  </a:schemeClr>
                </a:solidFill>
                <a:latin typeface="Papyrus" panose="03070502060502030205" pitchFamily="66" charset="0"/>
              </a:rPr>
            </a:br>
            <a:br>
              <a:rPr lang="en-US" sz="2000" b="1" dirty="0">
                <a:solidFill>
                  <a:schemeClr val="bg2">
                    <a:lumMod val="75000"/>
                  </a:schemeClr>
                </a:solidFill>
                <a:latin typeface="Papyrus" panose="03070502060502030205" pitchFamily="66" charset="0"/>
              </a:rPr>
            </a:br>
            <a:r>
              <a:rPr lang="en-US" sz="2000" b="1" dirty="0">
                <a:solidFill>
                  <a:schemeClr val="bg2">
                    <a:lumMod val="75000"/>
                  </a:schemeClr>
                </a:solidFill>
                <a:latin typeface="Papyrus" panose="03070502060502030205" pitchFamily="66" charset="0"/>
              </a:rPr>
              <a:t>Ceremonial Axe in the name of Ahmose I</a:t>
            </a:r>
            <a:r>
              <a:rPr lang="en-US" sz="2000" dirty="0">
                <a:solidFill>
                  <a:schemeClr val="bg2">
                    <a:lumMod val="75000"/>
                  </a:schemeClr>
                </a:solidFill>
                <a:latin typeface="Papyrus" panose="03070502060502030205" pitchFamily="66" charset="0"/>
              </a:rPr>
              <a:t>, treasure of Queen </a:t>
            </a:r>
            <a:r>
              <a:rPr lang="en-US" sz="2000" dirty="0" err="1">
                <a:solidFill>
                  <a:schemeClr val="bg2">
                    <a:lumMod val="75000"/>
                  </a:schemeClr>
                </a:solidFill>
                <a:latin typeface="Papyrus" panose="03070502060502030205" pitchFamily="66" charset="0"/>
              </a:rPr>
              <a:t>Ahhotep</a:t>
            </a:r>
            <a:r>
              <a:rPr lang="en-US" sz="2000" dirty="0">
                <a:solidFill>
                  <a:schemeClr val="bg2">
                    <a:lumMod val="75000"/>
                  </a:schemeClr>
                </a:solidFill>
                <a:latin typeface="Papyrus" panose="03070502060502030205" pitchFamily="66" charset="0"/>
              </a:rPr>
              <a:t> II, Luxor Museum, Egypt</a:t>
            </a:r>
            <a:br>
              <a:rPr lang="en-US" sz="2000" dirty="0">
                <a:solidFill>
                  <a:schemeClr val="bg2">
                    <a:lumMod val="75000"/>
                  </a:schemeClr>
                </a:solidFill>
                <a:latin typeface="Papyrus" panose="03070502060502030205" pitchFamily="66" charset="0"/>
              </a:rPr>
            </a:br>
            <a:r>
              <a:rPr lang="en-US" sz="1200" dirty="0">
                <a:solidFill>
                  <a:schemeClr val="bg2">
                    <a:lumMod val="75000"/>
                  </a:schemeClr>
                </a:solidFill>
                <a:latin typeface="Papyrus" panose="03070502060502030205" pitchFamily="66" charset="0"/>
                <a:hlinkClick r:id="rId2"/>
              </a:rPr>
              <a:t>https://en.wikipedia.org/wiki/Ahhotep_II#/media/File:Ceremonial_axe_of_Ahmose_I._Luxor_Museum_(background_retouched).jpg</a:t>
            </a:r>
            <a:r>
              <a:rPr lang="en-US" sz="1200" dirty="0">
                <a:solidFill>
                  <a:schemeClr val="bg2">
                    <a:lumMod val="75000"/>
                  </a:schemeClr>
                </a:solidFill>
                <a:latin typeface="Papyrus" panose="03070502060502030205" pitchFamily="66" charset="0"/>
              </a:rPr>
              <a:t> </a:t>
            </a:r>
            <a:br>
              <a:rPr lang="en-US" sz="1200" dirty="0">
                <a:solidFill>
                  <a:schemeClr val="bg2">
                    <a:lumMod val="75000"/>
                  </a:schemeClr>
                </a:solidFill>
                <a:latin typeface="Papyrus" panose="03070502060502030205" pitchFamily="66" charset="0"/>
              </a:rPr>
            </a:br>
            <a:r>
              <a:rPr lang="en-US" sz="1200" dirty="0">
                <a:solidFill>
                  <a:schemeClr val="bg2">
                    <a:lumMod val="75000"/>
                  </a:schemeClr>
                </a:solidFill>
                <a:latin typeface="Papyrus" panose="03070502060502030205" pitchFamily="66" charset="0"/>
                <a:hlinkClick r:id="rId3"/>
              </a:rPr>
              <a:t>https://gr.pinterest.com/pin/632333603943648573/</a:t>
            </a:r>
            <a:r>
              <a:rPr lang="en-US" sz="1200" dirty="0">
                <a:solidFill>
                  <a:schemeClr val="bg2">
                    <a:lumMod val="75000"/>
                  </a:schemeClr>
                </a:solidFill>
                <a:latin typeface="Papyrus" panose="03070502060502030205" pitchFamily="66" charset="0"/>
              </a:rPr>
              <a:t> </a:t>
            </a:r>
            <a:br>
              <a:rPr lang="en-US" sz="1200" dirty="0">
                <a:solidFill>
                  <a:schemeClr val="bg2">
                    <a:lumMod val="75000"/>
                  </a:schemeClr>
                </a:solidFill>
                <a:latin typeface="Papyrus" panose="03070502060502030205" pitchFamily="66" charset="0"/>
              </a:rPr>
            </a:br>
            <a:r>
              <a:rPr lang="en-US" sz="1200" dirty="0">
                <a:solidFill>
                  <a:schemeClr val="bg2">
                    <a:lumMod val="75000"/>
                  </a:schemeClr>
                </a:solidFill>
                <a:latin typeface="Papyrus" panose="03070502060502030205" pitchFamily="66" charset="0"/>
                <a:hlinkClick r:id="rId4"/>
              </a:rPr>
              <a:t>https://commons.wikimedia.org/wiki/File:Ceremonial_axe_of_Ahmose_I_%28both_sides%29.jpg</a:t>
            </a:r>
            <a:r>
              <a:rPr lang="en-US" sz="1200" dirty="0">
                <a:solidFill>
                  <a:schemeClr val="bg2">
                    <a:lumMod val="75000"/>
                  </a:schemeClr>
                </a:solidFill>
                <a:latin typeface="Papyrus" panose="03070502060502030205" pitchFamily="66" charset="0"/>
              </a:rPr>
              <a:t> </a:t>
            </a:r>
          </a:p>
        </p:txBody>
      </p:sp>
      <p:pic>
        <p:nvPicPr>
          <p:cNvPr id="17411" name="Picture 4">
            <a:extLst>
              <a:ext uri="{FF2B5EF4-FFF2-40B4-BE49-F238E27FC236}">
                <a16:creationId xmlns:a16="http://schemas.microsoft.com/office/drawing/2014/main" id="{9E512B5C-0D9B-F4B1-3A0E-3FC0B3D385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325" y="2655888"/>
            <a:ext cx="3381375" cy="408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6">
            <a:extLst>
              <a:ext uri="{FF2B5EF4-FFF2-40B4-BE49-F238E27FC236}">
                <a16:creationId xmlns:a16="http://schemas.microsoft.com/office/drawing/2014/main" id="{A03AD2C0-B0C8-308D-39A8-E9DB79FAF1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2063" y="96838"/>
            <a:ext cx="52006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2">
            <a:extLst>
              <a:ext uri="{FF2B5EF4-FFF2-40B4-BE49-F238E27FC236}">
                <a16:creationId xmlns:a16="http://schemas.microsoft.com/office/drawing/2014/main" id="{851F6F8B-F041-B7C2-36FD-01424BE6E5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4479925"/>
            <a:ext cx="3505200" cy="228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008D-5D41-BD1D-554D-1269DC1A3426}"/>
              </a:ext>
            </a:extLst>
          </p:cNvPr>
          <p:cNvSpPr>
            <a:spLocks noGrp="1"/>
          </p:cNvSpPr>
          <p:nvPr>
            <p:ph type="title"/>
          </p:nvPr>
        </p:nvSpPr>
        <p:spPr>
          <a:xfrm>
            <a:off x="200025" y="3429000"/>
            <a:ext cx="3609975" cy="3276600"/>
          </a:xfrm>
        </p:spPr>
        <p:txBody>
          <a:bodyPr/>
          <a:lstStyle/>
          <a:p>
            <a:pPr>
              <a:defRPr/>
            </a:pPr>
            <a:r>
              <a:rPr lang="en-US" sz="2000" b="1" dirty="0">
                <a:solidFill>
                  <a:schemeClr val="bg2">
                    <a:lumMod val="90000"/>
                  </a:schemeClr>
                </a:solidFill>
                <a:latin typeface="Papyrus" panose="03070502060502030205" pitchFamily="66" charset="0"/>
              </a:rPr>
              <a:t>Artifacts recovered from the tomb of Queen </a:t>
            </a:r>
            <a:r>
              <a:rPr lang="en-US" sz="2000" b="1" dirty="0" err="1">
                <a:solidFill>
                  <a:schemeClr val="bg2">
                    <a:lumMod val="90000"/>
                  </a:schemeClr>
                </a:solidFill>
                <a:latin typeface="Papyrus" panose="03070502060502030205" pitchFamily="66" charset="0"/>
              </a:rPr>
              <a:t>Aahhotep</a:t>
            </a:r>
            <a:r>
              <a:rPr lang="en-US" sz="2000" b="1" dirty="0">
                <a:solidFill>
                  <a:schemeClr val="bg2">
                    <a:lumMod val="90000"/>
                  </a:schemeClr>
                </a:solidFill>
                <a:latin typeface="Papyrus" panose="03070502060502030205" pitchFamily="66" charset="0"/>
              </a:rPr>
              <a:t> I, </a:t>
            </a:r>
            <a:r>
              <a:rPr lang="en-US" sz="2000" dirty="0">
                <a:solidFill>
                  <a:schemeClr val="bg2">
                    <a:lumMod val="90000"/>
                  </a:schemeClr>
                </a:solidFill>
                <a:latin typeface="Papyrus" panose="03070502060502030205" pitchFamily="66" charset="0"/>
              </a:rPr>
              <a:t>discovered at Dra Abu </a:t>
            </a:r>
            <a:r>
              <a:rPr lang="en-US" sz="2000" dirty="0" err="1">
                <a:solidFill>
                  <a:schemeClr val="bg2">
                    <a:lumMod val="90000"/>
                  </a:schemeClr>
                </a:solidFill>
                <a:latin typeface="Papyrus" panose="03070502060502030205" pitchFamily="66" charset="0"/>
              </a:rPr>
              <a:t>el</a:t>
            </a:r>
            <a:r>
              <a:rPr lang="en-US" sz="2000" dirty="0">
                <a:solidFill>
                  <a:schemeClr val="bg2">
                    <a:lumMod val="90000"/>
                  </a:schemeClr>
                </a:solidFill>
                <a:latin typeface="Papyrus" panose="03070502060502030205" pitchFamily="66" charset="0"/>
              </a:rPr>
              <a:t>-Naga, in Western Thebes by Auguste Mariette in 1859, Luxor Museum, Egypt</a:t>
            </a:r>
            <a:br>
              <a:rPr lang="en-US" sz="1200" dirty="0">
                <a:solidFill>
                  <a:schemeClr val="bg2">
                    <a:lumMod val="90000"/>
                  </a:schemeClr>
                </a:solidFill>
                <a:latin typeface="Papyrus" panose="03070502060502030205" pitchFamily="66" charset="0"/>
              </a:rPr>
            </a:br>
            <a:r>
              <a:rPr lang="en-US" sz="1200" dirty="0">
                <a:latin typeface="Papyrus" panose="03070502060502030205" pitchFamily="66" charset="0"/>
                <a:hlinkClick r:id="rId2"/>
              </a:rPr>
              <a:t>https://historycollection.com/16-remarkable-but-frequently-overlooked-women/12/</a:t>
            </a:r>
            <a:r>
              <a:rPr lang="en-US" sz="1200" dirty="0">
                <a:latin typeface="Papyrus" panose="03070502060502030205" pitchFamily="66" charset="0"/>
              </a:rPr>
              <a:t> </a:t>
            </a:r>
            <a:br>
              <a:rPr lang="en-US" sz="1200" dirty="0">
                <a:latin typeface="Papyrus" panose="03070502060502030205" pitchFamily="66" charset="0"/>
              </a:rPr>
            </a:br>
            <a:endParaRPr lang="en-US" sz="1200" dirty="0">
              <a:latin typeface="Papyrus" panose="03070502060502030205" pitchFamily="66" charset="0"/>
            </a:endParaRPr>
          </a:p>
        </p:txBody>
      </p:sp>
      <p:pic>
        <p:nvPicPr>
          <p:cNvPr id="18435" name="Picture 2" descr="16 Remarkable But Frequently Overlooked Women">
            <a:extLst>
              <a:ext uri="{FF2B5EF4-FFF2-40B4-BE49-F238E27FC236}">
                <a16:creationId xmlns:a16="http://schemas.microsoft.com/office/drawing/2014/main" id="{4D628554-918B-367D-B0B6-DFA8BA3CBB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0"/>
            <a:ext cx="4981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C487-8054-38A1-734C-4674C3FA6400}"/>
              </a:ext>
            </a:extLst>
          </p:cNvPr>
          <p:cNvSpPr>
            <a:spLocks noGrp="1"/>
          </p:cNvSpPr>
          <p:nvPr>
            <p:ph type="title"/>
          </p:nvPr>
        </p:nvSpPr>
        <p:spPr>
          <a:xfrm>
            <a:off x="200025" y="4191000"/>
            <a:ext cx="3609975" cy="2514600"/>
          </a:xfrm>
        </p:spPr>
        <p:txBody>
          <a:bodyPr>
            <a:normAutofit fontScale="90000"/>
          </a:bodyPr>
          <a:lstStyle/>
          <a:p>
            <a:pPr>
              <a:defRPr/>
            </a:pPr>
            <a:r>
              <a:rPr lang="en-US" sz="2000" b="1" dirty="0">
                <a:solidFill>
                  <a:schemeClr val="bg2">
                    <a:lumMod val="90000"/>
                  </a:schemeClr>
                </a:solidFill>
                <a:latin typeface="Papyrus" panose="03070502060502030205" pitchFamily="66" charset="0"/>
              </a:rPr>
              <a:t>Artifacts recovered from the tomb of Queen </a:t>
            </a:r>
            <a:r>
              <a:rPr lang="en-US" sz="2000" b="1" dirty="0" err="1">
                <a:solidFill>
                  <a:schemeClr val="bg2">
                    <a:lumMod val="90000"/>
                  </a:schemeClr>
                </a:solidFill>
                <a:latin typeface="Papyrus" panose="03070502060502030205" pitchFamily="66" charset="0"/>
              </a:rPr>
              <a:t>Aahhotep</a:t>
            </a:r>
            <a:r>
              <a:rPr lang="en-US" sz="2000" b="1" dirty="0">
                <a:solidFill>
                  <a:schemeClr val="bg2">
                    <a:lumMod val="90000"/>
                  </a:schemeClr>
                </a:solidFill>
                <a:latin typeface="Papyrus" panose="03070502060502030205" pitchFamily="66" charset="0"/>
              </a:rPr>
              <a:t> I, </a:t>
            </a:r>
            <a:r>
              <a:rPr lang="en-US" sz="2000" dirty="0">
                <a:solidFill>
                  <a:schemeClr val="bg2">
                    <a:lumMod val="90000"/>
                  </a:schemeClr>
                </a:solidFill>
                <a:latin typeface="Papyrus" panose="03070502060502030205" pitchFamily="66" charset="0"/>
              </a:rPr>
              <a:t>discovered at Dra Abu </a:t>
            </a:r>
            <a:r>
              <a:rPr lang="en-US" sz="2000" dirty="0" err="1">
                <a:solidFill>
                  <a:schemeClr val="bg2">
                    <a:lumMod val="90000"/>
                  </a:schemeClr>
                </a:solidFill>
                <a:latin typeface="Papyrus" panose="03070502060502030205" pitchFamily="66" charset="0"/>
              </a:rPr>
              <a:t>el</a:t>
            </a:r>
            <a:r>
              <a:rPr lang="en-US" sz="2000" dirty="0">
                <a:solidFill>
                  <a:schemeClr val="bg2">
                    <a:lumMod val="90000"/>
                  </a:schemeClr>
                </a:solidFill>
                <a:latin typeface="Papyrus" panose="03070502060502030205" pitchFamily="66" charset="0"/>
              </a:rPr>
              <a:t>-Naga, in Western Thebes by Auguste Mariette in 1859, Luxor Museum, Egypt</a:t>
            </a:r>
            <a:br>
              <a:rPr lang="en-US" sz="1200" dirty="0">
                <a:solidFill>
                  <a:schemeClr val="bg2">
                    <a:lumMod val="90000"/>
                  </a:schemeClr>
                </a:solidFill>
                <a:latin typeface="Papyrus" panose="03070502060502030205" pitchFamily="66" charset="0"/>
              </a:rPr>
            </a:br>
            <a:r>
              <a:rPr lang="en-US" sz="1200" dirty="0">
                <a:latin typeface="Papyrus" panose="03070502060502030205" pitchFamily="66" charset="0"/>
                <a:hlinkClick r:id="rId2"/>
              </a:rPr>
              <a:t>https://historycollection.com/16-remarkable-but-frequently-overlooked-women/12/</a:t>
            </a:r>
            <a:r>
              <a:rPr lang="en-US" sz="1200" dirty="0">
                <a:latin typeface="Papyrus" panose="03070502060502030205" pitchFamily="66" charset="0"/>
              </a:rPr>
              <a:t> </a:t>
            </a:r>
            <a:br>
              <a:rPr lang="en-US" sz="1200" dirty="0">
                <a:latin typeface="Papyrus" panose="03070502060502030205" pitchFamily="66" charset="0"/>
              </a:rPr>
            </a:br>
            <a:r>
              <a:rPr lang="en-US" sz="1200" dirty="0">
                <a:latin typeface="Papyrus" panose="03070502060502030205" pitchFamily="66" charset="0"/>
                <a:hlinkClick r:id="rId3"/>
              </a:rPr>
              <a:t>https://historicaleve.com/treasure-of-egyptian-queen-ahhotep/</a:t>
            </a:r>
            <a:r>
              <a:rPr lang="en-US" sz="1200" dirty="0">
                <a:latin typeface="Papyrus" panose="03070502060502030205" pitchFamily="66" charset="0"/>
              </a:rPr>
              <a:t> </a:t>
            </a:r>
            <a:br>
              <a:rPr lang="en-US" sz="1200" dirty="0">
                <a:latin typeface="Papyrus" panose="03070502060502030205" pitchFamily="66" charset="0"/>
              </a:rPr>
            </a:br>
            <a:endParaRPr lang="en-US" sz="1200" dirty="0">
              <a:latin typeface="Papyrus" panose="03070502060502030205" pitchFamily="66" charset="0"/>
            </a:endParaRPr>
          </a:p>
        </p:txBody>
      </p:sp>
      <p:pic>
        <p:nvPicPr>
          <p:cNvPr id="19459" name="Picture 2" descr="16 Remarkable But Frequently Overlooked Women">
            <a:extLst>
              <a:ext uri="{FF2B5EF4-FFF2-40B4-BE49-F238E27FC236}">
                <a16:creationId xmlns:a16="http://schemas.microsoft.com/office/drawing/2014/main" id="{769F4FD0-57E4-0A9A-75EC-2A528C4FC4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0"/>
            <a:ext cx="4981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2" descr="The Treasure of the Egyptian Queen Ahhotep">
            <a:extLst>
              <a:ext uri="{FF2B5EF4-FFF2-40B4-BE49-F238E27FC236}">
                <a16:creationId xmlns:a16="http://schemas.microsoft.com/office/drawing/2014/main" id="{72617993-ED26-FADA-655A-0C20BE80EB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050" y="152400"/>
            <a:ext cx="2700338"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AD75-6DF4-52AE-2DC2-4CB09E4603B2}"/>
              </a:ext>
            </a:extLst>
          </p:cNvPr>
          <p:cNvSpPr>
            <a:spLocks noGrp="1"/>
          </p:cNvSpPr>
          <p:nvPr>
            <p:ph type="title"/>
          </p:nvPr>
        </p:nvSpPr>
        <p:spPr>
          <a:xfrm>
            <a:off x="2590800" y="685800"/>
            <a:ext cx="6438900" cy="1928813"/>
          </a:xfrm>
        </p:spPr>
        <p:txBody>
          <a:bodyPr/>
          <a:lstStyle/>
          <a:p>
            <a:pPr>
              <a:defRPr/>
            </a:pPr>
            <a:r>
              <a:rPr lang="en-US" sz="2000" b="1" dirty="0">
                <a:solidFill>
                  <a:schemeClr val="bg2">
                    <a:lumMod val="90000"/>
                  </a:schemeClr>
                </a:solidFill>
                <a:latin typeface="Papyrus" panose="03070502060502030205" pitchFamily="66" charset="0"/>
              </a:rPr>
              <a:t>From the Treasure of the Egyptian Queen </a:t>
            </a:r>
            <a:r>
              <a:rPr lang="en-US" sz="2000" b="1" dirty="0" err="1">
                <a:solidFill>
                  <a:schemeClr val="bg2">
                    <a:lumMod val="90000"/>
                  </a:schemeClr>
                </a:solidFill>
                <a:latin typeface="Papyrus" panose="03070502060502030205" pitchFamily="66" charset="0"/>
              </a:rPr>
              <a:t>Ahhotep</a:t>
            </a:r>
            <a:r>
              <a:rPr lang="en-US" sz="2000" b="1" dirty="0">
                <a:solidFill>
                  <a:schemeClr val="bg2">
                    <a:lumMod val="90000"/>
                  </a:schemeClr>
                </a:solidFill>
                <a:latin typeface="Papyrus" panose="03070502060502030205" pitchFamily="66" charset="0"/>
              </a:rPr>
              <a:t>, 17</a:t>
            </a:r>
            <a:r>
              <a:rPr lang="en-US" sz="2000" b="1" baseline="30000" dirty="0">
                <a:solidFill>
                  <a:schemeClr val="bg2">
                    <a:lumMod val="90000"/>
                  </a:schemeClr>
                </a:solidFill>
                <a:latin typeface="Papyrus" panose="03070502060502030205" pitchFamily="66" charset="0"/>
              </a:rPr>
              <a:t>th</a:t>
            </a:r>
            <a:r>
              <a:rPr lang="en-US" sz="2000" b="1" dirty="0">
                <a:solidFill>
                  <a:schemeClr val="bg2">
                    <a:lumMod val="90000"/>
                  </a:schemeClr>
                </a:solidFill>
                <a:latin typeface="Papyrus" panose="03070502060502030205" pitchFamily="66" charset="0"/>
              </a:rPr>
              <a:t> Dynasty, Luxor Museum, Egypt</a:t>
            </a:r>
            <a:br>
              <a:rPr lang="en-US" sz="2000" b="1" dirty="0">
                <a:solidFill>
                  <a:schemeClr val="bg2">
                    <a:lumMod val="90000"/>
                  </a:schemeClr>
                </a:solidFill>
                <a:latin typeface="Papyrus" panose="03070502060502030205" pitchFamily="66" charset="0"/>
              </a:rPr>
            </a:br>
            <a:r>
              <a:rPr lang="en-US" sz="1200" b="1" dirty="0">
                <a:solidFill>
                  <a:schemeClr val="bg2">
                    <a:lumMod val="90000"/>
                  </a:schemeClr>
                </a:solidFill>
                <a:latin typeface="Papyrus" panose="03070502060502030205" pitchFamily="66" charset="0"/>
                <a:hlinkClick r:id="rId2"/>
              </a:rPr>
              <a:t>https://historicaleve.com/treasure-of-egyptian-queen-ahhotep/</a:t>
            </a:r>
            <a:br>
              <a:rPr lang="en-US" sz="1200" b="1" dirty="0">
                <a:solidFill>
                  <a:schemeClr val="bg2">
                    <a:lumMod val="90000"/>
                  </a:schemeClr>
                </a:solidFill>
                <a:latin typeface="Papyrus" panose="03070502060502030205" pitchFamily="66" charset="0"/>
              </a:rPr>
            </a:br>
            <a:r>
              <a:rPr lang="en-US" sz="1200" b="1" dirty="0">
                <a:solidFill>
                  <a:schemeClr val="bg2">
                    <a:lumMod val="90000"/>
                  </a:schemeClr>
                </a:solidFill>
                <a:latin typeface="Papyrus" panose="03070502060502030205" pitchFamily="66" charset="0"/>
                <a:hlinkClick r:id="rId3"/>
              </a:rPr>
              <a:t>https://gr.pinterest.com/pin/470626229792773730/</a:t>
            </a:r>
            <a:r>
              <a:rPr lang="en-US" sz="1200" b="1" dirty="0">
                <a:solidFill>
                  <a:schemeClr val="bg2">
                    <a:lumMod val="90000"/>
                  </a:schemeClr>
                </a:solidFill>
                <a:latin typeface="Papyrus" panose="03070502060502030205" pitchFamily="66" charset="0"/>
              </a:rPr>
              <a:t> </a:t>
            </a:r>
            <a:br>
              <a:rPr lang="en-US" sz="1200" b="1" dirty="0">
                <a:solidFill>
                  <a:schemeClr val="bg2">
                    <a:lumMod val="90000"/>
                  </a:schemeClr>
                </a:solidFill>
                <a:latin typeface="Papyrus" panose="03070502060502030205" pitchFamily="66" charset="0"/>
              </a:rPr>
            </a:br>
            <a:br>
              <a:rPr lang="en-US" sz="1200" b="1" dirty="0">
                <a:solidFill>
                  <a:schemeClr val="bg2">
                    <a:lumMod val="90000"/>
                  </a:schemeClr>
                </a:solidFill>
                <a:latin typeface="Papyrus" panose="03070502060502030205" pitchFamily="66" charset="0"/>
              </a:rPr>
            </a:br>
            <a:r>
              <a:rPr lang="en-US" sz="1200" b="1" dirty="0">
                <a:solidFill>
                  <a:schemeClr val="bg2">
                    <a:lumMod val="90000"/>
                  </a:schemeClr>
                </a:solidFill>
                <a:latin typeface="Papyrus" panose="03070502060502030205" pitchFamily="66" charset="0"/>
              </a:rPr>
              <a:t> </a:t>
            </a:r>
          </a:p>
        </p:txBody>
      </p:sp>
      <p:pic>
        <p:nvPicPr>
          <p:cNvPr id="20483" name="Picture 2" descr="The Treasure of the Egyptian Queen Ahhotep">
            <a:extLst>
              <a:ext uri="{FF2B5EF4-FFF2-40B4-BE49-F238E27FC236}">
                <a16:creationId xmlns:a16="http://schemas.microsoft.com/office/drawing/2014/main" id="{5F169843-9BA5-FB4B-F8F7-F70707B07C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2735263"/>
            <a:ext cx="4076700" cy="402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6" descr="vous perdre section être nerveux bijoux égyptien bracelet des haricots  Méandre Pence">
            <a:extLst>
              <a:ext uri="{FF2B5EF4-FFF2-40B4-BE49-F238E27FC236}">
                <a16:creationId xmlns:a16="http://schemas.microsoft.com/office/drawing/2014/main" id="{D2B22ACC-83D7-3184-7C7C-85355FC34D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2913" y="2735263"/>
            <a:ext cx="4776787" cy="408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8" descr="Atelier Entomologica | Ancient egyptian jewelry, Egyptian jewelry, Ancient  jewels">
            <a:extLst>
              <a:ext uri="{FF2B5EF4-FFF2-40B4-BE49-F238E27FC236}">
                <a16:creationId xmlns:a16="http://schemas.microsoft.com/office/drawing/2014/main" id="{31482F90-9CC1-41E7-5CE9-22F1C280CC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95250"/>
            <a:ext cx="238125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1301</Words>
  <Application>Microsoft Office PowerPoint</Application>
  <PresentationFormat>On-screen Show (4:3)</PresentationFormat>
  <Paragraphs>51</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Papyrus</vt:lpstr>
      <vt:lpstr>Times New Roman</vt:lpstr>
      <vt:lpstr>Office Theme</vt:lpstr>
      <vt:lpstr>PowerPoint Presentation</vt:lpstr>
      <vt:lpstr>PowerPoint Presentation</vt:lpstr>
      <vt:lpstr>2nd Intermediate Period  c. 1640–1540 BC he 2nd Intermediate Period marks a period when ancient Egypt fell into disarray for a second time, between the end of the Middle Kingdom and the start of the New Kingdom https://en.wikipedia.org/wiki/Second_Intermediate_Period_of_Egypt </vt:lpstr>
      <vt:lpstr>                    Avaris was the Hyksos capital of Egypt located at the modern site of Tell el-Dab’a in the northeastern region of the Nile Delta. Excavations have shown that it was a well-developed center of trade with a busy harbour catering to over 300 ships. Artefacts excavated at an Hyksos  city temple produced goods from all over the Aegean world, including a Minoan-like wall paintings similar to those found in Crete at the Palace of Knossos. https://landioustravel.com/egypt/ancient-egyptian-towns/avaris/  https://sketchfab.com/3d-models/avaris-tell-el-daba-ancient-egyptian-hyksos-87561a1256c34291a2a0d35040e6614e     </vt:lpstr>
      <vt:lpstr>                         Hyksos Official wearing the "mushroom-headed" hairstyle also seen in contemporary paintings of Western Asiatic foreigners, 2nd Intermediate Period, 1800–1750 BC,  from Avaris, the capital of the Hyksos, Limestone, Height: 35 cm, Staatliches Museum Ägyptischer Kunst, Munich Germany https://en.wikipedia.org/wiki/Staatliche_Sammlung_f%C3%BCr_%C3%84gyptische_Kunst </vt:lpstr>
      <vt:lpstr> Headband with Heads of Gazelles and a Stag Between Stars or Flowers, ca. 1648–1540 BC, 2nd Intermediate Period, , Date: ca. 1648–1540 BC, Gold, Height of central stag: 8.9 cm, the MET, NY, USA https://commons.wikimedia.org/wiki/File:Headband_with_Heads_of_Gazelles_and_a_Stag_Between_Stars_or_Flowers_ca._1648%E2%80%931540_BCE.jpg  </vt:lpstr>
      <vt:lpstr>  Minoan frescoes of Bull-Leaping from Avaris (Tell el-Daba), New Kingdom, 18th Dynasty, 1530 BC, Fresco Painting, Length: 40 cm, Supreme Council of ntiquities, Tell et-Daba, Egypt According to the archaeologists, the Minoan fresco in Tell el-Dab'a indicates "an encounter on the highest level must have taken place between the courts of Knossos and Egypt.“ https://www.greecehighdefinition.com/blog/minoan-frescoes-from-tell-el-daba-egypt  https://www.wikiwand.com/en/Minoan_frescoes_from_Tell_el-Daba  </vt:lpstr>
      <vt:lpstr>https://www.oeaw.ac.at/en/oeai/research/prehistory-wana-archaeology/archaeology-in-egypt-and-sudan/tell-el-daba-late-minoan-wall-paintings </vt:lpstr>
      <vt:lpstr>PowerPoint Presentation</vt:lpstr>
      <vt:lpstr>PowerPoint Presentation</vt:lpstr>
      <vt:lpstr>Seqenenre Tao, called 'the Brave,’ was Pharaoh of the Theban 17th Dynasty (Reign: 1560 or 1558–1555 BC), the last Egyptian Dynasty of the 2nd Intermediate Period.  As the wounds in the mummified head of Seqenenre indicate, the Pharaoh probably died in a battle against the Hyksos. https://commons.wikimedia.org/wiki/File:Sequenre_tao.JPG   </vt:lpstr>
      <vt:lpstr>Wooden coffin of the 17th Dynasty Pharaoh Kamose, son of Pharaoh Seqenenra Taa  in the Egyptian Museum, Cairo. Kamose successfully continued the war to expel the Hyksos kings started by his father Seqenenra Taa.  https://sketchfab.com/3d-models/coffin-of-pharaoh-kamose-5611725214f44e01920e0489f48b894e </vt:lpstr>
      <vt:lpstr>                             Head of Ahmose I, circa 1550 –1525 BC, New Kingdom, 18th Dynasty, Limestone, H. 56 cm, the MET, NY, USA The Mummified Head of Ahmose I, Luxor Museum, Egypt https://commons.wikimedia.org/wiki/File:Head_of_Ahmose_I_MET_DP140854.jpg  https://commons.wikimedia.org/wiki/File:Ahmose_Mummy_at_Luxor_Museum_in_Luxor_Egypt.jpg    </vt:lpstr>
      <vt:lpstr>   Dagger bearing the name Ahmose I and detail of the Pharaoh’s cartouche on the dagger’s pommel, c. 1560 BC, Cast bronze blade, ebony grip and travertine pommel, gold band and cartouche, 34.4 × 4.1 cm, Royal Ontario Museum, Canada https://commons.wikimedia.org/wiki/File:Dagger_bearing_the_name_of_Ahmose_I.jpg   https://en.wikipedia.org/wiki/Ahmose_I#/media/File:Pommel_of_the_dagger_bearing_the_name_of_king_Ahmose.jpg  </vt:lpstr>
      <vt:lpstr>   Ceremonial Axe in the name of Ahmose I, treasure of Queen Ahhotep II, Luxor Museum, Egypt https://en.wikipedia.org/wiki/Ahhotep_II#/media/File:Ceremonial_axe_of_Ahmose_I._Luxor_Museum_(background_retouched).jpg  https://gr.pinterest.com/pin/632333603943648573/  https://commons.wikimedia.org/wiki/File:Ceremonial_axe_of_Ahmose_I_%28both_sides%29.jpg </vt:lpstr>
      <vt:lpstr>Artifacts recovered from the tomb of Queen Aahhotep I, discovered at Dra Abu el-Naga, in Western Thebes by Auguste Mariette in 1859, Luxor Museum, Egypt https://historycollection.com/16-remarkable-but-frequently-overlooked-women/12/  </vt:lpstr>
      <vt:lpstr>Artifacts recovered from the tomb of Queen Aahhotep I, discovered at Dra Abu el-Naga, in Western Thebes by Auguste Mariette in 1859, Luxor Museum, Egypt https://historycollection.com/16-remarkable-but-frequently-overlooked-women/12/  https://historicaleve.com/treasure-of-egyptian-queen-ahhotep/  </vt:lpstr>
      <vt:lpstr>From the Treasure of the Egyptian Queen Ahhotep, 17th Dynasty, Luxor Museum, Egypt https://historicaleve.com/treasure-of-egyptian-queen-ahhotep/ https://gr.pinterest.com/pin/470626229792773730/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1</cp:revision>
  <dcterms:created xsi:type="dcterms:W3CDTF">2022-11-24T18:46:45Z</dcterms:created>
  <dcterms:modified xsi:type="dcterms:W3CDTF">2023-01-14T05:26:06Z</dcterms:modified>
</cp:coreProperties>
</file>