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3" r:id="rId3"/>
    <p:sldId id="262" r:id="rId4"/>
    <p:sldId id="269" r:id="rId5"/>
    <p:sldId id="264" r:id="rId6"/>
    <p:sldId id="260" r:id="rId7"/>
    <p:sldId id="261" r:id="rId8"/>
    <p:sldId id="257" r:id="rId9"/>
    <p:sldId id="265" r:id="rId10"/>
    <p:sldId id="256" r:id="rId11"/>
    <p:sldId id="259" r:id="rId12"/>
    <p:sldId id="258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84C579-1695-43E5-9E01-E1E2C14577A7}" v="7" dt="2022-07-10T03:52:50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3084C579-1695-43E5-9E01-E1E2C14577A7}"/>
    <pc:docChg chg="undo redo custSel addSld modSld">
      <pc:chgData name="Amalia Spiliakou" userId="f4bd6b91a0b5818a" providerId="LiveId" clId="{3084C579-1695-43E5-9E01-E1E2C14577A7}" dt="2022-07-10T03:52:50.198" v="88"/>
      <pc:docMkLst>
        <pc:docMk/>
      </pc:docMkLst>
      <pc:sldChg chg="addSp delSp modSp new mod setBg chgLayout">
        <pc:chgData name="Amalia Spiliakou" userId="f4bd6b91a0b5818a" providerId="LiveId" clId="{3084C579-1695-43E5-9E01-E1E2C14577A7}" dt="2022-07-10T03:52:50.198" v="88"/>
        <pc:sldMkLst>
          <pc:docMk/>
          <pc:sldMk cId="1683190431" sldId="269"/>
        </pc:sldMkLst>
        <pc:spChg chg="del">
          <ac:chgData name="Amalia Spiliakou" userId="f4bd6b91a0b5818a" providerId="LiveId" clId="{3084C579-1695-43E5-9E01-E1E2C14577A7}" dt="2022-07-10T03:47:25.623" v="5" actId="478"/>
          <ac:spMkLst>
            <pc:docMk/>
            <pc:sldMk cId="1683190431" sldId="269"/>
            <ac:spMk id="2" creationId="{1CFF3542-21E4-4190-2E03-56CAF2BB4A67}"/>
          </ac:spMkLst>
        </pc:spChg>
        <pc:spChg chg="add mod ord">
          <ac:chgData name="Amalia Spiliakou" userId="f4bd6b91a0b5818a" providerId="LiveId" clId="{3084C579-1695-43E5-9E01-E1E2C14577A7}" dt="2022-07-10T03:52:41.097" v="87" actId="207"/>
          <ac:spMkLst>
            <pc:docMk/>
            <pc:sldMk cId="1683190431" sldId="269"/>
            <ac:spMk id="3" creationId="{63AD9A92-5A87-4A3B-30F4-A916503684F1}"/>
          </ac:spMkLst>
        </pc:spChg>
        <pc:picChg chg="add del">
          <ac:chgData name="Amalia Spiliakou" userId="f4bd6b91a0b5818a" providerId="LiveId" clId="{3084C579-1695-43E5-9E01-E1E2C14577A7}" dt="2022-07-10T03:47:02.799" v="2" actId="478"/>
          <ac:picMkLst>
            <pc:docMk/>
            <pc:sldMk cId="1683190431" sldId="269"/>
            <ac:picMk id="1026" creationId="{674A4F87-AF15-373F-1375-83FAAA3DAFF7}"/>
          </ac:picMkLst>
        </pc:picChg>
        <pc:picChg chg="add mod">
          <ac:chgData name="Amalia Spiliakou" userId="f4bd6b91a0b5818a" providerId="LiveId" clId="{3084C579-1695-43E5-9E01-E1E2C14577A7}" dt="2022-07-10T03:47:29.352" v="6" actId="1076"/>
          <ac:picMkLst>
            <pc:docMk/>
            <pc:sldMk cId="1683190431" sldId="269"/>
            <ac:picMk id="1028" creationId="{FB98CF83-F146-5EEF-0E24-0CC12C861E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0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9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3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7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7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0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531C2-817D-46DD-ADE7-5F0BD05F8C23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D6B13-53F8-4F4E-A031-F79B1AAE4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9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portlandmuseum.org/objects-1/info?query=Portfolios%20%3D%20%221%22&amp;sort=0&amp;page=4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arvardartmuseums.org/calendar/art-talk-live-on-cape-cod-with-edward-hoppe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mcnayart.org/objects/2475/corn-hill-truro-cape-cod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huntington.org/long-le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5907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cmoa.org/objects/069c2afd-1423-46eb-b1bc-fc0735e91836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ga.gov/collection/art-object-page.61252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christies.com/en/lot/lot-5631572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americanart.si.edu/artwork/cape-cod-morning-10760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wardhopper.net/rooms-by-the-sea.jsp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ney.org/collection/works/6829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778257E-469B-34E7-EFEB-9FAFFAD6F763}"/>
              </a:ext>
            </a:extLst>
          </p:cNvPr>
          <p:cNvSpPr/>
          <p:nvPr/>
        </p:nvSpPr>
        <p:spPr>
          <a:xfrm>
            <a:off x="266330" y="259672"/>
            <a:ext cx="8611340" cy="6338656"/>
          </a:xfrm>
          <a:custGeom>
            <a:avLst/>
            <a:gdLst>
              <a:gd name="connsiteX0" fmla="*/ 792332 w 8611340"/>
              <a:gd name="connsiteY0" fmla="*/ 792332 h 6338656"/>
              <a:gd name="connsiteX1" fmla="*/ 7819008 w 8611340"/>
              <a:gd name="connsiteY1" fmla="*/ 792332 h 6338656"/>
              <a:gd name="connsiteX2" fmla="*/ 7819008 w 8611340"/>
              <a:gd name="connsiteY2" fmla="*/ 5546324 h 6338656"/>
              <a:gd name="connsiteX3" fmla="*/ 792332 w 8611340"/>
              <a:gd name="connsiteY3" fmla="*/ 5546324 h 6338656"/>
              <a:gd name="connsiteX4" fmla="*/ 792332 w 8611340"/>
              <a:gd name="connsiteY4" fmla="*/ 792332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7819008 w 8611340"/>
              <a:gd name="connsiteY2" fmla="*/ 792332 h 6338656"/>
              <a:gd name="connsiteX3" fmla="*/ 792332 w 8611340"/>
              <a:gd name="connsiteY3" fmla="*/ 792332 h 6338656"/>
              <a:gd name="connsiteX4" fmla="*/ 0 w 8611340"/>
              <a:gd name="connsiteY4" fmla="*/ 0 h 6338656"/>
              <a:gd name="connsiteX0" fmla="*/ 0 w 8611340"/>
              <a:gd name="connsiteY0" fmla="*/ 6338656 h 6338656"/>
              <a:gd name="connsiteX1" fmla="*/ 792332 w 8611340"/>
              <a:gd name="connsiteY1" fmla="*/ 5546324 h 6338656"/>
              <a:gd name="connsiteX2" fmla="*/ 7819008 w 8611340"/>
              <a:gd name="connsiteY2" fmla="*/ 5546324 h 6338656"/>
              <a:gd name="connsiteX3" fmla="*/ 8611340 w 8611340"/>
              <a:gd name="connsiteY3" fmla="*/ 6338656 h 6338656"/>
              <a:gd name="connsiteX4" fmla="*/ 0 w 8611340"/>
              <a:gd name="connsiteY4" fmla="*/ 6338656 h 6338656"/>
              <a:gd name="connsiteX0" fmla="*/ 0 w 8611340"/>
              <a:gd name="connsiteY0" fmla="*/ 0 h 6338656"/>
              <a:gd name="connsiteX1" fmla="*/ 792332 w 8611340"/>
              <a:gd name="connsiteY1" fmla="*/ 792332 h 6338656"/>
              <a:gd name="connsiteX2" fmla="*/ 792332 w 8611340"/>
              <a:gd name="connsiteY2" fmla="*/ 5546324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0" fmla="*/ 8611340 w 8611340"/>
              <a:gd name="connsiteY0" fmla="*/ 0 h 6338656"/>
              <a:gd name="connsiteX1" fmla="*/ 8611340 w 8611340"/>
              <a:gd name="connsiteY1" fmla="*/ 6338656 h 6338656"/>
              <a:gd name="connsiteX2" fmla="*/ 7819008 w 8611340"/>
              <a:gd name="connsiteY2" fmla="*/ 5546324 h 6338656"/>
              <a:gd name="connsiteX3" fmla="*/ 7819008 w 8611340"/>
              <a:gd name="connsiteY3" fmla="*/ 792332 h 6338656"/>
              <a:gd name="connsiteX4" fmla="*/ 8611340 w 8611340"/>
              <a:gd name="connsiteY4" fmla="*/ 0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8611340 w 8611340"/>
              <a:gd name="connsiteY2" fmla="*/ 6338656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5" fmla="*/ 792332 w 8611340"/>
              <a:gd name="connsiteY5" fmla="*/ 792332 h 6338656"/>
              <a:gd name="connsiteX6" fmla="*/ 7819008 w 8611340"/>
              <a:gd name="connsiteY6" fmla="*/ 792332 h 6338656"/>
              <a:gd name="connsiteX7" fmla="*/ 7819008 w 8611340"/>
              <a:gd name="connsiteY7" fmla="*/ 5546324 h 6338656"/>
              <a:gd name="connsiteX8" fmla="*/ 792332 w 8611340"/>
              <a:gd name="connsiteY8" fmla="*/ 5546324 h 6338656"/>
              <a:gd name="connsiteX9" fmla="*/ 792332 w 8611340"/>
              <a:gd name="connsiteY9" fmla="*/ 792332 h 6338656"/>
              <a:gd name="connsiteX10" fmla="*/ 0 w 8611340"/>
              <a:gd name="connsiteY10" fmla="*/ 0 h 6338656"/>
              <a:gd name="connsiteX11" fmla="*/ 792332 w 8611340"/>
              <a:gd name="connsiteY11" fmla="*/ 792332 h 6338656"/>
              <a:gd name="connsiteX12" fmla="*/ 0 w 8611340"/>
              <a:gd name="connsiteY12" fmla="*/ 6338656 h 6338656"/>
              <a:gd name="connsiteX13" fmla="*/ 792332 w 8611340"/>
              <a:gd name="connsiteY13" fmla="*/ 5546324 h 6338656"/>
              <a:gd name="connsiteX14" fmla="*/ 8611340 w 8611340"/>
              <a:gd name="connsiteY14" fmla="*/ 0 h 6338656"/>
              <a:gd name="connsiteX15" fmla="*/ 7819008 w 8611340"/>
              <a:gd name="connsiteY15" fmla="*/ 792332 h 6338656"/>
              <a:gd name="connsiteX16" fmla="*/ 8611340 w 8611340"/>
              <a:gd name="connsiteY16" fmla="*/ 6338656 h 6338656"/>
              <a:gd name="connsiteX17" fmla="*/ 7819008 w 8611340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11340" h="6338656" stroke="0" extrusionOk="0">
                <a:moveTo>
                  <a:pt x="792332" y="792332"/>
                </a:moveTo>
                <a:cubicBezTo>
                  <a:pt x="4248422" y="643640"/>
                  <a:pt x="6521079" y="670563"/>
                  <a:pt x="7819008" y="792332"/>
                </a:cubicBezTo>
                <a:cubicBezTo>
                  <a:pt x="7798772" y="1508136"/>
                  <a:pt x="7980448" y="4879424"/>
                  <a:pt x="7819008" y="5546324"/>
                </a:cubicBezTo>
                <a:cubicBezTo>
                  <a:pt x="5572488" y="5533609"/>
                  <a:pt x="4215967" y="5460183"/>
                  <a:pt x="792332" y="5546324"/>
                </a:cubicBezTo>
                <a:cubicBezTo>
                  <a:pt x="875316" y="4808183"/>
                  <a:pt x="851648" y="2376620"/>
                  <a:pt x="792332" y="792332"/>
                </a:cubicBezTo>
                <a:close/>
              </a:path>
              <a:path w="8611340" h="6338656" fill="lightenLess" stroke="0" extrusionOk="0">
                <a:moveTo>
                  <a:pt x="0" y="0"/>
                </a:moveTo>
                <a:cubicBezTo>
                  <a:pt x="1566915" y="-149133"/>
                  <a:pt x="6506315" y="-128671"/>
                  <a:pt x="8611340" y="0"/>
                </a:cubicBezTo>
                <a:cubicBezTo>
                  <a:pt x="8267815" y="219754"/>
                  <a:pt x="8195011" y="407687"/>
                  <a:pt x="7819008" y="792332"/>
                </a:cubicBezTo>
                <a:cubicBezTo>
                  <a:pt x="4819940" y="796499"/>
                  <a:pt x="3212570" y="742098"/>
                  <a:pt x="792332" y="792332"/>
                </a:cubicBezTo>
                <a:cubicBezTo>
                  <a:pt x="582842" y="467553"/>
                  <a:pt x="433217" y="316222"/>
                  <a:pt x="0" y="0"/>
                </a:cubicBezTo>
                <a:close/>
              </a:path>
              <a:path w="8611340" h="6338656" fill="darkenLess" stroke="0" extrusionOk="0">
                <a:moveTo>
                  <a:pt x="0" y="6338656"/>
                </a:moveTo>
                <a:cubicBezTo>
                  <a:pt x="165536" y="6240489"/>
                  <a:pt x="756034" y="5702551"/>
                  <a:pt x="792332" y="5546324"/>
                </a:cubicBezTo>
                <a:cubicBezTo>
                  <a:pt x="4289263" y="5377024"/>
                  <a:pt x="6562111" y="5470976"/>
                  <a:pt x="7819008" y="5546324"/>
                </a:cubicBezTo>
                <a:cubicBezTo>
                  <a:pt x="7957780" y="5686318"/>
                  <a:pt x="8267367" y="6115107"/>
                  <a:pt x="8611340" y="6338656"/>
                </a:cubicBezTo>
                <a:cubicBezTo>
                  <a:pt x="5431072" y="6424707"/>
                  <a:pt x="2842532" y="6403706"/>
                  <a:pt x="0" y="6338656"/>
                </a:cubicBezTo>
                <a:close/>
              </a:path>
              <a:path w="8611340" h="6338656" fill="lighten" stroke="0" extrusionOk="0">
                <a:moveTo>
                  <a:pt x="0" y="0"/>
                </a:moveTo>
                <a:cubicBezTo>
                  <a:pt x="287245" y="329495"/>
                  <a:pt x="332298" y="470593"/>
                  <a:pt x="792332" y="792332"/>
                </a:cubicBezTo>
                <a:cubicBezTo>
                  <a:pt x="927268" y="2955999"/>
                  <a:pt x="812903" y="4941149"/>
                  <a:pt x="792332" y="5546324"/>
                </a:cubicBezTo>
                <a:cubicBezTo>
                  <a:pt x="705668" y="5710415"/>
                  <a:pt x="208330" y="6155698"/>
                  <a:pt x="0" y="6338656"/>
                </a:cubicBezTo>
                <a:cubicBezTo>
                  <a:pt x="-42920" y="4686629"/>
                  <a:pt x="117304" y="2610652"/>
                  <a:pt x="0" y="0"/>
                </a:cubicBezTo>
                <a:close/>
              </a:path>
              <a:path w="8611340" h="6338656" fill="darken" stroke="0" extrusionOk="0">
                <a:moveTo>
                  <a:pt x="8611340" y="0"/>
                </a:moveTo>
                <a:cubicBezTo>
                  <a:pt x="8671916" y="2324105"/>
                  <a:pt x="8626381" y="4290790"/>
                  <a:pt x="8611340" y="6338656"/>
                </a:cubicBezTo>
                <a:cubicBezTo>
                  <a:pt x="8423507" y="6124737"/>
                  <a:pt x="7918978" y="5626582"/>
                  <a:pt x="7819008" y="5546324"/>
                </a:cubicBezTo>
                <a:cubicBezTo>
                  <a:pt x="7940385" y="4303343"/>
                  <a:pt x="7952466" y="2629579"/>
                  <a:pt x="7819008" y="792332"/>
                </a:cubicBezTo>
                <a:cubicBezTo>
                  <a:pt x="7902808" y="593301"/>
                  <a:pt x="8314500" y="335586"/>
                  <a:pt x="8611340" y="0"/>
                </a:cubicBezTo>
                <a:close/>
              </a:path>
              <a:path w="8611340" h="6338656" fill="none" extrusionOk="0">
                <a:moveTo>
                  <a:pt x="0" y="0"/>
                </a:moveTo>
                <a:cubicBezTo>
                  <a:pt x="3108050" y="69807"/>
                  <a:pt x="7177847" y="64774"/>
                  <a:pt x="8611340" y="0"/>
                </a:cubicBezTo>
                <a:cubicBezTo>
                  <a:pt x="8609644" y="1569438"/>
                  <a:pt x="8588118" y="4561865"/>
                  <a:pt x="8611340" y="6338656"/>
                </a:cubicBezTo>
                <a:cubicBezTo>
                  <a:pt x="5815395" y="6420912"/>
                  <a:pt x="3716901" y="6291652"/>
                  <a:pt x="0" y="6338656"/>
                </a:cubicBezTo>
                <a:cubicBezTo>
                  <a:pt x="162725" y="3724864"/>
                  <a:pt x="93454" y="2110463"/>
                  <a:pt x="0" y="0"/>
                </a:cubicBezTo>
                <a:close/>
                <a:moveTo>
                  <a:pt x="792332" y="792332"/>
                </a:moveTo>
                <a:cubicBezTo>
                  <a:pt x="3404759" y="632573"/>
                  <a:pt x="5726878" y="929961"/>
                  <a:pt x="7819008" y="792332"/>
                </a:cubicBezTo>
                <a:cubicBezTo>
                  <a:pt x="7795607" y="1627104"/>
                  <a:pt x="7678449" y="4527044"/>
                  <a:pt x="7819008" y="5546324"/>
                </a:cubicBezTo>
                <a:cubicBezTo>
                  <a:pt x="4410209" y="5484060"/>
                  <a:pt x="3756321" y="5596617"/>
                  <a:pt x="792332" y="5546324"/>
                </a:cubicBezTo>
                <a:cubicBezTo>
                  <a:pt x="841655" y="3787514"/>
                  <a:pt x="841534" y="2649168"/>
                  <a:pt x="792332" y="792332"/>
                </a:cubicBezTo>
                <a:close/>
                <a:moveTo>
                  <a:pt x="0" y="0"/>
                </a:moveTo>
                <a:cubicBezTo>
                  <a:pt x="104697" y="159492"/>
                  <a:pt x="705718" y="608241"/>
                  <a:pt x="792332" y="792332"/>
                </a:cubicBezTo>
                <a:moveTo>
                  <a:pt x="0" y="6338656"/>
                </a:moveTo>
                <a:cubicBezTo>
                  <a:pt x="341234" y="6011456"/>
                  <a:pt x="373450" y="5874622"/>
                  <a:pt x="792332" y="5546324"/>
                </a:cubicBezTo>
                <a:moveTo>
                  <a:pt x="8611340" y="0"/>
                </a:moveTo>
                <a:cubicBezTo>
                  <a:pt x="8373640" y="253636"/>
                  <a:pt x="8114340" y="383077"/>
                  <a:pt x="7819008" y="792332"/>
                </a:cubicBezTo>
                <a:moveTo>
                  <a:pt x="8611340" y="6338656"/>
                </a:moveTo>
                <a:cubicBezTo>
                  <a:pt x="8516257" y="6169458"/>
                  <a:pt x="7981143" y="5756208"/>
                  <a:pt x="7819008" y="5546324"/>
                </a:cubicBezTo>
              </a:path>
              <a:path w="8611340" h="6338656" fill="none" stroke="0" extrusionOk="0">
                <a:moveTo>
                  <a:pt x="0" y="0"/>
                </a:moveTo>
                <a:cubicBezTo>
                  <a:pt x="3542879" y="148512"/>
                  <a:pt x="5870114" y="-94875"/>
                  <a:pt x="8611340" y="0"/>
                </a:cubicBezTo>
                <a:cubicBezTo>
                  <a:pt x="8601176" y="2118625"/>
                  <a:pt x="8490094" y="5117632"/>
                  <a:pt x="8611340" y="6338656"/>
                </a:cubicBezTo>
                <a:cubicBezTo>
                  <a:pt x="6719232" y="6483219"/>
                  <a:pt x="1981260" y="6171109"/>
                  <a:pt x="0" y="6338656"/>
                </a:cubicBezTo>
                <a:cubicBezTo>
                  <a:pt x="66968" y="3990137"/>
                  <a:pt x="117621" y="2718163"/>
                  <a:pt x="0" y="0"/>
                </a:cubicBezTo>
                <a:close/>
                <a:moveTo>
                  <a:pt x="792332" y="792332"/>
                </a:moveTo>
                <a:cubicBezTo>
                  <a:pt x="1859279" y="957818"/>
                  <a:pt x="5705279" y="818417"/>
                  <a:pt x="7819008" y="792332"/>
                </a:cubicBezTo>
                <a:cubicBezTo>
                  <a:pt x="7912252" y="2675743"/>
                  <a:pt x="7670253" y="4932215"/>
                  <a:pt x="7819008" y="5546324"/>
                </a:cubicBezTo>
                <a:cubicBezTo>
                  <a:pt x="5992300" y="5399773"/>
                  <a:pt x="2988265" y="5570875"/>
                  <a:pt x="792332" y="5546324"/>
                </a:cubicBezTo>
                <a:cubicBezTo>
                  <a:pt x="686737" y="3582578"/>
                  <a:pt x="764861" y="2430214"/>
                  <a:pt x="792332" y="792332"/>
                </a:cubicBezTo>
                <a:close/>
                <a:moveTo>
                  <a:pt x="0" y="0"/>
                </a:moveTo>
                <a:cubicBezTo>
                  <a:pt x="271615" y="333606"/>
                  <a:pt x="490951" y="619667"/>
                  <a:pt x="792332" y="792332"/>
                </a:cubicBezTo>
                <a:moveTo>
                  <a:pt x="0" y="6338656"/>
                </a:moveTo>
                <a:cubicBezTo>
                  <a:pt x="238581" y="6072125"/>
                  <a:pt x="405510" y="5929143"/>
                  <a:pt x="792332" y="5546324"/>
                </a:cubicBezTo>
                <a:moveTo>
                  <a:pt x="8611340" y="0"/>
                </a:moveTo>
                <a:cubicBezTo>
                  <a:pt x="8453623" y="269030"/>
                  <a:pt x="8070126" y="499078"/>
                  <a:pt x="7819008" y="792332"/>
                </a:cubicBezTo>
                <a:moveTo>
                  <a:pt x="8611340" y="6338656"/>
                </a:moveTo>
                <a:cubicBezTo>
                  <a:pt x="8299814" y="6015611"/>
                  <a:pt x="8178478" y="5785842"/>
                  <a:pt x="7819008" y="5546324"/>
                </a:cubicBezTo>
              </a:path>
            </a:pathLst>
          </a:custGeom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Edward Hopper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1882–1967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Cape Cod</a:t>
            </a:r>
            <a:endParaRPr lang="en-US" sz="72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2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dward Hopper (United States, 1882 - 1967), Pemaquid Light, 1929, watercolor and graphite on paper, 14 x 20 inches. Anonymous gift, 1980.166">
            <a:extLst>
              <a:ext uri="{FF2B5EF4-FFF2-40B4-BE49-F238E27FC236}">
                <a16:creationId xmlns:a16="http://schemas.microsoft.com/office/drawing/2014/main" id="{61DC3355-0CB0-6542-129D-CDAB36752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5769D8E-07B0-D6DF-A957-7E9582D4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125592"/>
            <a:ext cx="9064101" cy="7324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Pemaquid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Light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1929, watercolor and graphite on paper, 35.56 x 50.8 cm, Portland Museum of Art, ME, USA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https://collections.portlandmuseum.org/objects-1/info?query=Portfolios%20%3D%20%221%22&amp;sort=0&amp;page=46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37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t against the summer sky, a lighthouse and other connected, whitewashed buildings are surrounded by a green-brown meadow.">
            <a:extLst>
              <a:ext uri="{FF2B5EF4-FFF2-40B4-BE49-F238E27FC236}">
                <a16:creationId xmlns:a16="http://schemas.microsoft.com/office/drawing/2014/main" id="{5B86336C-F115-576C-8526-C6CDAA7C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92" y="152029"/>
            <a:ext cx="8812140" cy="57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A9971BC-97BC-5460-F458-5F9AC14D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94772"/>
            <a:ext cx="7886700" cy="96322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Highland Light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1930. Watercolor over graphite on rough white wove paper. Harvard Art Museums/Fogg Museum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https://harvardartmuseums.org/calendar/art-talk-live-on-cape-cod-with-edward-hopper</a:t>
            </a: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492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B98CF83-F146-5EEF-0E24-0CC12C861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AD9A92-5A87-4A3B-30F4-A91650368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56325"/>
            <a:ext cx="9144000" cy="7016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 Hill, </a:t>
            </a: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1930,oil on canvas, 72.4 x 108cm, </a:t>
            </a:r>
            <a:r>
              <a:rPr lang="en-US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McNay</a:t>
            </a: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 Museum, San Antonio, TX, USA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https://collection.mcnayart.org/objects/2475/corn-hill-truro-cape-cod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19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63E4-DC6A-C5D4-ED85-5ACD4545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98" y="365126"/>
            <a:ext cx="215043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Long Leg,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1930, oil on canvas, The Huntington Library, Art Museum, and Botanical Gardens, CA, USA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https://www.huntington.org/long-leg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4AD8659-F2A9-9A25-A009-9D8508FD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57" y="95527"/>
            <a:ext cx="6666945" cy="666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774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7074E77-7F2E-B0AF-BEFC-A197B2F4B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1" y="346848"/>
            <a:ext cx="7642595" cy="616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D459BB6-548F-12B8-87CA-29C4E354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5716" y="365126"/>
            <a:ext cx="135828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Cape Cod Sunset,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1934, oil on canvas, 74 × 92.1 cm, Whitney Museum of American Art, NY, USA 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https://whitney.org/collection/works/5907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1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pe Cod Afternoon">
            <a:extLst>
              <a:ext uri="{FF2B5EF4-FFF2-40B4-BE49-F238E27FC236}">
                <a16:creationId xmlns:a16="http://schemas.microsoft.com/office/drawing/2014/main" id="{EA0F1426-024D-737F-2FE8-04B1B36F3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84" y="62145"/>
            <a:ext cx="8795231" cy="596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7753032-FDA0-B9E1-F702-B58A48C09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27938"/>
            <a:ext cx="7886700" cy="7679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Cape Cod Afternoon, 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1936, oil on canvas, 86.36 × 127.00 cm, Carnegie Museum of Art, Pittsburgh, PA, USA</a:t>
            </a:r>
            <a:b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https://collection.cmoa.org/objects/069c2afd-1423-46eb-b1bc-fc0735e91836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01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pe Cod Evening in 1939">
            <a:extLst>
              <a:ext uri="{FF2B5EF4-FFF2-40B4-BE49-F238E27FC236}">
                <a16:creationId xmlns:a16="http://schemas.microsoft.com/office/drawing/2014/main" id="{D3DE48C9-14FD-11DD-79E0-E73420640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03" y="120264"/>
            <a:ext cx="8903194" cy="661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6206A6-4523-8012-046A-22664962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39666"/>
            <a:ext cx="7886700" cy="110083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Cape Cod Evening,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1939, oil on canvas, 76.2 x 101.6 cm, NGA, Washington, DC, USA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https://www.nga.gov/collection/art-object-page.61252.html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02735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A3BE9-5208-0BD7-AD49-C2E4D19C1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365126"/>
            <a:ext cx="8966447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October on Cape Cod,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1946,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 on canvas, 66.7 x 107.3 cm, Private Collection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https://www.christies.com/en/lot/lot-5631572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Edward Hopper (1882-1967)">
            <a:extLst>
              <a:ext uri="{FF2B5EF4-FFF2-40B4-BE49-F238E27FC236}">
                <a16:creationId xmlns:a16="http://schemas.microsoft.com/office/drawing/2014/main" id="{F349F9EA-BA25-6BED-CDC7-29A2BC4ED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3325"/>
            <a:ext cx="9144000" cy="565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16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86E0BE-7400-23D0-D7E3-538A25DF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674" y="365126"/>
            <a:ext cx="150032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Cape Cod Morning,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1950, oil on canvas, 86.7 x 102.3 cm,  Smithsonian American Art Museum, Washington, DC, USA</a:t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https://americanart.si.edu/artwork/cape-cod-morning-10760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534728-F2A3-4C84-62E4-96540D4C7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7" y="249928"/>
            <a:ext cx="7544997" cy="635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60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16B5CE0-23BA-475B-6A28-322DFF623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E60ED09-0A0E-FCE3-9E33-AAF770A8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90586"/>
            <a:ext cx="7886700" cy="10564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Rooms by the Sea, 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1951, Oil on canvas, 74.3 × 101.6 cm, Yale University Art Gallery, New Haven, Connecticut, USA</a:t>
            </a:r>
            <a:b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https://www.edwardhopper.net/rooms-by-the-sea.jsp</a:t>
            </a: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5483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3D72ABA-7691-D5FD-63B5-A15FD9F68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4EA0AA-3CFB-065D-B7B6-E87CC241A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Cape Cod Bay,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1965, Watercolor and graphite pencil on paper, 55.6 × 75.4 cm, Whitney Museum of American Art, NY, USA 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https://whitney.org/collection/works/6829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57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5778257E-469B-34E7-EFEB-9FAFFAD6F763}"/>
              </a:ext>
            </a:extLst>
          </p:cNvPr>
          <p:cNvSpPr/>
          <p:nvPr/>
        </p:nvSpPr>
        <p:spPr>
          <a:xfrm>
            <a:off x="266330" y="259672"/>
            <a:ext cx="8611340" cy="6338656"/>
          </a:xfrm>
          <a:custGeom>
            <a:avLst/>
            <a:gdLst>
              <a:gd name="connsiteX0" fmla="*/ 792332 w 8611340"/>
              <a:gd name="connsiteY0" fmla="*/ 792332 h 6338656"/>
              <a:gd name="connsiteX1" fmla="*/ 7819008 w 8611340"/>
              <a:gd name="connsiteY1" fmla="*/ 792332 h 6338656"/>
              <a:gd name="connsiteX2" fmla="*/ 7819008 w 8611340"/>
              <a:gd name="connsiteY2" fmla="*/ 5546324 h 6338656"/>
              <a:gd name="connsiteX3" fmla="*/ 792332 w 8611340"/>
              <a:gd name="connsiteY3" fmla="*/ 5546324 h 6338656"/>
              <a:gd name="connsiteX4" fmla="*/ 792332 w 8611340"/>
              <a:gd name="connsiteY4" fmla="*/ 792332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7819008 w 8611340"/>
              <a:gd name="connsiteY2" fmla="*/ 792332 h 6338656"/>
              <a:gd name="connsiteX3" fmla="*/ 792332 w 8611340"/>
              <a:gd name="connsiteY3" fmla="*/ 792332 h 6338656"/>
              <a:gd name="connsiteX4" fmla="*/ 0 w 8611340"/>
              <a:gd name="connsiteY4" fmla="*/ 0 h 6338656"/>
              <a:gd name="connsiteX0" fmla="*/ 0 w 8611340"/>
              <a:gd name="connsiteY0" fmla="*/ 6338656 h 6338656"/>
              <a:gd name="connsiteX1" fmla="*/ 792332 w 8611340"/>
              <a:gd name="connsiteY1" fmla="*/ 5546324 h 6338656"/>
              <a:gd name="connsiteX2" fmla="*/ 7819008 w 8611340"/>
              <a:gd name="connsiteY2" fmla="*/ 5546324 h 6338656"/>
              <a:gd name="connsiteX3" fmla="*/ 8611340 w 8611340"/>
              <a:gd name="connsiteY3" fmla="*/ 6338656 h 6338656"/>
              <a:gd name="connsiteX4" fmla="*/ 0 w 8611340"/>
              <a:gd name="connsiteY4" fmla="*/ 6338656 h 6338656"/>
              <a:gd name="connsiteX0" fmla="*/ 0 w 8611340"/>
              <a:gd name="connsiteY0" fmla="*/ 0 h 6338656"/>
              <a:gd name="connsiteX1" fmla="*/ 792332 w 8611340"/>
              <a:gd name="connsiteY1" fmla="*/ 792332 h 6338656"/>
              <a:gd name="connsiteX2" fmla="*/ 792332 w 8611340"/>
              <a:gd name="connsiteY2" fmla="*/ 5546324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0" fmla="*/ 8611340 w 8611340"/>
              <a:gd name="connsiteY0" fmla="*/ 0 h 6338656"/>
              <a:gd name="connsiteX1" fmla="*/ 8611340 w 8611340"/>
              <a:gd name="connsiteY1" fmla="*/ 6338656 h 6338656"/>
              <a:gd name="connsiteX2" fmla="*/ 7819008 w 8611340"/>
              <a:gd name="connsiteY2" fmla="*/ 5546324 h 6338656"/>
              <a:gd name="connsiteX3" fmla="*/ 7819008 w 8611340"/>
              <a:gd name="connsiteY3" fmla="*/ 792332 h 6338656"/>
              <a:gd name="connsiteX4" fmla="*/ 8611340 w 8611340"/>
              <a:gd name="connsiteY4" fmla="*/ 0 h 6338656"/>
              <a:gd name="connsiteX0" fmla="*/ 0 w 8611340"/>
              <a:gd name="connsiteY0" fmla="*/ 0 h 6338656"/>
              <a:gd name="connsiteX1" fmla="*/ 8611340 w 8611340"/>
              <a:gd name="connsiteY1" fmla="*/ 0 h 6338656"/>
              <a:gd name="connsiteX2" fmla="*/ 8611340 w 8611340"/>
              <a:gd name="connsiteY2" fmla="*/ 6338656 h 6338656"/>
              <a:gd name="connsiteX3" fmla="*/ 0 w 8611340"/>
              <a:gd name="connsiteY3" fmla="*/ 6338656 h 6338656"/>
              <a:gd name="connsiteX4" fmla="*/ 0 w 8611340"/>
              <a:gd name="connsiteY4" fmla="*/ 0 h 6338656"/>
              <a:gd name="connsiteX5" fmla="*/ 792332 w 8611340"/>
              <a:gd name="connsiteY5" fmla="*/ 792332 h 6338656"/>
              <a:gd name="connsiteX6" fmla="*/ 7819008 w 8611340"/>
              <a:gd name="connsiteY6" fmla="*/ 792332 h 6338656"/>
              <a:gd name="connsiteX7" fmla="*/ 7819008 w 8611340"/>
              <a:gd name="connsiteY7" fmla="*/ 5546324 h 6338656"/>
              <a:gd name="connsiteX8" fmla="*/ 792332 w 8611340"/>
              <a:gd name="connsiteY8" fmla="*/ 5546324 h 6338656"/>
              <a:gd name="connsiteX9" fmla="*/ 792332 w 8611340"/>
              <a:gd name="connsiteY9" fmla="*/ 792332 h 6338656"/>
              <a:gd name="connsiteX10" fmla="*/ 0 w 8611340"/>
              <a:gd name="connsiteY10" fmla="*/ 0 h 6338656"/>
              <a:gd name="connsiteX11" fmla="*/ 792332 w 8611340"/>
              <a:gd name="connsiteY11" fmla="*/ 792332 h 6338656"/>
              <a:gd name="connsiteX12" fmla="*/ 0 w 8611340"/>
              <a:gd name="connsiteY12" fmla="*/ 6338656 h 6338656"/>
              <a:gd name="connsiteX13" fmla="*/ 792332 w 8611340"/>
              <a:gd name="connsiteY13" fmla="*/ 5546324 h 6338656"/>
              <a:gd name="connsiteX14" fmla="*/ 8611340 w 8611340"/>
              <a:gd name="connsiteY14" fmla="*/ 0 h 6338656"/>
              <a:gd name="connsiteX15" fmla="*/ 7819008 w 8611340"/>
              <a:gd name="connsiteY15" fmla="*/ 792332 h 6338656"/>
              <a:gd name="connsiteX16" fmla="*/ 8611340 w 8611340"/>
              <a:gd name="connsiteY16" fmla="*/ 6338656 h 6338656"/>
              <a:gd name="connsiteX17" fmla="*/ 7819008 w 8611340"/>
              <a:gd name="connsiteY17" fmla="*/ 5546324 h 63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11340" h="6338656" stroke="0" extrusionOk="0">
                <a:moveTo>
                  <a:pt x="792332" y="792332"/>
                </a:moveTo>
                <a:cubicBezTo>
                  <a:pt x="4248422" y="643640"/>
                  <a:pt x="6521079" y="670563"/>
                  <a:pt x="7819008" y="792332"/>
                </a:cubicBezTo>
                <a:cubicBezTo>
                  <a:pt x="7798772" y="1508136"/>
                  <a:pt x="7980448" y="4879424"/>
                  <a:pt x="7819008" y="5546324"/>
                </a:cubicBezTo>
                <a:cubicBezTo>
                  <a:pt x="5572488" y="5533609"/>
                  <a:pt x="4215967" y="5460183"/>
                  <a:pt x="792332" y="5546324"/>
                </a:cubicBezTo>
                <a:cubicBezTo>
                  <a:pt x="875316" y="4808183"/>
                  <a:pt x="851648" y="2376620"/>
                  <a:pt x="792332" y="792332"/>
                </a:cubicBezTo>
                <a:close/>
              </a:path>
              <a:path w="8611340" h="6338656" fill="lightenLess" stroke="0" extrusionOk="0">
                <a:moveTo>
                  <a:pt x="0" y="0"/>
                </a:moveTo>
                <a:cubicBezTo>
                  <a:pt x="1566915" y="-149133"/>
                  <a:pt x="6506315" y="-128671"/>
                  <a:pt x="8611340" y="0"/>
                </a:cubicBezTo>
                <a:cubicBezTo>
                  <a:pt x="8267815" y="219754"/>
                  <a:pt x="8195011" y="407687"/>
                  <a:pt x="7819008" y="792332"/>
                </a:cubicBezTo>
                <a:cubicBezTo>
                  <a:pt x="4819940" y="796499"/>
                  <a:pt x="3212570" y="742098"/>
                  <a:pt x="792332" y="792332"/>
                </a:cubicBezTo>
                <a:cubicBezTo>
                  <a:pt x="582842" y="467553"/>
                  <a:pt x="433217" y="316222"/>
                  <a:pt x="0" y="0"/>
                </a:cubicBezTo>
                <a:close/>
              </a:path>
              <a:path w="8611340" h="6338656" fill="darkenLess" stroke="0" extrusionOk="0">
                <a:moveTo>
                  <a:pt x="0" y="6338656"/>
                </a:moveTo>
                <a:cubicBezTo>
                  <a:pt x="165536" y="6240489"/>
                  <a:pt x="756034" y="5702551"/>
                  <a:pt x="792332" y="5546324"/>
                </a:cubicBezTo>
                <a:cubicBezTo>
                  <a:pt x="4289263" y="5377024"/>
                  <a:pt x="6562111" y="5470976"/>
                  <a:pt x="7819008" y="5546324"/>
                </a:cubicBezTo>
                <a:cubicBezTo>
                  <a:pt x="7957780" y="5686318"/>
                  <a:pt x="8267367" y="6115107"/>
                  <a:pt x="8611340" y="6338656"/>
                </a:cubicBezTo>
                <a:cubicBezTo>
                  <a:pt x="5431072" y="6424707"/>
                  <a:pt x="2842532" y="6403706"/>
                  <a:pt x="0" y="6338656"/>
                </a:cubicBezTo>
                <a:close/>
              </a:path>
              <a:path w="8611340" h="6338656" fill="lighten" stroke="0" extrusionOk="0">
                <a:moveTo>
                  <a:pt x="0" y="0"/>
                </a:moveTo>
                <a:cubicBezTo>
                  <a:pt x="287245" y="329495"/>
                  <a:pt x="332298" y="470593"/>
                  <a:pt x="792332" y="792332"/>
                </a:cubicBezTo>
                <a:cubicBezTo>
                  <a:pt x="927268" y="2955999"/>
                  <a:pt x="812903" y="4941149"/>
                  <a:pt x="792332" y="5546324"/>
                </a:cubicBezTo>
                <a:cubicBezTo>
                  <a:pt x="705668" y="5710415"/>
                  <a:pt x="208330" y="6155698"/>
                  <a:pt x="0" y="6338656"/>
                </a:cubicBezTo>
                <a:cubicBezTo>
                  <a:pt x="-42920" y="4686629"/>
                  <a:pt x="117304" y="2610652"/>
                  <a:pt x="0" y="0"/>
                </a:cubicBezTo>
                <a:close/>
              </a:path>
              <a:path w="8611340" h="6338656" fill="darken" stroke="0" extrusionOk="0">
                <a:moveTo>
                  <a:pt x="8611340" y="0"/>
                </a:moveTo>
                <a:cubicBezTo>
                  <a:pt x="8671916" y="2324105"/>
                  <a:pt x="8626381" y="4290790"/>
                  <a:pt x="8611340" y="6338656"/>
                </a:cubicBezTo>
                <a:cubicBezTo>
                  <a:pt x="8423507" y="6124737"/>
                  <a:pt x="7918978" y="5626582"/>
                  <a:pt x="7819008" y="5546324"/>
                </a:cubicBezTo>
                <a:cubicBezTo>
                  <a:pt x="7940385" y="4303343"/>
                  <a:pt x="7952466" y="2629579"/>
                  <a:pt x="7819008" y="792332"/>
                </a:cubicBezTo>
                <a:cubicBezTo>
                  <a:pt x="7902808" y="593301"/>
                  <a:pt x="8314500" y="335586"/>
                  <a:pt x="8611340" y="0"/>
                </a:cubicBezTo>
                <a:close/>
              </a:path>
              <a:path w="8611340" h="6338656" fill="none" extrusionOk="0">
                <a:moveTo>
                  <a:pt x="0" y="0"/>
                </a:moveTo>
                <a:cubicBezTo>
                  <a:pt x="3108050" y="69807"/>
                  <a:pt x="7177847" y="64774"/>
                  <a:pt x="8611340" y="0"/>
                </a:cubicBezTo>
                <a:cubicBezTo>
                  <a:pt x="8609644" y="1569438"/>
                  <a:pt x="8588118" y="4561865"/>
                  <a:pt x="8611340" y="6338656"/>
                </a:cubicBezTo>
                <a:cubicBezTo>
                  <a:pt x="5815395" y="6420912"/>
                  <a:pt x="3716901" y="6291652"/>
                  <a:pt x="0" y="6338656"/>
                </a:cubicBezTo>
                <a:cubicBezTo>
                  <a:pt x="162725" y="3724864"/>
                  <a:pt x="93454" y="2110463"/>
                  <a:pt x="0" y="0"/>
                </a:cubicBezTo>
                <a:close/>
                <a:moveTo>
                  <a:pt x="792332" y="792332"/>
                </a:moveTo>
                <a:cubicBezTo>
                  <a:pt x="3404759" y="632573"/>
                  <a:pt x="5726878" y="929961"/>
                  <a:pt x="7819008" y="792332"/>
                </a:cubicBezTo>
                <a:cubicBezTo>
                  <a:pt x="7795607" y="1627104"/>
                  <a:pt x="7678449" y="4527044"/>
                  <a:pt x="7819008" y="5546324"/>
                </a:cubicBezTo>
                <a:cubicBezTo>
                  <a:pt x="4410209" y="5484060"/>
                  <a:pt x="3756321" y="5596617"/>
                  <a:pt x="792332" y="5546324"/>
                </a:cubicBezTo>
                <a:cubicBezTo>
                  <a:pt x="841655" y="3787514"/>
                  <a:pt x="841534" y="2649168"/>
                  <a:pt x="792332" y="792332"/>
                </a:cubicBezTo>
                <a:close/>
                <a:moveTo>
                  <a:pt x="0" y="0"/>
                </a:moveTo>
                <a:cubicBezTo>
                  <a:pt x="104697" y="159492"/>
                  <a:pt x="705718" y="608241"/>
                  <a:pt x="792332" y="792332"/>
                </a:cubicBezTo>
                <a:moveTo>
                  <a:pt x="0" y="6338656"/>
                </a:moveTo>
                <a:cubicBezTo>
                  <a:pt x="341234" y="6011456"/>
                  <a:pt x="373450" y="5874622"/>
                  <a:pt x="792332" y="5546324"/>
                </a:cubicBezTo>
                <a:moveTo>
                  <a:pt x="8611340" y="0"/>
                </a:moveTo>
                <a:cubicBezTo>
                  <a:pt x="8373640" y="253636"/>
                  <a:pt x="8114340" y="383077"/>
                  <a:pt x="7819008" y="792332"/>
                </a:cubicBezTo>
                <a:moveTo>
                  <a:pt x="8611340" y="6338656"/>
                </a:moveTo>
                <a:cubicBezTo>
                  <a:pt x="8516257" y="6169458"/>
                  <a:pt x="7981143" y="5756208"/>
                  <a:pt x="7819008" y="5546324"/>
                </a:cubicBezTo>
              </a:path>
              <a:path w="8611340" h="6338656" fill="none" stroke="0" extrusionOk="0">
                <a:moveTo>
                  <a:pt x="0" y="0"/>
                </a:moveTo>
                <a:cubicBezTo>
                  <a:pt x="3542879" y="148512"/>
                  <a:pt x="5870114" y="-94875"/>
                  <a:pt x="8611340" y="0"/>
                </a:cubicBezTo>
                <a:cubicBezTo>
                  <a:pt x="8601176" y="2118625"/>
                  <a:pt x="8490094" y="5117632"/>
                  <a:pt x="8611340" y="6338656"/>
                </a:cubicBezTo>
                <a:cubicBezTo>
                  <a:pt x="6719232" y="6483219"/>
                  <a:pt x="1981260" y="6171109"/>
                  <a:pt x="0" y="6338656"/>
                </a:cubicBezTo>
                <a:cubicBezTo>
                  <a:pt x="66968" y="3990137"/>
                  <a:pt x="117621" y="2718163"/>
                  <a:pt x="0" y="0"/>
                </a:cubicBezTo>
                <a:close/>
                <a:moveTo>
                  <a:pt x="792332" y="792332"/>
                </a:moveTo>
                <a:cubicBezTo>
                  <a:pt x="1859279" y="957818"/>
                  <a:pt x="5705279" y="818417"/>
                  <a:pt x="7819008" y="792332"/>
                </a:cubicBezTo>
                <a:cubicBezTo>
                  <a:pt x="7912252" y="2675743"/>
                  <a:pt x="7670253" y="4932215"/>
                  <a:pt x="7819008" y="5546324"/>
                </a:cubicBezTo>
                <a:cubicBezTo>
                  <a:pt x="5992300" y="5399773"/>
                  <a:pt x="2988265" y="5570875"/>
                  <a:pt x="792332" y="5546324"/>
                </a:cubicBezTo>
                <a:cubicBezTo>
                  <a:pt x="686737" y="3582578"/>
                  <a:pt x="764861" y="2430214"/>
                  <a:pt x="792332" y="792332"/>
                </a:cubicBezTo>
                <a:close/>
                <a:moveTo>
                  <a:pt x="0" y="0"/>
                </a:moveTo>
                <a:cubicBezTo>
                  <a:pt x="271615" y="333606"/>
                  <a:pt x="490951" y="619667"/>
                  <a:pt x="792332" y="792332"/>
                </a:cubicBezTo>
                <a:moveTo>
                  <a:pt x="0" y="6338656"/>
                </a:moveTo>
                <a:cubicBezTo>
                  <a:pt x="238581" y="6072125"/>
                  <a:pt x="405510" y="5929143"/>
                  <a:pt x="792332" y="5546324"/>
                </a:cubicBezTo>
                <a:moveTo>
                  <a:pt x="8611340" y="0"/>
                </a:moveTo>
                <a:cubicBezTo>
                  <a:pt x="8453623" y="269030"/>
                  <a:pt x="8070126" y="499078"/>
                  <a:pt x="7819008" y="792332"/>
                </a:cubicBezTo>
                <a:moveTo>
                  <a:pt x="8611340" y="6338656"/>
                </a:moveTo>
                <a:cubicBezTo>
                  <a:pt x="8299814" y="6015611"/>
                  <a:pt x="8178478" y="5785842"/>
                  <a:pt x="7819008" y="5546324"/>
                </a:cubicBezTo>
              </a:path>
            </a:pathLst>
          </a:custGeom>
          <a:ln w="28575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345555465">
                  <a:prstGeom prst="beve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endParaRPr lang="en-US" sz="7200" b="1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68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511</Words>
  <Application>Microsoft Office PowerPoint</Application>
  <PresentationFormat>On-screen Show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Pemaquid Light, 1929, watercolor and graphite on paper, 35.56 x 50.8 cm, Portland Museum of Art, ME, USA https://collections.portlandmuseum.org/objects-1/info?query=Portfolios%20%3D%20%221%22&amp;sort=0&amp;page=46  </vt:lpstr>
      <vt:lpstr>Highland Light, 1930. Watercolor over graphite on rough white wove paper. Harvard Art Museums/Fogg Museum https://harvardartmuseums.org/calendar/art-talk-live-on-cape-cod-with-edward-hopper </vt:lpstr>
      <vt:lpstr>Corn Hill, 1930,oil on canvas, 72.4 x 108cm, McNay Art Museum, San Antonio, TX, USA https://collection.mcnayart.org/objects/2475/corn-hill-truro-cape-cod </vt:lpstr>
      <vt:lpstr>                              The Long Leg, c. 1930, oil on canvas, The Huntington Library, Art Museum, and Botanical Gardens, CA, USA https://www.huntington.org/long-leg </vt:lpstr>
      <vt:lpstr>                                Cape Cod Sunset, 1934, oil on canvas, 74 × 92.1 cm, Whitney Museum of American Art, NY, USA  https://whitney.org/collection/works/5907  </vt:lpstr>
      <vt:lpstr>Cape Cod Afternoon, 1936, oil on canvas, 86.36 × 127.00 cm, Carnegie Museum of Art, Pittsburgh, PA, USA https://collection.cmoa.org/objects/069c2afd-1423-46eb-b1bc-fc0735e91836 </vt:lpstr>
      <vt:lpstr>Cape Cod Evening, 1939, oil on canvas, 76.2 x 101.6 cm, NGA, Washington, DC, USA  https://www.nga.gov/collection/art-object-page.61252.html </vt:lpstr>
      <vt:lpstr>October on Cape Cod, 1946, oil on canvas, 66.7 x 107.3 cm, Private Collection https://www.christies.com/en/lot/lot-5631572   </vt:lpstr>
      <vt:lpstr>                       Cape Cod Morning, 1950, oil on canvas, 86.7 x 102.3 cm,  Smithsonian American Art Museum, Washington, DC, USA https://americanart.si.edu/artwork/cape-cod-morning-10760 </vt:lpstr>
      <vt:lpstr>Rooms by the Sea, 1951, Oil on canvas, 74.3 × 101.6 cm, Yale University Art Gallery, New Haven, Connecticut, USA https://www.edwardhopper.net/rooms-by-the-sea.jsp </vt:lpstr>
      <vt:lpstr>Cape Cod Bay, 1965, Watercolor and graphite pencil on paper, 55.6 × 75.4 cm, Whitney Museum of American Art, NY, USA  https://whitney.org/collection/works/6829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2022-07-09T14:38:59Z</dcterms:created>
  <dcterms:modified xsi:type="dcterms:W3CDTF">2022-07-10T03:52:59Z</dcterms:modified>
</cp:coreProperties>
</file>