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  <p:sldId id="274" r:id="rId3"/>
    <p:sldId id="273" r:id="rId4"/>
    <p:sldId id="264" r:id="rId5"/>
    <p:sldId id="279" r:id="rId6"/>
    <p:sldId id="263" r:id="rId7"/>
    <p:sldId id="261" r:id="rId8"/>
    <p:sldId id="276" r:id="rId9"/>
    <p:sldId id="278" r:id="rId10"/>
    <p:sldId id="256" r:id="rId11"/>
    <p:sldId id="262" r:id="rId12"/>
    <p:sldId id="280" r:id="rId13"/>
    <p:sldId id="260" r:id="rId14"/>
    <p:sldId id="271" r:id="rId15"/>
    <p:sldId id="269" r:id="rId16"/>
    <p:sldId id="272" r:id="rId17"/>
    <p:sldId id="257" r:id="rId18"/>
    <p:sldId id="265" r:id="rId19"/>
    <p:sldId id="281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98E4A6-F004-47CD-BD69-43E79A0C6AE3}" v="20" dt="2022-07-05T12:27:44.8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5B98E4A6-F004-47CD-BD69-43E79A0C6AE3}"/>
    <pc:docChg chg="undo redo custSel addSld delSld modSld sldOrd">
      <pc:chgData name="Amalia Spiliakou" userId="f4bd6b91a0b5818a" providerId="LiveId" clId="{5B98E4A6-F004-47CD-BD69-43E79A0C6AE3}" dt="2022-07-06T12:26:45.197" v="371" actId="255"/>
      <pc:docMkLst>
        <pc:docMk/>
      </pc:docMkLst>
      <pc:sldChg chg="modSp mod ord">
        <pc:chgData name="Amalia Spiliakou" userId="f4bd6b91a0b5818a" providerId="LiveId" clId="{5B98E4A6-F004-47CD-BD69-43E79A0C6AE3}" dt="2022-07-05T12:51:41.586" v="226"/>
        <pc:sldMkLst>
          <pc:docMk/>
          <pc:sldMk cId="896298207" sldId="273"/>
        </pc:sldMkLst>
        <pc:spChg chg="mod">
          <ac:chgData name="Amalia Spiliakou" userId="f4bd6b91a0b5818a" providerId="LiveId" clId="{5B98E4A6-F004-47CD-BD69-43E79A0C6AE3}" dt="2022-07-05T12:51:36.347" v="224" actId="20577"/>
          <ac:spMkLst>
            <pc:docMk/>
            <pc:sldMk cId="896298207" sldId="273"/>
            <ac:spMk id="2" creationId="{66F1CEF6-2C1D-091C-B698-4A74BBD5EB3E}"/>
          </ac:spMkLst>
        </pc:spChg>
      </pc:sldChg>
      <pc:sldChg chg="modSp mod ord">
        <pc:chgData name="Amalia Spiliakou" userId="f4bd6b91a0b5818a" providerId="LiveId" clId="{5B98E4A6-F004-47CD-BD69-43E79A0C6AE3}" dt="2022-07-05T12:50:06.339" v="219"/>
        <pc:sldMkLst>
          <pc:docMk/>
          <pc:sldMk cId="157827335" sldId="274"/>
        </pc:sldMkLst>
        <pc:spChg chg="mod">
          <ac:chgData name="Amalia Spiliakou" userId="f4bd6b91a0b5818a" providerId="LiveId" clId="{5B98E4A6-F004-47CD-BD69-43E79A0C6AE3}" dt="2022-07-05T12:49:45.025" v="215" actId="20577"/>
          <ac:spMkLst>
            <pc:docMk/>
            <pc:sldMk cId="157827335" sldId="274"/>
            <ac:spMk id="2" creationId="{E6775DEE-5DD4-09A1-5F21-EB5751B85701}"/>
          </ac:spMkLst>
        </pc:spChg>
      </pc:sldChg>
      <pc:sldChg chg="modSp mod">
        <pc:chgData name="Amalia Spiliakou" userId="f4bd6b91a0b5818a" providerId="LiveId" clId="{5B98E4A6-F004-47CD-BD69-43E79A0C6AE3}" dt="2022-07-06T12:26:45.197" v="371" actId="255"/>
        <pc:sldMkLst>
          <pc:docMk/>
          <pc:sldMk cId="2783600335" sldId="275"/>
        </pc:sldMkLst>
        <pc:spChg chg="mod">
          <ac:chgData name="Amalia Spiliakou" userId="f4bd6b91a0b5818a" providerId="LiveId" clId="{5B98E4A6-F004-47CD-BD69-43E79A0C6AE3}" dt="2022-07-06T12:26:45.197" v="371" actId="255"/>
          <ac:spMkLst>
            <pc:docMk/>
            <pc:sldMk cId="2783600335" sldId="275"/>
            <ac:spMk id="3" creationId="{4A079DDB-8F50-F992-1278-33ADAA36751C}"/>
          </ac:spMkLst>
        </pc:spChg>
      </pc:sldChg>
      <pc:sldChg chg="addSp delSp modSp new mod setBg chgLayout">
        <pc:chgData name="Amalia Spiliakou" userId="f4bd6b91a0b5818a" providerId="LiveId" clId="{5B98E4A6-F004-47CD-BD69-43E79A0C6AE3}" dt="2022-07-05T12:13:24.597" v="72" actId="255"/>
        <pc:sldMkLst>
          <pc:docMk/>
          <pc:sldMk cId="1160123990" sldId="278"/>
        </pc:sldMkLst>
        <pc:spChg chg="del">
          <ac:chgData name="Amalia Spiliakou" userId="f4bd6b91a0b5818a" providerId="LiveId" clId="{5B98E4A6-F004-47CD-BD69-43E79A0C6AE3}" dt="2022-07-05T12:08:35.131" v="24" actId="478"/>
          <ac:spMkLst>
            <pc:docMk/>
            <pc:sldMk cId="1160123990" sldId="278"/>
            <ac:spMk id="2" creationId="{DEF00E96-7450-1200-AD35-DC48B4B024C4}"/>
          </ac:spMkLst>
        </pc:spChg>
        <pc:spChg chg="add mod ord">
          <ac:chgData name="Amalia Spiliakou" userId="f4bd6b91a0b5818a" providerId="LiveId" clId="{5B98E4A6-F004-47CD-BD69-43E79A0C6AE3}" dt="2022-07-05T12:13:24.597" v="72" actId="255"/>
          <ac:spMkLst>
            <pc:docMk/>
            <pc:sldMk cId="1160123990" sldId="278"/>
            <ac:spMk id="3" creationId="{17A2D778-D7A0-B3F8-6299-4450343B44A7}"/>
          </ac:spMkLst>
        </pc:spChg>
        <pc:picChg chg="add mod">
          <ac:chgData name="Amalia Spiliakou" userId="f4bd6b91a0b5818a" providerId="LiveId" clId="{5B98E4A6-F004-47CD-BD69-43E79A0C6AE3}" dt="2022-07-05T12:08:40.108" v="25" actId="1076"/>
          <ac:picMkLst>
            <pc:docMk/>
            <pc:sldMk cId="1160123990" sldId="278"/>
            <ac:picMk id="1026" creationId="{412E0F91-4548-C73F-E9B9-BB4092D20AA8}"/>
          </ac:picMkLst>
        </pc:picChg>
      </pc:sldChg>
      <pc:sldChg chg="addSp modSp new mod setBg">
        <pc:chgData name="Amalia Spiliakou" userId="f4bd6b91a0b5818a" providerId="LiveId" clId="{5B98E4A6-F004-47CD-BD69-43E79A0C6AE3}" dt="2022-07-05T12:19:29.043" v="152" actId="255"/>
        <pc:sldMkLst>
          <pc:docMk/>
          <pc:sldMk cId="2047725975" sldId="279"/>
        </pc:sldMkLst>
        <pc:spChg chg="mod">
          <ac:chgData name="Amalia Spiliakou" userId="f4bd6b91a0b5818a" providerId="LiveId" clId="{5B98E4A6-F004-47CD-BD69-43E79A0C6AE3}" dt="2022-07-05T12:19:29.043" v="152" actId="255"/>
          <ac:spMkLst>
            <pc:docMk/>
            <pc:sldMk cId="2047725975" sldId="279"/>
            <ac:spMk id="2" creationId="{7775B964-7CBA-1318-4F24-B158C5AE128A}"/>
          </ac:spMkLst>
        </pc:spChg>
        <pc:picChg chg="add mod">
          <ac:chgData name="Amalia Spiliakou" userId="f4bd6b91a0b5818a" providerId="LiveId" clId="{5B98E4A6-F004-47CD-BD69-43E79A0C6AE3}" dt="2022-07-05T12:16:29.639" v="77" actId="1076"/>
          <ac:picMkLst>
            <pc:docMk/>
            <pc:sldMk cId="2047725975" sldId="279"/>
            <ac:picMk id="2050" creationId="{EBC5BC96-2DF9-0EA1-769D-BA42916B561C}"/>
          </ac:picMkLst>
        </pc:picChg>
      </pc:sldChg>
      <pc:sldChg chg="addSp modSp new mod ord setBg">
        <pc:chgData name="Amalia Spiliakou" userId="f4bd6b91a0b5818a" providerId="LiveId" clId="{5B98E4A6-F004-47CD-BD69-43E79A0C6AE3}" dt="2022-07-05T12:27:52.930" v="208"/>
        <pc:sldMkLst>
          <pc:docMk/>
          <pc:sldMk cId="973898329" sldId="280"/>
        </pc:sldMkLst>
        <pc:spChg chg="mod">
          <ac:chgData name="Amalia Spiliakou" userId="f4bd6b91a0b5818a" providerId="LiveId" clId="{5B98E4A6-F004-47CD-BD69-43E79A0C6AE3}" dt="2022-07-05T12:27:39.793" v="205" actId="207"/>
          <ac:spMkLst>
            <pc:docMk/>
            <pc:sldMk cId="973898329" sldId="280"/>
            <ac:spMk id="2" creationId="{075F093E-5B22-FD61-02AC-2951DCC29668}"/>
          </ac:spMkLst>
        </pc:spChg>
        <pc:picChg chg="add mod">
          <ac:chgData name="Amalia Spiliakou" userId="f4bd6b91a0b5818a" providerId="LiveId" clId="{5B98E4A6-F004-47CD-BD69-43E79A0C6AE3}" dt="2022-07-05T12:25:24.088" v="155" actId="1076"/>
          <ac:picMkLst>
            <pc:docMk/>
            <pc:sldMk cId="973898329" sldId="280"/>
            <ac:picMk id="3074" creationId="{2CA46A97-0925-331E-5697-CAD68AC2E3B3}"/>
          </ac:picMkLst>
        </pc:picChg>
      </pc:sldChg>
      <pc:sldChg chg="new del">
        <pc:chgData name="Amalia Spiliakou" userId="f4bd6b91a0b5818a" providerId="LiveId" clId="{5B98E4A6-F004-47CD-BD69-43E79A0C6AE3}" dt="2022-07-05T20:14:45.876" v="228" actId="47"/>
        <pc:sldMkLst>
          <pc:docMk/>
          <pc:sldMk cId="2124899158" sldId="281"/>
        </pc:sldMkLst>
      </pc:sldChg>
      <pc:sldChg chg="addSp modSp new mod setBg">
        <pc:chgData name="Amalia Spiliakou" userId="f4bd6b91a0b5818a" providerId="LiveId" clId="{5B98E4A6-F004-47CD-BD69-43E79A0C6AE3}" dt="2022-07-05T20:23:25.772" v="345" actId="1076"/>
        <pc:sldMkLst>
          <pc:docMk/>
          <pc:sldMk cId="2461657276" sldId="281"/>
        </pc:sldMkLst>
        <pc:spChg chg="mod">
          <ac:chgData name="Amalia Spiliakou" userId="f4bd6b91a0b5818a" providerId="LiveId" clId="{5B98E4A6-F004-47CD-BD69-43E79A0C6AE3}" dt="2022-07-05T20:23:17.823" v="344" actId="20577"/>
          <ac:spMkLst>
            <pc:docMk/>
            <pc:sldMk cId="2461657276" sldId="281"/>
            <ac:spMk id="2" creationId="{1EB77E70-E2C1-2C6C-6455-93BE1CA7042C}"/>
          </ac:spMkLst>
        </pc:spChg>
        <pc:picChg chg="add mod">
          <ac:chgData name="Amalia Spiliakou" userId="f4bd6b91a0b5818a" providerId="LiveId" clId="{5B98E4A6-F004-47CD-BD69-43E79A0C6AE3}" dt="2022-07-05T20:23:25.772" v="345" actId="1076"/>
          <ac:picMkLst>
            <pc:docMk/>
            <pc:sldMk cId="2461657276" sldId="281"/>
            <ac:picMk id="1026" creationId="{DA7E3D7E-B228-B411-E82C-7FCEEED7991E}"/>
          </ac:picMkLst>
        </pc:picChg>
        <pc:picChg chg="add mod">
          <ac:chgData name="Amalia Spiliakou" userId="f4bd6b91a0b5818a" providerId="LiveId" clId="{5B98E4A6-F004-47CD-BD69-43E79A0C6AE3}" dt="2022-07-05T20:21:56.795" v="328" actId="1076"/>
          <ac:picMkLst>
            <pc:docMk/>
            <pc:sldMk cId="2461657276" sldId="281"/>
            <ac:picMk id="1028" creationId="{2A603810-DDAC-4A57-835F-BDC7E6C5F17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0C61-0931-4619-AEEE-9F91AB8868ED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A20A-0DB7-43F5-9DF4-49E7F4A57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564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0C61-0931-4619-AEEE-9F91AB8868ED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A20A-0DB7-43F5-9DF4-49E7F4A57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208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0C61-0931-4619-AEEE-9F91AB8868ED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A20A-0DB7-43F5-9DF4-49E7F4A57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130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0C61-0931-4619-AEEE-9F91AB8868ED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A20A-0DB7-43F5-9DF4-49E7F4A57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647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0C61-0931-4619-AEEE-9F91AB8868ED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A20A-0DB7-43F5-9DF4-49E7F4A57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745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0C61-0931-4619-AEEE-9F91AB8868ED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A20A-0DB7-43F5-9DF4-49E7F4A57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014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0C61-0931-4619-AEEE-9F91AB8868ED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A20A-0DB7-43F5-9DF4-49E7F4A57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39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0C61-0931-4619-AEEE-9F91AB8868ED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A20A-0DB7-43F5-9DF4-49E7F4A57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808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0C61-0931-4619-AEEE-9F91AB8868ED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A20A-0DB7-43F5-9DF4-49E7F4A57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148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0C61-0931-4619-AEEE-9F91AB8868ED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A20A-0DB7-43F5-9DF4-49E7F4A57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151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0C61-0931-4619-AEEE-9F91AB8868ED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A20A-0DB7-43F5-9DF4-49E7F4A57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071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00C61-0931-4619-AEEE-9F91AB8868ED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2A20A-0DB7-43F5-9DF4-49E7F4A57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648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musee-orsay.fr/fr/oeuvres/modele-de-vase-en-forme-de-nautile-et-decor-dalgues-101982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musee-orsay.fr/fr/oeuvres/vase-dapplique-decor-de-corail-coquillage-et-etoile-de-mer-160089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ebmuseo.com/ws/musee-verre/app/collection/record/67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musee-orsay.fr/fr/oeuvres/plat-dornement-1403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1stdibs.com/furniture/decorative-objects/vases-vessels/vases/emile-galle-rare-important-ormolu-mounted-double-carp-fish-pink-glass-vase/id-f_27704782/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polamuseum.or.jp/en/collection/006-0816/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usee-orsay.fr/fr/oeuvres/modele-de-decor-dun-couvercle-de-soupiere-du-service-coquillages-polychromes-coquillages-homards-ophiure-et-algues-102288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polamuseum.or.jp/en/collection/006-0855/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collection.mcnayart.org/objects/19447/marine-vase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musee-orsay.fr/fr/oeuvres/vase-decor-dalgues-143513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christies.com/en/lot/lot-6354263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musee-orsay.fr/fr/oeuvres/la-mer-152889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robertzehilgallery.com/galerie/art-nouveau/antiques-emile-galle-meduse-vase-glass-1900/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musee-orsay.fr/fr/oeuvres/vase-rouleau-decor-marin-203570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polamuseum.or.jp/en/collection/006-0342/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gr.pinterest.com/pin/51791464437097192/" TargetMode="External"/><Relationship Id="rId2" Type="http://schemas.openxmlformats.org/officeDocument/2006/relationships/hyperlink" Target="https://www.musee-orsay.fr/en/exhibitions/hand-seaweed-and-shells-emile-galles-artistic-testament-196300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La_Main_aux_algues_et_aux_coquillages#/media/Fichier:La_main_aux_algues_et_aux_coquillages_(Emile_Gall%C3%A9)_(4935426077).jpg" TargetMode="External"/><Relationship Id="rId2" Type="http://schemas.openxmlformats.org/officeDocument/2006/relationships/hyperlink" Target="https://upload.wikimedia.org/wikipedia/commons/5/5d/%C3%89mile_Gall%C3%A9%2C_main_aux_algues_et_coquillages_%281904%29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2">
            <a:extLst>
              <a:ext uri="{FF2B5EF4-FFF2-40B4-BE49-F238E27FC236}">
                <a16:creationId xmlns:a16="http://schemas.microsoft.com/office/drawing/2014/main" id="{4A079DDB-8F50-F992-1278-33ADAA36751C}"/>
              </a:ext>
            </a:extLst>
          </p:cNvPr>
          <p:cNvSpPr/>
          <p:nvPr/>
        </p:nvSpPr>
        <p:spPr>
          <a:xfrm>
            <a:off x="408372" y="355106"/>
            <a:ext cx="8202967" cy="6107838"/>
          </a:xfrm>
          <a:custGeom>
            <a:avLst/>
            <a:gdLst>
              <a:gd name="connsiteX0" fmla="*/ 740545 w 8202967"/>
              <a:gd name="connsiteY0" fmla="*/ 2031704 h 6107838"/>
              <a:gd name="connsiteX1" fmla="*/ 1067714 w 8202967"/>
              <a:gd name="connsiteY1" fmla="*/ 976547 h 6107838"/>
              <a:gd name="connsiteX2" fmla="*/ 2659318 w 8202967"/>
              <a:gd name="connsiteY2" fmla="*/ 735485 h 6107838"/>
              <a:gd name="connsiteX3" fmla="*/ 4264023 w 8202967"/>
              <a:gd name="connsiteY3" fmla="*/ 485233 h 6107838"/>
              <a:gd name="connsiteX4" fmla="*/ 4889310 w 8202967"/>
              <a:gd name="connsiteY4" fmla="*/ 28277 h 6107838"/>
              <a:gd name="connsiteX5" fmla="*/ 5664794 w 8202967"/>
              <a:gd name="connsiteY5" fmla="*/ 350776 h 6107838"/>
              <a:gd name="connsiteX6" fmla="*/ 6733838 w 8202967"/>
              <a:gd name="connsiteY6" fmla="*/ 97555 h 6107838"/>
              <a:gd name="connsiteX7" fmla="*/ 7275955 w 8202967"/>
              <a:gd name="connsiteY7" fmla="*/ 788363 h 6107838"/>
              <a:gd name="connsiteX8" fmla="*/ 7971688 w 8202967"/>
              <a:gd name="connsiteY8" fmla="*/ 1458811 h 6107838"/>
              <a:gd name="connsiteX9" fmla="*/ 7940548 w 8202967"/>
              <a:gd name="connsiteY9" fmla="*/ 2185814 h 6107838"/>
              <a:gd name="connsiteX10" fmla="*/ 8168028 w 8202967"/>
              <a:gd name="connsiteY10" fmla="*/ 3297384 h 6107838"/>
              <a:gd name="connsiteX11" fmla="*/ 7102402 w 8202967"/>
              <a:gd name="connsiteY11" fmla="*/ 4270396 h 6107838"/>
              <a:gd name="connsiteX12" fmla="*/ 6720926 w 8202967"/>
              <a:gd name="connsiteY12" fmla="*/ 5104144 h 6107838"/>
              <a:gd name="connsiteX13" fmla="*/ 5422123 w 8202967"/>
              <a:gd name="connsiteY13" fmla="*/ 5205093 h 6107838"/>
              <a:gd name="connsiteX14" fmla="*/ 4493972 w 8202967"/>
              <a:gd name="connsiteY14" fmla="*/ 6094547 h 6107838"/>
              <a:gd name="connsiteX15" fmla="*/ 3129280 w 8202967"/>
              <a:gd name="connsiteY15" fmla="*/ 5551628 h 6107838"/>
              <a:gd name="connsiteX16" fmla="*/ 1102083 w 8202967"/>
              <a:gd name="connsiteY16" fmla="*/ 5015213 h 6107838"/>
              <a:gd name="connsiteX17" fmla="*/ 210770 w 8202967"/>
              <a:gd name="connsiteY17" fmla="*/ 4418285 h 6107838"/>
              <a:gd name="connsiteX18" fmla="*/ 401223 w 8202967"/>
              <a:gd name="connsiteY18" fmla="*/ 3612531 h 6107838"/>
              <a:gd name="connsiteX19" fmla="*/ -950 w 8202967"/>
              <a:gd name="connsiteY19" fmla="*/ 2785852 h 6107838"/>
              <a:gd name="connsiteX20" fmla="*/ 733519 w 8202967"/>
              <a:gd name="connsiteY20" fmla="*/ 2051074 h 6107838"/>
              <a:gd name="connsiteX21" fmla="*/ 740545 w 8202967"/>
              <a:gd name="connsiteY21" fmla="*/ 2031704 h 6107838"/>
              <a:gd name="connsiteX0" fmla="*/ 891123 w 8202967"/>
              <a:gd name="connsiteY0" fmla="*/ 3701038 h 6107838"/>
              <a:gd name="connsiteX1" fmla="*/ 410148 w 8202967"/>
              <a:gd name="connsiteY1" fmla="*/ 3588354 h 6107838"/>
              <a:gd name="connsiteX2" fmla="*/ 1315512 w 8202967"/>
              <a:gd name="connsiteY2" fmla="*/ 4934199 h 6107838"/>
              <a:gd name="connsiteX3" fmla="*/ 1105121 w 8202967"/>
              <a:gd name="connsiteY3" fmla="*/ 4988067 h 6107838"/>
              <a:gd name="connsiteX4" fmla="*/ 3128900 w 8202967"/>
              <a:gd name="connsiteY4" fmla="*/ 5526745 h 6107838"/>
              <a:gd name="connsiteX5" fmla="*/ 3002058 w 8202967"/>
              <a:gd name="connsiteY5" fmla="*/ 5280734 h 6107838"/>
              <a:gd name="connsiteX6" fmla="*/ 5473771 w 8202967"/>
              <a:gd name="connsiteY6" fmla="*/ 4913274 h 6107838"/>
              <a:gd name="connsiteX7" fmla="*/ 5423072 w 8202967"/>
              <a:gd name="connsiteY7" fmla="*/ 5183179 h 6107838"/>
              <a:gd name="connsiteX8" fmla="*/ 6480533 w 8202967"/>
              <a:gd name="connsiteY8" fmla="*/ 3245354 h 6107838"/>
              <a:gd name="connsiteX9" fmla="*/ 7097845 w 8202967"/>
              <a:gd name="connsiteY9" fmla="*/ 4254278 h 6107838"/>
              <a:gd name="connsiteX10" fmla="*/ 7936750 w 8202967"/>
              <a:gd name="connsiteY10" fmla="*/ 2170827 h 6107838"/>
              <a:gd name="connsiteX11" fmla="*/ 7661799 w 8202967"/>
              <a:gd name="connsiteY11" fmla="*/ 2549174 h 6107838"/>
              <a:gd name="connsiteX12" fmla="*/ 7277095 w 8202967"/>
              <a:gd name="connsiteY12" fmla="*/ 767155 h 6107838"/>
              <a:gd name="connsiteX13" fmla="*/ 7291526 w 8202967"/>
              <a:gd name="connsiteY13" fmla="*/ 945866 h 6107838"/>
              <a:gd name="connsiteX14" fmla="*/ 5521432 w 8202967"/>
              <a:gd name="connsiteY14" fmla="*/ 558754 h 6107838"/>
              <a:gd name="connsiteX15" fmla="*/ 5662325 w 8202967"/>
              <a:gd name="connsiteY15" fmla="*/ 330841 h 6107838"/>
              <a:gd name="connsiteX16" fmla="*/ 4204210 w 8202967"/>
              <a:gd name="connsiteY16" fmla="*/ 667337 h 6107838"/>
              <a:gd name="connsiteX17" fmla="*/ 4272378 w 8202967"/>
              <a:gd name="connsiteY17" fmla="*/ 470812 h 6107838"/>
              <a:gd name="connsiteX18" fmla="*/ 2658368 w 8202967"/>
              <a:gd name="connsiteY18" fmla="*/ 734071 h 6107838"/>
              <a:gd name="connsiteX19" fmla="*/ 2905217 w 8202967"/>
              <a:gd name="connsiteY19" fmla="*/ 924658 h 6107838"/>
              <a:gd name="connsiteX20" fmla="*/ 783649 w 8202967"/>
              <a:gd name="connsiteY20" fmla="*/ 2232329 h 6107838"/>
              <a:gd name="connsiteX21" fmla="*/ 740545 w 8202967"/>
              <a:gd name="connsiteY21" fmla="*/ 2031704 h 6107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202967" h="6107838" fill="none" extrusionOk="0">
                <a:moveTo>
                  <a:pt x="740545" y="2031704"/>
                </a:moveTo>
                <a:cubicBezTo>
                  <a:pt x="668879" y="1711719"/>
                  <a:pt x="881588" y="1218474"/>
                  <a:pt x="1067714" y="976547"/>
                </a:cubicBezTo>
                <a:cubicBezTo>
                  <a:pt x="1451124" y="442742"/>
                  <a:pt x="2197329" y="380647"/>
                  <a:pt x="2659318" y="735485"/>
                </a:cubicBezTo>
                <a:cubicBezTo>
                  <a:pt x="3052923" y="61846"/>
                  <a:pt x="3730644" y="-68208"/>
                  <a:pt x="4264023" y="485233"/>
                </a:cubicBezTo>
                <a:cubicBezTo>
                  <a:pt x="4394567" y="239922"/>
                  <a:pt x="4580160" y="23402"/>
                  <a:pt x="4889310" y="28277"/>
                </a:cubicBezTo>
                <a:cubicBezTo>
                  <a:pt x="5178128" y="10685"/>
                  <a:pt x="5484091" y="147043"/>
                  <a:pt x="5664794" y="350776"/>
                </a:cubicBezTo>
                <a:cubicBezTo>
                  <a:pt x="5968116" y="83478"/>
                  <a:pt x="6383576" y="-146668"/>
                  <a:pt x="6733838" y="97555"/>
                </a:cubicBezTo>
                <a:cubicBezTo>
                  <a:pt x="7018072" y="232920"/>
                  <a:pt x="7233527" y="474215"/>
                  <a:pt x="7275955" y="788363"/>
                </a:cubicBezTo>
                <a:cubicBezTo>
                  <a:pt x="7630176" y="916962"/>
                  <a:pt x="7880125" y="1193676"/>
                  <a:pt x="7971688" y="1458811"/>
                </a:cubicBezTo>
                <a:cubicBezTo>
                  <a:pt x="8092613" y="1731587"/>
                  <a:pt x="8000304" y="1963939"/>
                  <a:pt x="7940548" y="2185814"/>
                </a:cubicBezTo>
                <a:cubicBezTo>
                  <a:pt x="8173687" y="2523187"/>
                  <a:pt x="8222765" y="2986772"/>
                  <a:pt x="8168028" y="3297384"/>
                </a:cubicBezTo>
                <a:cubicBezTo>
                  <a:pt x="8006415" y="3906502"/>
                  <a:pt x="7638896" y="4140682"/>
                  <a:pt x="7102402" y="4270396"/>
                </a:cubicBezTo>
                <a:cubicBezTo>
                  <a:pt x="7053032" y="4567950"/>
                  <a:pt x="6947137" y="4905467"/>
                  <a:pt x="6720926" y="5104144"/>
                </a:cubicBezTo>
                <a:cubicBezTo>
                  <a:pt x="6380426" y="5435786"/>
                  <a:pt x="5836202" y="5411068"/>
                  <a:pt x="5422123" y="5205093"/>
                </a:cubicBezTo>
                <a:cubicBezTo>
                  <a:pt x="5274520" y="5604284"/>
                  <a:pt x="4973208" y="6028004"/>
                  <a:pt x="4493972" y="6094547"/>
                </a:cubicBezTo>
                <a:cubicBezTo>
                  <a:pt x="4064406" y="6320555"/>
                  <a:pt x="3432745" y="5985912"/>
                  <a:pt x="3129280" y="5551628"/>
                </a:cubicBezTo>
                <a:cubicBezTo>
                  <a:pt x="2410751" y="5863408"/>
                  <a:pt x="1491041" y="5768766"/>
                  <a:pt x="1102083" y="5015213"/>
                </a:cubicBezTo>
                <a:cubicBezTo>
                  <a:pt x="671819" y="5041347"/>
                  <a:pt x="301628" y="4837088"/>
                  <a:pt x="210770" y="4418285"/>
                </a:cubicBezTo>
                <a:cubicBezTo>
                  <a:pt x="136559" y="4144995"/>
                  <a:pt x="208330" y="3837420"/>
                  <a:pt x="401223" y="3612531"/>
                </a:cubicBezTo>
                <a:cubicBezTo>
                  <a:pt x="39194" y="3461702"/>
                  <a:pt x="-57607" y="3134315"/>
                  <a:pt x="-950" y="2785852"/>
                </a:cubicBezTo>
                <a:cubicBezTo>
                  <a:pt x="49923" y="2376423"/>
                  <a:pt x="352542" y="2126755"/>
                  <a:pt x="733519" y="2051074"/>
                </a:cubicBezTo>
                <a:cubicBezTo>
                  <a:pt x="735337" y="2043892"/>
                  <a:pt x="737882" y="2038014"/>
                  <a:pt x="740545" y="2031704"/>
                </a:cubicBezTo>
                <a:close/>
              </a:path>
              <a:path w="8202967" h="6107838" fill="none" extrusionOk="0">
                <a:moveTo>
                  <a:pt x="891123" y="3701038"/>
                </a:moveTo>
                <a:cubicBezTo>
                  <a:pt x="719783" y="3732112"/>
                  <a:pt x="567923" y="3664188"/>
                  <a:pt x="410148" y="3588354"/>
                </a:cubicBezTo>
                <a:moveTo>
                  <a:pt x="1315512" y="4934199"/>
                </a:moveTo>
                <a:cubicBezTo>
                  <a:pt x="1258107" y="4964613"/>
                  <a:pt x="1178282" y="4990904"/>
                  <a:pt x="1105121" y="4988067"/>
                </a:cubicBezTo>
                <a:moveTo>
                  <a:pt x="3128900" y="5526745"/>
                </a:moveTo>
                <a:cubicBezTo>
                  <a:pt x="3082450" y="5462028"/>
                  <a:pt x="3056264" y="5376981"/>
                  <a:pt x="3002058" y="5280734"/>
                </a:cubicBezTo>
                <a:moveTo>
                  <a:pt x="5473771" y="4913274"/>
                </a:moveTo>
                <a:cubicBezTo>
                  <a:pt x="5473823" y="5003568"/>
                  <a:pt x="5467511" y="5088457"/>
                  <a:pt x="5423072" y="5183179"/>
                </a:cubicBezTo>
                <a:moveTo>
                  <a:pt x="6480533" y="3245354"/>
                </a:moveTo>
                <a:cubicBezTo>
                  <a:pt x="6829411" y="3484043"/>
                  <a:pt x="7205073" y="3846439"/>
                  <a:pt x="7097845" y="4254278"/>
                </a:cubicBezTo>
                <a:moveTo>
                  <a:pt x="7936750" y="2170827"/>
                </a:moveTo>
                <a:cubicBezTo>
                  <a:pt x="7883562" y="2330548"/>
                  <a:pt x="7794881" y="2442804"/>
                  <a:pt x="7661799" y="2549174"/>
                </a:cubicBezTo>
                <a:moveTo>
                  <a:pt x="7277095" y="767155"/>
                </a:moveTo>
                <a:cubicBezTo>
                  <a:pt x="7278206" y="823025"/>
                  <a:pt x="7283878" y="879197"/>
                  <a:pt x="7291526" y="945866"/>
                </a:cubicBezTo>
                <a:moveTo>
                  <a:pt x="5521432" y="558754"/>
                </a:moveTo>
                <a:cubicBezTo>
                  <a:pt x="5560735" y="458310"/>
                  <a:pt x="5604636" y="401903"/>
                  <a:pt x="5662325" y="330841"/>
                </a:cubicBezTo>
                <a:moveTo>
                  <a:pt x="4204210" y="667337"/>
                </a:moveTo>
                <a:cubicBezTo>
                  <a:pt x="4219601" y="612612"/>
                  <a:pt x="4234358" y="540363"/>
                  <a:pt x="4272378" y="470812"/>
                </a:cubicBezTo>
                <a:moveTo>
                  <a:pt x="2658368" y="734071"/>
                </a:moveTo>
                <a:cubicBezTo>
                  <a:pt x="2764529" y="800122"/>
                  <a:pt x="2843241" y="833769"/>
                  <a:pt x="2905217" y="924658"/>
                </a:cubicBezTo>
                <a:moveTo>
                  <a:pt x="783649" y="2232329"/>
                </a:moveTo>
                <a:cubicBezTo>
                  <a:pt x="750128" y="2164996"/>
                  <a:pt x="759628" y="2111661"/>
                  <a:pt x="740545" y="2031704"/>
                </a:cubicBezTo>
              </a:path>
              <a:path w="8202967" h="6107838" stroke="0" extrusionOk="0">
                <a:moveTo>
                  <a:pt x="740545" y="2031704"/>
                </a:moveTo>
                <a:cubicBezTo>
                  <a:pt x="686240" y="1673360"/>
                  <a:pt x="803013" y="1205678"/>
                  <a:pt x="1067714" y="976547"/>
                </a:cubicBezTo>
                <a:cubicBezTo>
                  <a:pt x="1517972" y="525829"/>
                  <a:pt x="2223097" y="359311"/>
                  <a:pt x="2659318" y="735485"/>
                </a:cubicBezTo>
                <a:cubicBezTo>
                  <a:pt x="2983138" y="-30453"/>
                  <a:pt x="3836624" y="-104107"/>
                  <a:pt x="4264023" y="485233"/>
                </a:cubicBezTo>
                <a:cubicBezTo>
                  <a:pt x="4396218" y="224966"/>
                  <a:pt x="4636729" y="93477"/>
                  <a:pt x="4889310" y="28277"/>
                </a:cubicBezTo>
                <a:cubicBezTo>
                  <a:pt x="5145185" y="-37407"/>
                  <a:pt x="5524268" y="74868"/>
                  <a:pt x="5664794" y="350776"/>
                </a:cubicBezTo>
                <a:cubicBezTo>
                  <a:pt x="5911015" y="13451"/>
                  <a:pt x="6378629" y="-12788"/>
                  <a:pt x="6733838" y="97555"/>
                </a:cubicBezTo>
                <a:cubicBezTo>
                  <a:pt x="7070181" y="248612"/>
                  <a:pt x="7184327" y="472710"/>
                  <a:pt x="7275955" y="788363"/>
                </a:cubicBezTo>
                <a:cubicBezTo>
                  <a:pt x="7617162" y="861481"/>
                  <a:pt x="7833839" y="1173369"/>
                  <a:pt x="7971688" y="1458811"/>
                </a:cubicBezTo>
                <a:cubicBezTo>
                  <a:pt x="8033748" y="1739480"/>
                  <a:pt x="7995986" y="1998891"/>
                  <a:pt x="7940548" y="2185814"/>
                </a:cubicBezTo>
                <a:cubicBezTo>
                  <a:pt x="8203880" y="2592085"/>
                  <a:pt x="8278516" y="2897805"/>
                  <a:pt x="8168028" y="3297384"/>
                </a:cubicBezTo>
                <a:cubicBezTo>
                  <a:pt x="8015042" y="3789423"/>
                  <a:pt x="7706683" y="4210460"/>
                  <a:pt x="7102402" y="4270396"/>
                </a:cubicBezTo>
                <a:cubicBezTo>
                  <a:pt x="7103655" y="4532514"/>
                  <a:pt x="6955372" y="4848289"/>
                  <a:pt x="6720926" y="5104144"/>
                </a:cubicBezTo>
                <a:cubicBezTo>
                  <a:pt x="6397107" y="5333695"/>
                  <a:pt x="5787062" y="5425130"/>
                  <a:pt x="5422123" y="5205093"/>
                </a:cubicBezTo>
                <a:cubicBezTo>
                  <a:pt x="5311931" y="5653941"/>
                  <a:pt x="4900681" y="5941177"/>
                  <a:pt x="4493972" y="6094547"/>
                </a:cubicBezTo>
                <a:cubicBezTo>
                  <a:pt x="4093210" y="6242323"/>
                  <a:pt x="3327966" y="6052639"/>
                  <a:pt x="3129280" y="5551628"/>
                </a:cubicBezTo>
                <a:cubicBezTo>
                  <a:pt x="2446567" y="6026562"/>
                  <a:pt x="1614162" y="5643567"/>
                  <a:pt x="1102083" y="5015213"/>
                </a:cubicBezTo>
                <a:cubicBezTo>
                  <a:pt x="774141" y="5106851"/>
                  <a:pt x="343709" y="4805935"/>
                  <a:pt x="210770" y="4418285"/>
                </a:cubicBezTo>
                <a:cubicBezTo>
                  <a:pt x="112078" y="4150571"/>
                  <a:pt x="253327" y="3857988"/>
                  <a:pt x="401223" y="3612531"/>
                </a:cubicBezTo>
                <a:cubicBezTo>
                  <a:pt x="96564" y="3427541"/>
                  <a:pt x="-63342" y="3189823"/>
                  <a:pt x="-950" y="2785852"/>
                </a:cubicBezTo>
                <a:cubicBezTo>
                  <a:pt x="89514" y="2459742"/>
                  <a:pt x="351907" y="2120039"/>
                  <a:pt x="733519" y="2051074"/>
                </a:cubicBezTo>
                <a:cubicBezTo>
                  <a:pt x="737418" y="2045008"/>
                  <a:pt x="737000" y="2037426"/>
                  <a:pt x="740545" y="2031704"/>
                </a:cubicBezTo>
                <a:close/>
              </a:path>
              <a:path w="8202967" h="6107838" fill="none" stroke="0" extrusionOk="0">
                <a:moveTo>
                  <a:pt x="891123" y="3701038"/>
                </a:moveTo>
                <a:cubicBezTo>
                  <a:pt x="716985" y="3709816"/>
                  <a:pt x="548283" y="3668745"/>
                  <a:pt x="410148" y="3588354"/>
                </a:cubicBezTo>
                <a:moveTo>
                  <a:pt x="1315512" y="4934199"/>
                </a:moveTo>
                <a:cubicBezTo>
                  <a:pt x="1241805" y="4965855"/>
                  <a:pt x="1193036" y="4976856"/>
                  <a:pt x="1105121" y="4988067"/>
                </a:cubicBezTo>
                <a:moveTo>
                  <a:pt x="3128900" y="5526745"/>
                </a:moveTo>
                <a:cubicBezTo>
                  <a:pt x="3080550" y="5440257"/>
                  <a:pt x="3031182" y="5368667"/>
                  <a:pt x="3002058" y="5280734"/>
                </a:cubicBezTo>
                <a:moveTo>
                  <a:pt x="5473771" y="4913274"/>
                </a:moveTo>
                <a:cubicBezTo>
                  <a:pt x="5456963" y="5022550"/>
                  <a:pt x="5445405" y="5083386"/>
                  <a:pt x="5423072" y="5183179"/>
                </a:cubicBezTo>
                <a:moveTo>
                  <a:pt x="6480533" y="3245354"/>
                </a:moveTo>
                <a:cubicBezTo>
                  <a:pt x="6931446" y="3363929"/>
                  <a:pt x="7044305" y="3758297"/>
                  <a:pt x="7097845" y="4254278"/>
                </a:cubicBezTo>
                <a:moveTo>
                  <a:pt x="7936750" y="2170827"/>
                </a:moveTo>
                <a:cubicBezTo>
                  <a:pt x="7853354" y="2306662"/>
                  <a:pt x="7778476" y="2448708"/>
                  <a:pt x="7661799" y="2549174"/>
                </a:cubicBezTo>
                <a:moveTo>
                  <a:pt x="7277095" y="767155"/>
                </a:moveTo>
                <a:cubicBezTo>
                  <a:pt x="7296810" y="824078"/>
                  <a:pt x="7295839" y="884256"/>
                  <a:pt x="7291526" y="945866"/>
                </a:cubicBezTo>
                <a:moveTo>
                  <a:pt x="5521432" y="558754"/>
                </a:moveTo>
                <a:cubicBezTo>
                  <a:pt x="5552596" y="467543"/>
                  <a:pt x="5604858" y="396785"/>
                  <a:pt x="5662325" y="330841"/>
                </a:cubicBezTo>
                <a:moveTo>
                  <a:pt x="4204210" y="667337"/>
                </a:moveTo>
                <a:cubicBezTo>
                  <a:pt x="4223550" y="585485"/>
                  <a:pt x="4239638" y="532420"/>
                  <a:pt x="4272378" y="470812"/>
                </a:cubicBezTo>
                <a:moveTo>
                  <a:pt x="2658368" y="734071"/>
                </a:moveTo>
                <a:cubicBezTo>
                  <a:pt x="2731844" y="786365"/>
                  <a:pt x="2847799" y="850071"/>
                  <a:pt x="2905217" y="924658"/>
                </a:cubicBezTo>
                <a:moveTo>
                  <a:pt x="783649" y="2232329"/>
                </a:moveTo>
                <a:cubicBezTo>
                  <a:pt x="747411" y="2168185"/>
                  <a:pt x="744826" y="2096688"/>
                  <a:pt x="740545" y="2031704"/>
                </a:cubicBezTo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accent4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4259619054">
                  <a:prstGeom prst="cloud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effectLst/>
              <a:latin typeface="Chiller" panose="040204040310070206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5400" b="1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Chiller" panose="040204040310070206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Émile </a:t>
            </a:r>
            <a:r>
              <a:rPr lang="en-US" sz="5400" b="1" dirty="0" err="1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Chiller" panose="040204040310070206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Gallé</a:t>
            </a:r>
            <a:r>
              <a:rPr lang="en-US" sz="5400" b="1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Chiller" panose="040204040310070206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54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Chiller" panose="040204040310070206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1846–1904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6000" dirty="0">
                <a:solidFill>
                  <a:schemeClr val="accent4">
                    <a:lumMod val="60000"/>
                    <a:lumOff val="40000"/>
                  </a:schemeClr>
                </a:solidFill>
                <a:latin typeface="Chiller" panose="040204040310070206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World of the Sea</a:t>
            </a:r>
            <a:endParaRPr lang="en-US" sz="6000" dirty="0">
              <a:solidFill>
                <a:schemeClr val="accent4">
                  <a:lumMod val="60000"/>
                  <a:lumOff val="40000"/>
                </a:schemeClr>
              </a:solidFill>
              <a:effectLst/>
              <a:latin typeface="Chiller" panose="040204040310070206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600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75DEE-5DD4-09A1-5F21-EB5751B85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184" y="365126"/>
            <a:ext cx="399997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r>
              <a:rPr lang="en-US" sz="31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Model of vase in the shape of a nautilus and decorated with seaweed, </a:t>
            </a:r>
            <a:r>
              <a:rPr lang="fr-FR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Date: 1863, Pencil, H. 49.4 cm. Musée d’Orsay, Paris, France</a:t>
            </a:r>
            <a:br>
              <a:rPr lang="fr-FR" sz="2800" dirty="0">
                <a:latin typeface="Chiller" panose="04020404031007020602" pitchFamily="82" charset="0"/>
              </a:rPr>
            </a:br>
            <a:r>
              <a:rPr lang="fr-FR" sz="1600" dirty="0">
                <a:latin typeface="Chiller" panose="04020404031007020602" pitchFamily="82" charset="0"/>
                <a:hlinkClick r:id="rId2"/>
              </a:rPr>
              <a:t>https://www.musee-orsay.fr/fr/oeuvres/modele-de-vase-en-forme-de-nautile-et-decor-dalgues-101982</a:t>
            </a:r>
            <a:r>
              <a:rPr lang="fr-FR" sz="1600" dirty="0">
                <a:latin typeface="Chiller" panose="04020404031007020602" pitchFamily="82" charset="0"/>
              </a:rPr>
              <a:t> </a:t>
            </a:r>
            <a:br>
              <a:rPr lang="fr-FR" sz="2800" dirty="0">
                <a:latin typeface="Chiller" panose="04020404031007020602" pitchFamily="82" charset="0"/>
              </a:rPr>
            </a:br>
            <a:endParaRPr lang="en-US" sz="2800" dirty="0">
              <a:latin typeface="Chiller" panose="04020404031007020602" pitchFamily="82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89B2E7D-6136-9260-709C-00D854406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666" y="0"/>
            <a:ext cx="45021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827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1CEF6-2C1D-091C-B698-4A74BBD5E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30" y="365126"/>
            <a:ext cx="3254668" cy="1325563"/>
          </a:xfrm>
        </p:spPr>
        <p:txBody>
          <a:bodyPr>
            <a:noAutofit/>
          </a:bodyPr>
          <a:lstStyle/>
          <a:p>
            <a:pPr algn="ctr"/>
            <a:br>
              <a:rPr lang="en-US" sz="2800" b="1" dirty="0">
                <a:solidFill>
                  <a:srgbClr val="1C1C1C"/>
                </a:solidFill>
                <a:effectLst/>
                <a:latin typeface="Chiller" panose="04020404031007020602" pitchFamily="82" charset="0"/>
              </a:rPr>
            </a:br>
            <a:br>
              <a:rPr lang="en-US" sz="2800" b="1" dirty="0">
                <a:solidFill>
                  <a:srgbClr val="1C1C1C"/>
                </a:solidFill>
                <a:effectLst/>
                <a:latin typeface="Chiller" panose="04020404031007020602" pitchFamily="82" charset="0"/>
              </a:rPr>
            </a:br>
            <a:br>
              <a:rPr lang="en-US" sz="2800" b="1" dirty="0">
                <a:solidFill>
                  <a:srgbClr val="1C1C1C"/>
                </a:solidFill>
                <a:effectLst/>
                <a:latin typeface="Chiller" panose="04020404031007020602" pitchFamily="82" charset="0"/>
              </a:rPr>
            </a:br>
            <a:br>
              <a:rPr lang="en-US" sz="2800" b="1" dirty="0">
                <a:solidFill>
                  <a:srgbClr val="1C1C1C"/>
                </a:solidFill>
                <a:effectLst/>
                <a:latin typeface="Chiller" panose="04020404031007020602" pitchFamily="82" charset="0"/>
              </a:rPr>
            </a:br>
            <a:br>
              <a:rPr lang="en-US" sz="2800" b="1" dirty="0">
                <a:solidFill>
                  <a:srgbClr val="1C1C1C"/>
                </a:solidFill>
                <a:effectLst/>
                <a:latin typeface="Chiller" panose="04020404031007020602" pitchFamily="82" charset="0"/>
              </a:rPr>
            </a:br>
            <a:br>
              <a:rPr lang="en-US" sz="2800" b="1" dirty="0">
                <a:solidFill>
                  <a:srgbClr val="1C1C1C"/>
                </a:solidFill>
                <a:effectLst/>
                <a:latin typeface="Chiller" panose="04020404031007020602" pitchFamily="82" charset="0"/>
              </a:rPr>
            </a:br>
            <a:br>
              <a:rPr lang="en-US" sz="2800" b="1" dirty="0">
                <a:solidFill>
                  <a:srgbClr val="1C1C1C"/>
                </a:solidFill>
                <a:effectLst/>
                <a:latin typeface="Chiller" panose="04020404031007020602" pitchFamily="82" charset="0"/>
              </a:rPr>
            </a:br>
            <a:br>
              <a:rPr lang="en-US" sz="2800" b="1" dirty="0">
                <a:solidFill>
                  <a:srgbClr val="1C1C1C"/>
                </a:solidFill>
                <a:effectLst/>
                <a:latin typeface="Chiller" panose="04020404031007020602" pitchFamily="82" charset="0"/>
              </a:rPr>
            </a:br>
            <a:br>
              <a:rPr lang="en-US" sz="2800" b="1" dirty="0">
                <a:solidFill>
                  <a:srgbClr val="1C1C1C"/>
                </a:solidFill>
                <a:effectLst/>
                <a:latin typeface="Chiller" panose="04020404031007020602" pitchFamily="82" charset="0"/>
              </a:rPr>
            </a:br>
            <a:br>
              <a:rPr lang="en-US" sz="2800" b="1" dirty="0">
                <a:solidFill>
                  <a:srgbClr val="1C1C1C"/>
                </a:solidFill>
                <a:effectLst/>
                <a:latin typeface="Chiller" panose="04020404031007020602" pitchFamily="82" charset="0"/>
              </a:rPr>
            </a:br>
            <a:br>
              <a:rPr lang="en-US" sz="2800" b="1" dirty="0">
                <a:solidFill>
                  <a:srgbClr val="1C1C1C"/>
                </a:solidFill>
                <a:effectLst/>
                <a:latin typeface="Chiller" panose="04020404031007020602" pitchFamily="82" charset="0"/>
              </a:rPr>
            </a:br>
            <a:br>
              <a:rPr lang="en-US" sz="2800" b="1" dirty="0">
                <a:solidFill>
                  <a:srgbClr val="1C1C1C"/>
                </a:solidFill>
                <a:effectLst/>
                <a:latin typeface="Chiller" panose="04020404031007020602" pitchFamily="82" charset="0"/>
              </a:rPr>
            </a:br>
            <a:br>
              <a:rPr lang="en-US" sz="2800" b="1" dirty="0">
                <a:solidFill>
                  <a:srgbClr val="1C1C1C"/>
                </a:solidFill>
                <a:effectLst/>
                <a:latin typeface="Chiller" panose="04020404031007020602" pitchFamily="82" charset="0"/>
              </a:rPr>
            </a:br>
            <a:br>
              <a:rPr lang="en-US" sz="2800" b="1" dirty="0">
                <a:solidFill>
                  <a:srgbClr val="1C1C1C"/>
                </a:solidFill>
                <a:effectLst/>
                <a:latin typeface="Chiller" panose="04020404031007020602" pitchFamily="82" charset="0"/>
              </a:rPr>
            </a:br>
            <a:br>
              <a:rPr lang="en-US" sz="2800" b="1" dirty="0">
                <a:solidFill>
                  <a:srgbClr val="1C1C1C"/>
                </a:solidFill>
                <a:effectLst/>
                <a:latin typeface="Chiller" panose="04020404031007020602" pitchFamily="82" charset="0"/>
              </a:rPr>
            </a:br>
            <a:br>
              <a:rPr lang="en-US" sz="2800" b="1" dirty="0">
                <a:solidFill>
                  <a:srgbClr val="1C1C1C"/>
                </a:solidFill>
                <a:effectLst/>
                <a:latin typeface="Chiller" panose="04020404031007020602" pitchFamily="82" charset="0"/>
              </a:rPr>
            </a:br>
            <a:br>
              <a:rPr lang="en-US" sz="2800" b="1" dirty="0">
                <a:solidFill>
                  <a:srgbClr val="1C1C1C"/>
                </a:solidFill>
                <a:effectLst/>
                <a:latin typeface="Chiller" panose="04020404031007020602" pitchFamily="82" charset="0"/>
              </a:rPr>
            </a:br>
            <a:br>
              <a:rPr lang="en-US" sz="2800" b="1" dirty="0">
                <a:solidFill>
                  <a:srgbClr val="1C1C1C"/>
                </a:solidFill>
                <a:effectLst/>
                <a:latin typeface="Chiller" panose="04020404031007020602" pitchFamily="82" charset="0"/>
              </a:rPr>
            </a:br>
            <a:br>
              <a:rPr lang="en-US" sz="2800" b="1" dirty="0">
                <a:solidFill>
                  <a:srgbClr val="1C1C1C"/>
                </a:solidFill>
                <a:effectLst/>
                <a:latin typeface="Chiller" panose="04020404031007020602" pitchFamily="82" charset="0"/>
              </a:rPr>
            </a:b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effectLst/>
                <a:latin typeface="Chiller" panose="04020404031007020602" pitchFamily="82" charset="0"/>
              </a:rPr>
              <a:t>Wall vase decorated with coral, shell and starfish,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effectLst/>
                <a:latin typeface="Chiller" panose="04020404031007020602" pitchFamily="82" charset="0"/>
              </a:rPr>
              <a:t>Date: 1863, </a:t>
            </a:r>
            <a:r>
              <a:rPr lang="en-US" sz="2800" b="0" dirty="0">
                <a:solidFill>
                  <a:schemeClr val="bg1">
                    <a:lumMod val="95000"/>
                  </a:schemeClr>
                </a:solidFill>
                <a:effectLst/>
                <a:latin typeface="Chiller" panose="04020404031007020602" pitchFamily="82" charset="0"/>
              </a:rPr>
              <a:t>Pencil, H. 15.3 cm, </a:t>
            </a:r>
            <a:r>
              <a:rPr lang="en-US" sz="2800" b="0" dirty="0" err="1">
                <a:solidFill>
                  <a:schemeClr val="bg1">
                    <a:lumMod val="95000"/>
                  </a:schemeClr>
                </a:solidFill>
                <a:effectLst/>
                <a:latin typeface="Chiller" panose="04020404031007020602" pitchFamily="82" charset="0"/>
              </a:rPr>
              <a:t>Musée</a:t>
            </a:r>
            <a:r>
              <a:rPr lang="en-US" sz="2800" b="0" dirty="0">
                <a:solidFill>
                  <a:schemeClr val="bg1">
                    <a:lumMod val="95000"/>
                  </a:schemeClr>
                </a:solidFill>
                <a:effectLst/>
                <a:latin typeface="Chiller" panose="04020404031007020602" pitchFamily="82" charset="0"/>
              </a:rPr>
              <a:t> d’Orsay, Paris, France</a:t>
            </a:r>
            <a:br>
              <a:rPr lang="en-US" sz="2800" b="0" dirty="0">
                <a:solidFill>
                  <a:schemeClr val="bg1">
                    <a:lumMod val="95000"/>
                  </a:schemeClr>
                </a:solidFill>
                <a:effectLst/>
                <a:latin typeface="Chiller" panose="04020404031007020602" pitchFamily="82" charset="0"/>
              </a:rPr>
            </a:br>
            <a:r>
              <a:rPr lang="en-US" sz="1400" b="0" dirty="0">
                <a:solidFill>
                  <a:srgbClr val="1C1C1C"/>
                </a:solidFill>
                <a:effectLst/>
                <a:latin typeface="Chiller" panose="04020404031007020602" pitchFamily="82" charset="0"/>
                <a:hlinkClick r:id="rId2"/>
              </a:rPr>
              <a:t>https://www.musee-orsay.fr/fr/oeuvres/vase-dapplique-decor-de-corail-coquillage-et-etoile-de-mer-160089</a:t>
            </a:r>
            <a:r>
              <a:rPr lang="en-US" sz="1400" b="0" dirty="0">
                <a:solidFill>
                  <a:srgbClr val="1C1C1C"/>
                </a:solidFill>
                <a:effectLst/>
                <a:latin typeface="Chiller" panose="04020404031007020602" pitchFamily="82" charset="0"/>
              </a:rPr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0A0EA43-E6C1-6F02-A7EA-BB3D4A9E1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657" y="0"/>
            <a:ext cx="46466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298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E85A1-6001-6B2A-B7CD-2C5280784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0889" y="365126"/>
            <a:ext cx="3506632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r>
              <a:rPr lang="en-US" sz="31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La Carpe, 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1878</a:t>
            </a:r>
            <a:r>
              <a:rPr lang="en-US" sz="31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, 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Enamel Glass, Glass and Crystal Museum, Vosges du Nord, France</a:t>
            </a:r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</a:br>
            <a:r>
              <a:rPr lang="en-US" sz="1600" dirty="0">
                <a:latin typeface="Chiller" panose="04020404031007020602" pitchFamily="82" charset="0"/>
                <a:hlinkClick r:id="rId2"/>
              </a:rPr>
              <a:t>https://webmuseo.com/ws/musee-verre/app/collection/record/67</a:t>
            </a:r>
            <a:r>
              <a:rPr lang="en-US" sz="1600" dirty="0">
                <a:latin typeface="Chiller" panose="04020404031007020602" pitchFamily="82" charset="0"/>
              </a:rPr>
              <a:t> </a:t>
            </a:r>
            <a:br>
              <a:rPr lang="en-US" sz="1600" dirty="0">
                <a:latin typeface="Chiller" panose="04020404031007020602" pitchFamily="82" charset="0"/>
              </a:rPr>
            </a:br>
            <a:endParaRPr lang="en-US" sz="1600" dirty="0">
              <a:latin typeface="Chiller" panose="04020404031007020602" pitchFamily="82" charset="0"/>
            </a:endParaRPr>
          </a:p>
        </p:txBody>
      </p:sp>
      <p:pic>
        <p:nvPicPr>
          <p:cNvPr id="7172" name="Picture 4" descr="Oeuvre : Précisions - vase, &quot;vase à la carpe (titre factice)&quot;, (MEIS_AN  049009) | Musée du verre et du cristal">
            <a:extLst>
              <a:ext uri="{FF2B5EF4-FFF2-40B4-BE49-F238E27FC236}">
                <a16:creationId xmlns:a16="http://schemas.microsoft.com/office/drawing/2014/main" id="{76F903A9-2AFE-5709-2A9E-281E7B64E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79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369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5B964-7CBA-1318-4F24-B158C5AE1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02" y="365126"/>
            <a:ext cx="257618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r>
              <a:rPr lang="en-US" sz="31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Ornament dish, c. 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 1878, Earthenware, polychrome small fire decoration on ivory tin enamel, gold highlights, DM. 58.0 cm, </a:t>
            </a:r>
            <a:r>
              <a:rPr lang="en-US" sz="3100" dirty="0" err="1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Musée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 d’Orsay, Paris, France</a:t>
            </a:r>
            <a:b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</a:b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  <a:hlinkClick r:id="rId2"/>
              </a:rPr>
              <a:t>https://www.musee-orsay.fr/fr/oeuvres/plat-dornement-1403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BC5BC96-2DF9-0EA1-769D-BA42916B5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062" y="127374"/>
            <a:ext cx="6167437" cy="6603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725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F19BE-34A8-703C-19F2-3FD9BA75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4862" y="365126"/>
            <a:ext cx="3960056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r>
              <a:rPr lang="en-US" sz="31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Ormolu-Mounted Double Carp Fish Pink-Glass Vase, 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c. 1879, enamel Glass, H. 40.64 cm, Private Collection</a:t>
            </a:r>
            <a:b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</a:br>
            <a:r>
              <a:rPr lang="en-US" sz="1600" dirty="0">
                <a:latin typeface="Chiller" panose="04020404031007020602" pitchFamily="82" charset="0"/>
                <a:hlinkClick r:id="rId2"/>
              </a:rPr>
              <a:t>https://www.1stdibs.com/furniture/decorative-objects/vases-vessels/vases/emile-galle-rare-important-ormolu-mounted-double-carp-fish-pink-glass-vase/id-f_27704782/</a:t>
            </a:r>
            <a:r>
              <a:rPr lang="en-US" sz="1600" dirty="0">
                <a:latin typeface="Chiller" panose="04020404031007020602" pitchFamily="82" charset="0"/>
              </a:rPr>
              <a:t> </a:t>
            </a:r>
            <a:endParaRPr lang="en-US" sz="1600" b="1" dirty="0">
              <a:latin typeface="Chiller" panose="04020404031007020602" pitchFamily="82" charset="0"/>
            </a:endParaRPr>
          </a:p>
        </p:txBody>
      </p:sp>
      <p:pic>
        <p:nvPicPr>
          <p:cNvPr id="6146" name="Picture 2" descr="Emile Galle, A Rare and Important Ormolu-Mounted Double Carp Fish  Pink-Glass Vase For Sale at 1stDibs">
            <a:extLst>
              <a:ext uri="{FF2B5EF4-FFF2-40B4-BE49-F238E27FC236}">
                <a16:creationId xmlns:a16="http://schemas.microsoft.com/office/drawing/2014/main" id="{1641D0AA-3B7F-C64C-0F25-47D040448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81" y="0"/>
            <a:ext cx="45450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504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DEBD8-E924-FA46-887E-14FC3C16F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1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Bowl with Water Nymph Design, 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1884-1889, Glass, H. 5.7 cm, Pola Museum, </a:t>
            </a:r>
            <a:r>
              <a:rPr lang="en-US" sz="3100" dirty="0" err="1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Ashigarashimo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-gun, Kanagawa Prefecture, Japan</a:t>
            </a:r>
            <a:b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</a:br>
            <a:r>
              <a:rPr lang="en-US" sz="1600" dirty="0">
                <a:latin typeface="Chiller" panose="04020404031007020602" pitchFamily="82" charset="0"/>
                <a:hlinkClick r:id="rId2"/>
              </a:rPr>
              <a:t>https://www.polamuseum.or.jp/en/collection/006-0816/</a:t>
            </a:r>
            <a:r>
              <a:rPr lang="en-US" sz="1600" dirty="0">
                <a:latin typeface="Chiller" panose="04020404031007020602" pitchFamily="82" charset="0"/>
              </a:rPr>
              <a:t> </a:t>
            </a:r>
            <a:br>
              <a:rPr lang="en-US" sz="1600" dirty="0">
                <a:latin typeface="Chiller" panose="04020404031007020602" pitchFamily="82" charset="0"/>
              </a:rPr>
            </a:br>
            <a:br>
              <a:rPr lang="en-US" sz="1000" dirty="0">
                <a:latin typeface="Chiller" panose="04020404031007020602" pitchFamily="82" charset="0"/>
              </a:rPr>
            </a:br>
            <a:endParaRPr lang="en-US" sz="1000" dirty="0">
              <a:latin typeface="Chiller" panose="04020404031007020602" pitchFamily="82" charset="0"/>
            </a:endParaRPr>
          </a:p>
        </p:txBody>
      </p:sp>
      <p:pic>
        <p:nvPicPr>
          <p:cNvPr id="3074" name="Picture 2" descr="水の妖精文鉢">
            <a:extLst>
              <a:ext uri="{FF2B5EF4-FFF2-40B4-BE49-F238E27FC236}">
                <a16:creationId xmlns:a16="http://schemas.microsoft.com/office/drawing/2014/main" id="{DE85F71A-6502-FC74-9C0C-1D3DCBD91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121" y="1438182"/>
            <a:ext cx="6683757" cy="529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0265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DDDC0-C117-91D3-3119-F0545DFBF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Model of faience desk in the shape of rockery, decorated with aquatic fauna and flora, c.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1889, pencil and watercolor, H. 36.1 cm,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Musée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 d’Orsay, Paris, France</a:t>
            </a:r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</a:b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https://www.musee-orsay.fr/fr/oeuvres/modele-decritoire-en-faience-de-forme-rocaille-decor-de-faune-et-de-flore-aquatiques-coquillages-hippocampe-ophiures-escargots-anemones-et-algues-detail-dun-reservoir-figurant-en-ronde-bosse-un-hippocampe-et-une-101988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 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1A876A7-EE5C-8284-EBB7-6D84E982F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248" y="1802925"/>
            <a:ext cx="5653504" cy="4975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5473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12E0F91-4548-C73F-E9B9-BB4092D20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07" y="141379"/>
            <a:ext cx="8834785" cy="6575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7A2D778-D7A0-B3F8-6299-4450343B4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927106"/>
            <a:ext cx="7886700" cy="158910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b="1" dirty="0">
                <a:latin typeface="Chiller" panose="04020404031007020602" pitchFamily="82" charset="0"/>
              </a:rPr>
              <a:t>Decorative model of a tureen lid from the Polychrome Shells service: shells, lobsters, brittle stars and seaweed, </a:t>
            </a:r>
            <a:r>
              <a:rPr lang="en-US" sz="3100" dirty="0">
                <a:latin typeface="Chiller" panose="04020404031007020602" pitchFamily="82" charset="0"/>
              </a:rPr>
              <a:t>c. 1889, pencil, watercolor and ink, H. 27.0 cm, </a:t>
            </a:r>
            <a:r>
              <a:rPr lang="en-US" sz="3100" dirty="0" err="1">
                <a:latin typeface="Chiller" panose="04020404031007020602" pitchFamily="82" charset="0"/>
              </a:rPr>
              <a:t>Musée</a:t>
            </a:r>
            <a:r>
              <a:rPr lang="en-US" sz="3100" dirty="0">
                <a:latin typeface="Chiller" panose="04020404031007020602" pitchFamily="82" charset="0"/>
              </a:rPr>
              <a:t> d’Orsay, Paris, France</a:t>
            </a:r>
            <a:br>
              <a:rPr lang="en-US" sz="2800" dirty="0">
                <a:latin typeface="Chiller" panose="04020404031007020602" pitchFamily="82" charset="0"/>
              </a:rPr>
            </a:br>
            <a:r>
              <a:rPr lang="en-US" sz="1600" dirty="0">
                <a:latin typeface="Chiller" panose="04020404031007020602" pitchFamily="82" charset="0"/>
                <a:hlinkClick r:id="rId3"/>
              </a:rPr>
              <a:t>https://www.musee-orsay.fr/fr/oeuvres/modele-de-decor-dun-couvercle-de-soupiere-du-service-coquillages-polychromes-coquillages-homards-ophiure-et-algues-102288</a:t>
            </a:r>
            <a:r>
              <a:rPr lang="en-US" sz="1600" dirty="0">
                <a:latin typeface="Chiller" panose="040204040310070206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60123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BE3641-D647-0532-E22F-131710F08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032" y="365126"/>
            <a:ext cx="350820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r>
              <a:rPr lang="en-US" sz="31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Stoppered Bottle with Seashell and Water-weed Design, 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1889, 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Glass, 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H. 14.0 cm, Pola Museum, </a:t>
            </a:r>
            <a:r>
              <a:rPr lang="en-US" sz="3100" dirty="0" err="1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Ashigarashimo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-gun, Kanagawa Prefecture, Japan</a:t>
            </a:r>
            <a:br>
              <a:rPr lang="en-US" sz="3100" dirty="0">
                <a:latin typeface="Chiller" panose="04020404031007020602" pitchFamily="82" charset="0"/>
              </a:rPr>
            </a:br>
            <a:r>
              <a:rPr lang="en-US" sz="1600" dirty="0">
                <a:latin typeface="Chiller" panose="04020404031007020602" pitchFamily="82" charset="0"/>
                <a:hlinkClick r:id="rId2"/>
              </a:rPr>
              <a:t>https://www.polamuseum.or.jp/en/collection/006-0855/</a:t>
            </a:r>
            <a:r>
              <a:rPr lang="en-US" sz="1600" dirty="0">
                <a:latin typeface="Chiller" panose="04020404031007020602" pitchFamily="82" charset="0"/>
              </a:rPr>
              <a:t> </a:t>
            </a:r>
            <a:endParaRPr lang="en-US" sz="1600" b="1" dirty="0">
              <a:latin typeface="Chiller" panose="04020404031007020602" pitchFamily="82" charset="0"/>
            </a:endParaRPr>
          </a:p>
        </p:txBody>
      </p:sp>
      <p:pic>
        <p:nvPicPr>
          <p:cNvPr id="1026" name="Picture 2" descr="貝と水草文栓付瓶">
            <a:extLst>
              <a:ext uri="{FF2B5EF4-FFF2-40B4-BE49-F238E27FC236}">
                <a16:creationId xmlns:a16="http://schemas.microsoft.com/office/drawing/2014/main" id="{35BCB994-1869-1871-4E71-7B6FF267A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62" y="114485"/>
            <a:ext cx="5230473" cy="6639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125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CA081-6279-D379-BD7D-1127FB96D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82" y="365126"/>
            <a:ext cx="3847592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r>
              <a:rPr lang="en-US" sz="31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Marine Vase, 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c. 1895, Internally decorated, applied, wheel-carved, and iridized glass with </a:t>
            </a:r>
            <a:r>
              <a:rPr lang="en-US" sz="3100" dirty="0" err="1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martelé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 technique, H. 13.3 cm, </a:t>
            </a:r>
            <a:r>
              <a:rPr lang="en-US" sz="3100" dirty="0" err="1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McNay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 Art Museum, Sn Antonio, TX, USA</a:t>
            </a:r>
            <a:b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</a:br>
            <a:r>
              <a:rPr lang="en-US" sz="1600" dirty="0">
                <a:latin typeface="Chiller" panose="04020404031007020602" pitchFamily="82" charset="0"/>
                <a:hlinkClick r:id="rId2"/>
              </a:rPr>
              <a:t>https://collection.mcnayart.org/objects/19447/marine-vase</a:t>
            </a:r>
            <a:r>
              <a:rPr lang="en-US" sz="1600" dirty="0">
                <a:latin typeface="Chiller" panose="04020404031007020602" pitchFamily="82" charset="0"/>
              </a:rPr>
              <a:t> </a:t>
            </a:r>
            <a:endParaRPr lang="en-US" sz="1600" b="1" dirty="0">
              <a:latin typeface="Chiller" panose="04020404031007020602" pitchFamily="82" charset="0"/>
            </a:endParaRPr>
          </a:p>
        </p:txBody>
      </p:sp>
      <p:pic>
        <p:nvPicPr>
          <p:cNvPr id="5122" name="Picture 2" descr="Marine Vase - McNay Art Museum">
            <a:extLst>
              <a:ext uri="{FF2B5EF4-FFF2-40B4-BE49-F238E27FC236}">
                <a16:creationId xmlns:a16="http://schemas.microsoft.com/office/drawing/2014/main" id="{9B78690C-4470-DD42-47A7-2B387E9FF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844" y="0"/>
            <a:ext cx="46767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036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F093E-5B22-FD61-02AC-2951DCC29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16" y="365126"/>
            <a:ext cx="352218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br>
              <a:rPr lang="en-US" sz="2800" dirty="0">
                <a:latin typeface="Chiller" panose="04020404031007020602" pitchFamily="82" charset="0"/>
              </a:rPr>
            </a:br>
            <a:r>
              <a:rPr lang="en-US" sz="31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Vase Decorated With Seaweed,</a:t>
            </a:r>
            <a:br>
              <a:rPr lang="en-US" sz="31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</a:b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between 1899 and 1900,</a:t>
            </a:r>
            <a:b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</a:b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two-layer glass, metal oxide inclusions, wheel-etched and acid-etched decoration,</a:t>
            </a:r>
            <a:b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</a:b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H. 25.0 cm, </a:t>
            </a:r>
            <a:r>
              <a:rPr lang="en-US" sz="3100" dirty="0" err="1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Musée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 d’Orsay, Paris, France</a:t>
            </a:r>
            <a:b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</a:br>
            <a:r>
              <a:rPr lang="en-US" sz="1600" dirty="0">
                <a:latin typeface="Chiller" panose="04020404031007020602" pitchFamily="82" charset="0"/>
                <a:hlinkClick r:id="rId2"/>
              </a:rPr>
              <a:t>https://www.musee-orsay.fr/fr/oeuvres/vase-decor-dalgues-143513</a:t>
            </a:r>
            <a:r>
              <a:rPr lang="en-US" sz="1600" dirty="0">
                <a:latin typeface="Chiller" panose="04020404031007020602" pitchFamily="82" charset="0"/>
              </a:rPr>
              <a:t> </a:t>
            </a:r>
            <a:br>
              <a:rPr lang="en-US" sz="3100" dirty="0">
                <a:latin typeface="Chiller" panose="04020404031007020602" pitchFamily="82" charset="0"/>
              </a:rPr>
            </a:br>
            <a:endParaRPr lang="en-US" sz="3100" dirty="0">
              <a:latin typeface="Chiller" panose="04020404031007020602" pitchFamily="82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CA46A97-0925-331E-5697-CAD68AC2E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348" y="0"/>
            <a:ext cx="49863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3898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84199-5432-D7A1-85FD-1EB988AB1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4380" y="365126"/>
            <a:ext cx="1919241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700" b="1" dirty="0">
                <a:latin typeface="Chiller" panose="04020404031007020602" pitchFamily="82" charset="0"/>
              </a:rPr>
            </a:br>
            <a:br>
              <a:rPr lang="en-US" sz="2700" b="1" dirty="0">
                <a:latin typeface="Chiller" panose="04020404031007020602" pitchFamily="82" charset="0"/>
              </a:rPr>
            </a:br>
            <a:br>
              <a:rPr lang="en-US" sz="2700" b="1" dirty="0">
                <a:latin typeface="Chiller" panose="04020404031007020602" pitchFamily="82" charset="0"/>
              </a:rPr>
            </a:br>
            <a:br>
              <a:rPr lang="en-US" sz="2700" b="1" dirty="0">
                <a:latin typeface="Chiller" panose="04020404031007020602" pitchFamily="82" charset="0"/>
              </a:rPr>
            </a:br>
            <a:br>
              <a:rPr lang="en-US" sz="2700" b="1" dirty="0">
                <a:latin typeface="Chiller" panose="04020404031007020602" pitchFamily="82" charset="0"/>
              </a:rPr>
            </a:br>
            <a:br>
              <a:rPr lang="en-US" sz="2700" b="1" dirty="0">
                <a:latin typeface="Chiller" panose="04020404031007020602" pitchFamily="82" charset="0"/>
              </a:rPr>
            </a:br>
            <a:br>
              <a:rPr lang="en-US" sz="2700" b="1" dirty="0">
                <a:latin typeface="Chiller" panose="04020404031007020602" pitchFamily="82" charset="0"/>
              </a:rPr>
            </a:br>
            <a:br>
              <a:rPr lang="en-US" sz="2700" b="1" dirty="0">
                <a:latin typeface="Chiller" panose="04020404031007020602" pitchFamily="82" charset="0"/>
              </a:rPr>
            </a:br>
            <a:br>
              <a:rPr lang="en-US" sz="2700" b="1" dirty="0">
                <a:latin typeface="Chiller" panose="04020404031007020602" pitchFamily="82" charset="0"/>
              </a:rPr>
            </a:br>
            <a:br>
              <a:rPr lang="en-US" sz="2700" b="1" dirty="0">
                <a:latin typeface="Chiller" panose="04020404031007020602" pitchFamily="82" charset="0"/>
              </a:rPr>
            </a:br>
            <a:br>
              <a:rPr lang="en-US" sz="2700" b="1" dirty="0">
                <a:latin typeface="Chiller" panose="04020404031007020602" pitchFamily="82" charset="0"/>
              </a:rPr>
            </a:br>
            <a:br>
              <a:rPr lang="en-US" sz="2700" b="1" dirty="0">
                <a:latin typeface="Chiller" panose="04020404031007020602" pitchFamily="82" charset="0"/>
              </a:rPr>
            </a:br>
            <a:br>
              <a:rPr lang="en-US" sz="2700" b="1" dirty="0">
                <a:latin typeface="Chiller" panose="04020404031007020602" pitchFamily="82" charset="0"/>
              </a:rPr>
            </a:br>
            <a:br>
              <a:rPr lang="en-US" sz="2700" b="1" dirty="0">
                <a:latin typeface="Chiller" panose="04020404031007020602" pitchFamily="82" charset="0"/>
              </a:rPr>
            </a:br>
            <a:br>
              <a:rPr lang="en-US" sz="2700" b="1" dirty="0">
                <a:latin typeface="Chiller" panose="04020404031007020602" pitchFamily="82" charset="0"/>
              </a:rPr>
            </a:br>
            <a:br>
              <a:rPr lang="en-US" sz="2700" b="1" dirty="0">
                <a:latin typeface="Chiller" panose="04020404031007020602" pitchFamily="82" charset="0"/>
              </a:rPr>
            </a:br>
            <a:r>
              <a:rPr lang="en-US" sz="31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Poisson et </a:t>
            </a:r>
            <a:r>
              <a:rPr lang="en-US" sz="3100" b="1" dirty="0" err="1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Crabe</a:t>
            </a:r>
            <a:r>
              <a:rPr lang="en-US" sz="31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' Vase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, circa 1900,</a:t>
            </a:r>
            <a:b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</a:b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triple layer crystal with internal iridescence with deeply wheel engraved marine decorations and two applied yellow fins, 21 x 17.2 x 7 cm, Private Collection</a:t>
            </a:r>
            <a:br>
              <a:rPr lang="en-US" sz="3100" dirty="0">
                <a:latin typeface="Chiller" panose="04020404031007020602" pitchFamily="82" charset="0"/>
              </a:rPr>
            </a:br>
            <a:r>
              <a:rPr lang="en-US" sz="1600" dirty="0">
                <a:latin typeface="Chiller" panose="04020404031007020602" pitchFamily="82" charset="0"/>
                <a:hlinkClick r:id="rId2"/>
              </a:rPr>
              <a:t>https://www.christies.com/en/lot/lot-6354263</a:t>
            </a:r>
            <a:r>
              <a:rPr lang="en-US" sz="1600" dirty="0">
                <a:latin typeface="Chiller" panose="04020404031007020602" pitchFamily="82" charset="0"/>
              </a:rPr>
              <a:t> </a:t>
            </a:r>
          </a:p>
        </p:txBody>
      </p:sp>
      <p:pic>
        <p:nvPicPr>
          <p:cNvPr id="3074" name="Picture 2" descr="ÉMILE GALLÉ (1846-1904)">
            <a:extLst>
              <a:ext uri="{FF2B5EF4-FFF2-40B4-BE49-F238E27FC236}">
                <a16:creationId xmlns:a16="http://schemas.microsoft.com/office/drawing/2014/main" id="{32D7EC31-F665-08B5-BD43-468C70FE1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78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721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7E61E-D5BD-8B39-8569-B53D30978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6679" y="365126"/>
            <a:ext cx="5480711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fr-FR" sz="2800" b="1" dirty="0">
                <a:latin typeface="Chiller" panose="04020404031007020602" pitchFamily="82" charset="0"/>
              </a:rPr>
            </a:br>
            <a:br>
              <a:rPr lang="fr-FR" sz="2800" b="1" dirty="0">
                <a:latin typeface="Chiller" panose="04020404031007020602" pitchFamily="82" charset="0"/>
              </a:rPr>
            </a:br>
            <a:br>
              <a:rPr lang="fr-FR" sz="2800" b="1" dirty="0">
                <a:latin typeface="Chiller" panose="04020404031007020602" pitchFamily="82" charset="0"/>
              </a:rPr>
            </a:br>
            <a:br>
              <a:rPr lang="fr-FR" sz="2800" b="1" dirty="0">
                <a:latin typeface="Chiller" panose="04020404031007020602" pitchFamily="82" charset="0"/>
              </a:rPr>
            </a:br>
            <a:br>
              <a:rPr lang="fr-FR" sz="2800" b="1" dirty="0">
                <a:latin typeface="Chiller" panose="04020404031007020602" pitchFamily="82" charset="0"/>
              </a:rPr>
            </a:br>
            <a:br>
              <a:rPr lang="fr-FR" sz="2800" b="1" dirty="0">
                <a:latin typeface="Chiller" panose="04020404031007020602" pitchFamily="82" charset="0"/>
              </a:rPr>
            </a:br>
            <a:br>
              <a:rPr lang="fr-FR" sz="2800" b="1" dirty="0">
                <a:latin typeface="Chiller" panose="04020404031007020602" pitchFamily="82" charset="0"/>
              </a:rPr>
            </a:br>
            <a:br>
              <a:rPr lang="fr-FR" sz="2800" b="1" dirty="0">
                <a:latin typeface="Chiller" panose="04020404031007020602" pitchFamily="82" charset="0"/>
              </a:rPr>
            </a:br>
            <a:br>
              <a:rPr lang="fr-FR" sz="2800" b="1" dirty="0">
                <a:latin typeface="Chiller" panose="04020404031007020602" pitchFamily="82" charset="0"/>
              </a:rPr>
            </a:br>
            <a:br>
              <a:rPr lang="fr-FR" sz="2800" b="1" dirty="0">
                <a:latin typeface="Chiller" panose="04020404031007020602" pitchFamily="82" charset="0"/>
              </a:rPr>
            </a:br>
            <a:br>
              <a:rPr lang="fr-FR" sz="2800" b="1" dirty="0">
                <a:latin typeface="Chiller" panose="04020404031007020602" pitchFamily="82" charset="0"/>
              </a:rPr>
            </a:br>
            <a:br>
              <a:rPr lang="fr-FR" sz="2800" b="1" dirty="0">
                <a:latin typeface="Chiller" panose="04020404031007020602" pitchFamily="82" charset="0"/>
              </a:rPr>
            </a:br>
            <a:br>
              <a:rPr lang="fr-FR" sz="2800" b="1" dirty="0">
                <a:latin typeface="Chiller" panose="04020404031007020602" pitchFamily="82" charset="0"/>
              </a:rPr>
            </a:br>
            <a:br>
              <a:rPr lang="fr-FR" sz="2800" b="1" dirty="0">
                <a:latin typeface="Chiller" panose="04020404031007020602" pitchFamily="82" charset="0"/>
              </a:rPr>
            </a:br>
            <a:br>
              <a:rPr lang="fr-FR" sz="2800" b="1" dirty="0">
                <a:latin typeface="Chiller" panose="04020404031007020602" pitchFamily="82" charset="0"/>
              </a:rPr>
            </a:br>
            <a:br>
              <a:rPr lang="fr-FR" sz="2800" b="1" dirty="0">
                <a:latin typeface="Chiller" panose="04020404031007020602" pitchFamily="82" charset="0"/>
              </a:rPr>
            </a:br>
            <a:br>
              <a:rPr lang="fr-FR" sz="2800" b="1" dirty="0">
                <a:latin typeface="Chiller" panose="04020404031007020602" pitchFamily="82" charset="0"/>
              </a:rPr>
            </a:br>
            <a:br>
              <a:rPr lang="fr-FR" sz="2800" b="1" dirty="0">
                <a:latin typeface="Chiller" panose="04020404031007020602" pitchFamily="82" charset="0"/>
              </a:rPr>
            </a:br>
            <a:br>
              <a:rPr lang="fr-FR" sz="2800" b="1" dirty="0">
                <a:latin typeface="Chiller" panose="04020404031007020602" pitchFamily="82" charset="0"/>
              </a:rPr>
            </a:br>
            <a:br>
              <a:rPr lang="fr-FR" sz="2800" b="1" dirty="0">
                <a:latin typeface="Chiller" panose="04020404031007020602" pitchFamily="82" charset="0"/>
              </a:rPr>
            </a:br>
            <a:br>
              <a:rPr lang="fr-FR" sz="2800" b="1" dirty="0">
                <a:latin typeface="Chiller" panose="04020404031007020602" pitchFamily="82" charset="0"/>
              </a:rPr>
            </a:br>
            <a:br>
              <a:rPr lang="fr-FR" sz="2800" b="1" dirty="0">
                <a:latin typeface="Chiller" panose="04020404031007020602" pitchFamily="82" charset="0"/>
              </a:rPr>
            </a:br>
            <a:br>
              <a:rPr lang="fr-FR" sz="2800" b="1" dirty="0">
                <a:latin typeface="Chiller" panose="04020404031007020602" pitchFamily="82" charset="0"/>
              </a:rPr>
            </a:br>
            <a:r>
              <a:rPr lang="fr-FR" sz="31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La Mer, </a:t>
            </a:r>
            <a:r>
              <a:rPr lang="fr-FR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c. 1900, Glass </a:t>
            </a:r>
            <a:r>
              <a:rPr lang="fr-FR" sz="3100" dirty="0" err="1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Marquetry</a:t>
            </a:r>
            <a:r>
              <a:rPr lang="fr-FR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, H. 71,2 cm, Musée d’Orsay, Paris, France</a:t>
            </a:r>
            <a:br>
              <a:rPr lang="fr-FR" sz="3100" dirty="0">
                <a:latin typeface="Chiller" panose="04020404031007020602" pitchFamily="82" charset="0"/>
              </a:rPr>
            </a:br>
            <a:r>
              <a:rPr lang="fr-FR" sz="1400" dirty="0">
                <a:latin typeface="Chiller" panose="04020404031007020602" pitchFamily="82" charset="0"/>
                <a:hlinkClick r:id="rId2"/>
              </a:rPr>
              <a:t>https://www.musee-orsay.fr/fr/oeuvres/la-mer-152889</a:t>
            </a:r>
            <a:r>
              <a:rPr lang="fr-FR" sz="1400" dirty="0">
                <a:latin typeface="Chiller" panose="04020404031007020602" pitchFamily="82" charset="0"/>
              </a:rPr>
              <a:t> </a:t>
            </a:r>
            <a:endParaRPr lang="en-US" sz="1400" dirty="0">
              <a:latin typeface="Chiller" panose="04020404031007020602" pitchFamily="82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3366106B-BD11-78E1-A41C-A53EF761B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09" y="113357"/>
            <a:ext cx="3234661" cy="6655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0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BB200-FBD2-CC89-B0BC-126A1CF59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9363" y="365126"/>
            <a:ext cx="3169913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r>
              <a:rPr lang="en-US" sz="31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“</a:t>
            </a:r>
            <a:r>
              <a:rPr lang="en-US" sz="3100" b="1" dirty="0" err="1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Meduse</a:t>
            </a:r>
            <a:r>
              <a:rPr lang="en-US" sz="31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”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 </a:t>
            </a:r>
            <a:r>
              <a:rPr lang="en-US" sz="31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Vase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, c. 1900, Double glazed footed vase modelled as a fish, internally decorated with powder inclusions, partially iridescent, ornamented with an acid-etched and wheel-carved jellyfish on a hammered background echoing the surface of the water, H. 30 cm, Robert </a:t>
            </a:r>
            <a:r>
              <a:rPr lang="en-US" sz="3100" dirty="0" err="1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Zehil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 Gallery, Monaco</a:t>
            </a:r>
            <a:b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</a:br>
            <a:r>
              <a:rPr lang="en-US" sz="1600" dirty="0">
                <a:latin typeface="Chiller" panose="04020404031007020602" pitchFamily="82" charset="0"/>
                <a:hlinkClick r:id="rId2"/>
              </a:rPr>
              <a:t>http://robertzehilgallery.com/galerie/art-nouveau/antiques-emile-galle-meduse-vase-glass-1900/</a:t>
            </a:r>
            <a:r>
              <a:rPr lang="en-US" sz="1600" dirty="0">
                <a:latin typeface="Chiller" panose="04020404031007020602" pitchFamily="82" charset="0"/>
              </a:rPr>
              <a:t>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7957DEB-54D1-BACB-A7F2-DDCC46431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23" y="0"/>
            <a:ext cx="54149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9863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32DA9-60FE-1599-C2D8-305052566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64241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r>
              <a:rPr lang="en-US" sz="31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Roller vase with marine decor,</a:t>
            </a:r>
            <a:br>
              <a:rPr lang="en-US" sz="31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</a:br>
            <a:r>
              <a:rPr lang="en-US" sz="31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c.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 1902,</a:t>
            </a:r>
            <a:b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</a:b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multi-layered blown glass, metallic inclusions, H. 28.2 cm, </a:t>
            </a:r>
            <a:r>
              <a:rPr lang="fr-FR" sz="32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Musée d’Orsay, Paris, France</a:t>
            </a:r>
            <a:br>
              <a:rPr lang="fr-FR" sz="32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</a:br>
            <a:r>
              <a:rPr lang="fr-FR" sz="1600" dirty="0">
                <a:latin typeface="Chiller" panose="04020404031007020602" pitchFamily="82" charset="0"/>
                <a:hlinkClick r:id="rId2"/>
              </a:rPr>
              <a:t>https://www.musee-orsay.fr/fr/oeuvres/vase-rouleau-decor-marin-203570</a:t>
            </a:r>
            <a:r>
              <a:rPr lang="fr-FR" sz="1600" dirty="0">
                <a:latin typeface="Chiller" panose="04020404031007020602" pitchFamily="82" charset="0"/>
              </a:rPr>
              <a:t> </a:t>
            </a:r>
            <a:endParaRPr lang="en-US" sz="1600" dirty="0">
              <a:latin typeface="Chiller" panose="04020404031007020602" pitchFamily="82" charset="0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C8CB860B-7A37-04F7-7013-94E677254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414" y="177553"/>
            <a:ext cx="7297400" cy="649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77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2649D-BC5F-6F3A-8F74-5BF04D57D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2112" y="365126"/>
            <a:ext cx="3657183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br>
              <a:rPr lang="en-US" sz="2800" b="1" dirty="0">
                <a:latin typeface="Chiller" panose="04020404031007020602" pitchFamily="82" charset="0"/>
              </a:rPr>
            </a:br>
            <a:r>
              <a:rPr lang="en-US" sz="31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Vase with Seashell Design, 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1903, Glass, H. 12.8, Pola Museum, </a:t>
            </a:r>
            <a:r>
              <a:rPr lang="en-US" sz="3100" dirty="0" err="1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Ashigarashimo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-gun, Kanagawa Prefecture, Japan</a:t>
            </a:r>
            <a:br>
              <a:rPr lang="en-US" sz="3100" dirty="0">
                <a:latin typeface="Chiller" panose="04020404031007020602" pitchFamily="82" charset="0"/>
              </a:rPr>
            </a:br>
            <a:r>
              <a:rPr lang="en-US" sz="1600" dirty="0">
                <a:latin typeface="Chiller" panose="04020404031007020602" pitchFamily="82" charset="0"/>
                <a:hlinkClick r:id="rId2"/>
              </a:rPr>
              <a:t>https://www.polamuseum.or.jp/en/collection/006-0342/</a:t>
            </a:r>
            <a:r>
              <a:rPr lang="en-US" sz="1600" dirty="0">
                <a:latin typeface="Chiller" panose="04020404031007020602" pitchFamily="82" charset="0"/>
              </a:rPr>
              <a:t> </a:t>
            </a:r>
            <a:endParaRPr lang="en-US" sz="1600" b="1" dirty="0">
              <a:latin typeface="Chiller" panose="04020404031007020602" pitchFamily="82" charset="0"/>
            </a:endParaRPr>
          </a:p>
        </p:txBody>
      </p:sp>
      <p:pic>
        <p:nvPicPr>
          <p:cNvPr id="2050" name="Picture 2" descr="貝の付いた壺">
            <a:extLst>
              <a:ext uri="{FF2B5EF4-FFF2-40B4-BE49-F238E27FC236}">
                <a16:creationId xmlns:a16="http://schemas.microsoft.com/office/drawing/2014/main" id="{C81CE0C8-8E1C-39D1-44FE-DCF4388F3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04" y="113372"/>
            <a:ext cx="5139754" cy="6630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362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9630D1B-4015-5B8E-8C95-F70BF7F33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Hand With Seaweed and Shells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, 1904, Glass modelled under heat with inclusions of metallic oxides, veins, applications in low and high relief and wheel engraving, 33.4 x  13.4 cm, </a:t>
            </a:r>
            <a:r>
              <a:rPr lang="en-US" sz="3100" dirty="0" err="1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Musée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 d'Orsay</a:t>
            </a:r>
            <a:br>
              <a:rPr lang="en-US" sz="3100" dirty="0">
                <a:latin typeface="Chiller" panose="04020404031007020602" pitchFamily="82" charset="0"/>
              </a:rPr>
            </a:br>
            <a:r>
              <a:rPr lang="en-US" sz="1600" dirty="0">
                <a:latin typeface="Chiller" panose="04020404031007020602" pitchFamily="82" charset="0"/>
                <a:hlinkClick r:id="rId2"/>
              </a:rPr>
              <a:t>https://www.musee-orsay.fr/en/exhibitions/hand-seaweed-and-shells-emile-galles-artistic-testament-196300</a:t>
            </a:r>
            <a:r>
              <a:rPr lang="en-US" sz="1600" dirty="0">
                <a:latin typeface="Chiller" panose="04020404031007020602" pitchFamily="82" charset="0"/>
              </a:rPr>
              <a:t>  and </a:t>
            </a:r>
            <a:r>
              <a:rPr lang="en-US" sz="1600" dirty="0">
                <a:latin typeface="Chiller" panose="04020404031007020602" pitchFamily="82" charset="0"/>
                <a:hlinkClick r:id="rId3"/>
              </a:rPr>
              <a:t>https://gr.pinterest.com/pin/51791464437097192/</a:t>
            </a:r>
            <a:r>
              <a:rPr lang="en-US" sz="1600" dirty="0">
                <a:latin typeface="Chiller" panose="04020404031007020602" pitchFamily="82" charset="0"/>
              </a:rPr>
              <a:t> </a:t>
            </a:r>
            <a:br>
              <a:rPr lang="en-US" sz="1600" dirty="0">
                <a:latin typeface="Chiller" panose="04020404031007020602" pitchFamily="82" charset="0"/>
              </a:rPr>
            </a:br>
            <a:endParaRPr lang="en-US" sz="1600" dirty="0">
              <a:latin typeface="Chiller" panose="04020404031007020602" pitchFamily="82" charset="0"/>
            </a:endParaRPr>
          </a:p>
        </p:txBody>
      </p:sp>
      <p:pic>
        <p:nvPicPr>
          <p:cNvPr id="4" name="Picture 3" descr="A picture containing different, ceramic ware, same&#10;&#10;Description automatically generated">
            <a:extLst>
              <a:ext uri="{FF2B5EF4-FFF2-40B4-BE49-F238E27FC236}">
                <a16:creationId xmlns:a16="http://schemas.microsoft.com/office/drawing/2014/main" id="{5735AE30-3165-7E03-32D8-EDC0A9DC6D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413" y="1751120"/>
            <a:ext cx="6809173" cy="510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512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77E70-E2C1-2C6C-6455-93BE1CA70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35" y="365126"/>
            <a:ext cx="4354623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1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</a:br>
            <a:br>
              <a:rPr lang="en-US" sz="31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</a:br>
            <a:br>
              <a:rPr lang="en-US" sz="31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</a:br>
            <a:r>
              <a:rPr lang="en-US" sz="3100" b="1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The Hand with Seaweed and Seashells 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, 1904, partially blown and hot-modeled crystal, metal oxide inclusions, marbling, applications, wheel engraving, Nancy School Museum, Nancy, France</a:t>
            </a:r>
            <a:br>
              <a:rPr lang="en-US" sz="31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</a:b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  <a:hlinkClick r:id="rId2"/>
              </a:rPr>
              <a:t>https://upload.wikimedia.org/wikipedia/commons/5/5d/%C3%89mile_Gall%C3%A9%2C_main_aux_algues_et_coquillages_%281904%29.jpg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  and  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  <a:hlinkClick r:id="rId3"/>
              </a:rPr>
              <a:t>https://fr.wikipedia.org/wiki/La_Main_aux_algues_et_aux_coquillages#/media/Fichier:La_main_aux_algues_et_aux_coquillages_(Emile_Gall%C3%A9)_(4935426077).jpg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Chiller" panose="04020404031007020602" pitchFamily="82" charset="0"/>
              </a:rPr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A7E3D7E-B228-B411-E82C-7FCEEED79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502" y="3116062"/>
            <a:ext cx="2410287" cy="36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A603810-DDAC-4A57-835F-BDC7E6C5F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41" y="107558"/>
            <a:ext cx="4354623" cy="6623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6572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2">
            <a:extLst>
              <a:ext uri="{FF2B5EF4-FFF2-40B4-BE49-F238E27FC236}">
                <a16:creationId xmlns:a16="http://schemas.microsoft.com/office/drawing/2014/main" id="{4A079DDB-8F50-F992-1278-33ADAA36751C}"/>
              </a:ext>
            </a:extLst>
          </p:cNvPr>
          <p:cNvSpPr/>
          <p:nvPr/>
        </p:nvSpPr>
        <p:spPr>
          <a:xfrm>
            <a:off x="408372" y="355106"/>
            <a:ext cx="8202967" cy="6107838"/>
          </a:xfrm>
          <a:custGeom>
            <a:avLst/>
            <a:gdLst>
              <a:gd name="connsiteX0" fmla="*/ 740545 w 8202967"/>
              <a:gd name="connsiteY0" fmla="*/ 2031704 h 6107838"/>
              <a:gd name="connsiteX1" fmla="*/ 1067714 w 8202967"/>
              <a:gd name="connsiteY1" fmla="*/ 976547 h 6107838"/>
              <a:gd name="connsiteX2" fmla="*/ 2659318 w 8202967"/>
              <a:gd name="connsiteY2" fmla="*/ 735485 h 6107838"/>
              <a:gd name="connsiteX3" fmla="*/ 4264023 w 8202967"/>
              <a:gd name="connsiteY3" fmla="*/ 485233 h 6107838"/>
              <a:gd name="connsiteX4" fmla="*/ 4889310 w 8202967"/>
              <a:gd name="connsiteY4" fmla="*/ 28277 h 6107838"/>
              <a:gd name="connsiteX5" fmla="*/ 5664794 w 8202967"/>
              <a:gd name="connsiteY5" fmla="*/ 350776 h 6107838"/>
              <a:gd name="connsiteX6" fmla="*/ 6733838 w 8202967"/>
              <a:gd name="connsiteY6" fmla="*/ 97555 h 6107838"/>
              <a:gd name="connsiteX7" fmla="*/ 7275955 w 8202967"/>
              <a:gd name="connsiteY7" fmla="*/ 788363 h 6107838"/>
              <a:gd name="connsiteX8" fmla="*/ 7971688 w 8202967"/>
              <a:gd name="connsiteY8" fmla="*/ 1458811 h 6107838"/>
              <a:gd name="connsiteX9" fmla="*/ 7940548 w 8202967"/>
              <a:gd name="connsiteY9" fmla="*/ 2185814 h 6107838"/>
              <a:gd name="connsiteX10" fmla="*/ 8168028 w 8202967"/>
              <a:gd name="connsiteY10" fmla="*/ 3297384 h 6107838"/>
              <a:gd name="connsiteX11" fmla="*/ 7102402 w 8202967"/>
              <a:gd name="connsiteY11" fmla="*/ 4270396 h 6107838"/>
              <a:gd name="connsiteX12" fmla="*/ 6720926 w 8202967"/>
              <a:gd name="connsiteY12" fmla="*/ 5104144 h 6107838"/>
              <a:gd name="connsiteX13" fmla="*/ 5422123 w 8202967"/>
              <a:gd name="connsiteY13" fmla="*/ 5205093 h 6107838"/>
              <a:gd name="connsiteX14" fmla="*/ 4493972 w 8202967"/>
              <a:gd name="connsiteY14" fmla="*/ 6094547 h 6107838"/>
              <a:gd name="connsiteX15" fmla="*/ 3129280 w 8202967"/>
              <a:gd name="connsiteY15" fmla="*/ 5551628 h 6107838"/>
              <a:gd name="connsiteX16" fmla="*/ 1102083 w 8202967"/>
              <a:gd name="connsiteY16" fmla="*/ 5015213 h 6107838"/>
              <a:gd name="connsiteX17" fmla="*/ 210770 w 8202967"/>
              <a:gd name="connsiteY17" fmla="*/ 4418285 h 6107838"/>
              <a:gd name="connsiteX18" fmla="*/ 401223 w 8202967"/>
              <a:gd name="connsiteY18" fmla="*/ 3612531 h 6107838"/>
              <a:gd name="connsiteX19" fmla="*/ -950 w 8202967"/>
              <a:gd name="connsiteY19" fmla="*/ 2785852 h 6107838"/>
              <a:gd name="connsiteX20" fmla="*/ 733519 w 8202967"/>
              <a:gd name="connsiteY20" fmla="*/ 2051074 h 6107838"/>
              <a:gd name="connsiteX21" fmla="*/ 740545 w 8202967"/>
              <a:gd name="connsiteY21" fmla="*/ 2031704 h 6107838"/>
              <a:gd name="connsiteX0" fmla="*/ 891123 w 8202967"/>
              <a:gd name="connsiteY0" fmla="*/ 3701038 h 6107838"/>
              <a:gd name="connsiteX1" fmla="*/ 410148 w 8202967"/>
              <a:gd name="connsiteY1" fmla="*/ 3588354 h 6107838"/>
              <a:gd name="connsiteX2" fmla="*/ 1315512 w 8202967"/>
              <a:gd name="connsiteY2" fmla="*/ 4934199 h 6107838"/>
              <a:gd name="connsiteX3" fmla="*/ 1105121 w 8202967"/>
              <a:gd name="connsiteY3" fmla="*/ 4988067 h 6107838"/>
              <a:gd name="connsiteX4" fmla="*/ 3128900 w 8202967"/>
              <a:gd name="connsiteY4" fmla="*/ 5526745 h 6107838"/>
              <a:gd name="connsiteX5" fmla="*/ 3002058 w 8202967"/>
              <a:gd name="connsiteY5" fmla="*/ 5280734 h 6107838"/>
              <a:gd name="connsiteX6" fmla="*/ 5473771 w 8202967"/>
              <a:gd name="connsiteY6" fmla="*/ 4913274 h 6107838"/>
              <a:gd name="connsiteX7" fmla="*/ 5423072 w 8202967"/>
              <a:gd name="connsiteY7" fmla="*/ 5183179 h 6107838"/>
              <a:gd name="connsiteX8" fmla="*/ 6480533 w 8202967"/>
              <a:gd name="connsiteY8" fmla="*/ 3245354 h 6107838"/>
              <a:gd name="connsiteX9" fmla="*/ 7097845 w 8202967"/>
              <a:gd name="connsiteY9" fmla="*/ 4254278 h 6107838"/>
              <a:gd name="connsiteX10" fmla="*/ 7936750 w 8202967"/>
              <a:gd name="connsiteY10" fmla="*/ 2170827 h 6107838"/>
              <a:gd name="connsiteX11" fmla="*/ 7661799 w 8202967"/>
              <a:gd name="connsiteY11" fmla="*/ 2549174 h 6107838"/>
              <a:gd name="connsiteX12" fmla="*/ 7277095 w 8202967"/>
              <a:gd name="connsiteY12" fmla="*/ 767155 h 6107838"/>
              <a:gd name="connsiteX13" fmla="*/ 7291526 w 8202967"/>
              <a:gd name="connsiteY13" fmla="*/ 945866 h 6107838"/>
              <a:gd name="connsiteX14" fmla="*/ 5521432 w 8202967"/>
              <a:gd name="connsiteY14" fmla="*/ 558754 h 6107838"/>
              <a:gd name="connsiteX15" fmla="*/ 5662325 w 8202967"/>
              <a:gd name="connsiteY15" fmla="*/ 330841 h 6107838"/>
              <a:gd name="connsiteX16" fmla="*/ 4204210 w 8202967"/>
              <a:gd name="connsiteY16" fmla="*/ 667337 h 6107838"/>
              <a:gd name="connsiteX17" fmla="*/ 4272378 w 8202967"/>
              <a:gd name="connsiteY17" fmla="*/ 470812 h 6107838"/>
              <a:gd name="connsiteX18" fmla="*/ 2658368 w 8202967"/>
              <a:gd name="connsiteY18" fmla="*/ 734071 h 6107838"/>
              <a:gd name="connsiteX19" fmla="*/ 2905217 w 8202967"/>
              <a:gd name="connsiteY19" fmla="*/ 924658 h 6107838"/>
              <a:gd name="connsiteX20" fmla="*/ 783649 w 8202967"/>
              <a:gd name="connsiteY20" fmla="*/ 2232329 h 6107838"/>
              <a:gd name="connsiteX21" fmla="*/ 740545 w 8202967"/>
              <a:gd name="connsiteY21" fmla="*/ 2031704 h 6107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202967" h="6107838" fill="none" extrusionOk="0">
                <a:moveTo>
                  <a:pt x="740545" y="2031704"/>
                </a:moveTo>
                <a:cubicBezTo>
                  <a:pt x="668879" y="1711719"/>
                  <a:pt x="881588" y="1218474"/>
                  <a:pt x="1067714" y="976547"/>
                </a:cubicBezTo>
                <a:cubicBezTo>
                  <a:pt x="1451124" y="442742"/>
                  <a:pt x="2197329" y="380647"/>
                  <a:pt x="2659318" y="735485"/>
                </a:cubicBezTo>
                <a:cubicBezTo>
                  <a:pt x="3052923" y="61846"/>
                  <a:pt x="3730644" y="-68208"/>
                  <a:pt x="4264023" y="485233"/>
                </a:cubicBezTo>
                <a:cubicBezTo>
                  <a:pt x="4394567" y="239922"/>
                  <a:pt x="4580160" y="23402"/>
                  <a:pt x="4889310" y="28277"/>
                </a:cubicBezTo>
                <a:cubicBezTo>
                  <a:pt x="5178128" y="10685"/>
                  <a:pt x="5484091" y="147043"/>
                  <a:pt x="5664794" y="350776"/>
                </a:cubicBezTo>
                <a:cubicBezTo>
                  <a:pt x="5968116" y="83478"/>
                  <a:pt x="6383576" y="-146668"/>
                  <a:pt x="6733838" y="97555"/>
                </a:cubicBezTo>
                <a:cubicBezTo>
                  <a:pt x="7018072" y="232920"/>
                  <a:pt x="7233527" y="474215"/>
                  <a:pt x="7275955" y="788363"/>
                </a:cubicBezTo>
                <a:cubicBezTo>
                  <a:pt x="7630176" y="916962"/>
                  <a:pt x="7880125" y="1193676"/>
                  <a:pt x="7971688" y="1458811"/>
                </a:cubicBezTo>
                <a:cubicBezTo>
                  <a:pt x="8092613" y="1731587"/>
                  <a:pt x="8000304" y="1963939"/>
                  <a:pt x="7940548" y="2185814"/>
                </a:cubicBezTo>
                <a:cubicBezTo>
                  <a:pt x="8173687" y="2523187"/>
                  <a:pt x="8222765" y="2986772"/>
                  <a:pt x="8168028" y="3297384"/>
                </a:cubicBezTo>
                <a:cubicBezTo>
                  <a:pt x="8006415" y="3906502"/>
                  <a:pt x="7638896" y="4140682"/>
                  <a:pt x="7102402" y="4270396"/>
                </a:cubicBezTo>
                <a:cubicBezTo>
                  <a:pt x="7053032" y="4567950"/>
                  <a:pt x="6947137" y="4905467"/>
                  <a:pt x="6720926" y="5104144"/>
                </a:cubicBezTo>
                <a:cubicBezTo>
                  <a:pt x="6380426" y="5435786"/>
                  <a:pt x="5836202" y="5411068"/>
                  <a:pt x="5422123" y="5205093"/>
                </a:cubicBezTo>
                <a:cubicBezTo>
                  <a:pt x="5274520" y="5604284"/>
                  <a:pt x="4973208" y="6028004"/>
                  <a:pt x="4493972" y="6094547"/>
                </a:cubicBezTo>
                <a:cubicBezTo>
                  <a:pt x="4064406" y="6320555"/>
                  <a:pt x="3432745" y="5985912"/>
                  <a:pt x="3129280" y="5551628"/>
                </a:cubicBezTo>
                <a:cubicBezTo>
                  <a:pt x="2410751" y="5863408"/>
                  <a:pt x="1491041" y="5768766"/>
                  <a:pt x="1102083" y="5015213"/>
                </a:cubicBezTo>
                <a:cubicBezTo>
                  <a:pt x="671819" y="5041347"/>
                  <a:pt x="301628" y="4837088"/>
                  <a:pt x="210770" y="4418285"/>
                </a:cubicBezTo>
                <a:cubicBezTo>
                  <a:pt x="136559" y="4144995"/>
                  <a:pt x="208330" y="3837420"/>
                  <a:pt x="401223" y="3612531"/>
                </a:cubicBezTo>
                <a:cubicBezTo>
                  <a:pt x="39194" y="3461702"/>
                  <a:pt x="-57607" y="3134315"/>
                  <a:pt x="-950" y="2785852"/>
                </a:cubicBezTo>
                <a:cubicBezTo>
                  <a:pt x="49923" y="2376423"/>
                  <a:pt x="352542" y="2126755"/>
                  <a:pt x="733519" y="2051074"/>
                </a:cubicBezTo>
                <a:cubicBezTo>
                  <a:pt x="735337" y="2043892"/>
                  <a:pt x="737882" y="2038014"/>
                  <a:pt x="740545" y="2031704"/>
                </a:cubicBezTo>
                <a:close/>
              </a:path>
              <a:path w="8202967" h="6107838" fill="none" extrusionOk="0">
                <a:moveTo>
                  <a:pt x="891123" y="3701038"/>
                </a:moveTo>
                <a:cubicBezTo>
                  <a:pt x="719783" y="3732112"/>
                  <a:pt x="567923" y="3664188"/>
                  <a:pt x="410148" y="3588354"/>
                </a:cubicBezTo>
                <a:moveTo>
                  <a:pt x="1315512" y="4934199"/>
                </a:moveTo>
                <a:cubicBezTo>
                  <a:pt x="1258107" y="4964613"/>
                  <a:pt x="1178282" y="4990904"/>
                  <a:pt x="1105121" y="4988067"/>
                </a:cubicBezTo>
                <a:moveTo>
                  <a:pt x="3128900" y="5526745"/>
                </a:moveTo>
                <a:cubicBezTo>
                  <a:pt x="3082450" y="5462028"/>
                  <a:pt x="3056264" y="5376981"/>
                  <a:pt x="3002058" y="5280734"/>
                </a:cubicBezTo>
                <a:moveTo>
                  <a:pt x="5473771" y="4913274"/>
                </a:moveTo>
                <a:cubicBezTo>
                  <a:pt x="5473823" y="5003568"/>
                  <a:pt x="5467511" y="5088457"/>
                  <a:pt x="5423072" y="5183179"/>
                </a:cubicBezTo>
                <a:moveTo>
                  <a:pt x="6480533" y="3245354"/>
                </a:moveTo>
                <a:cubicBezTo>
                  <a:pt x="6829411" y="3484043"/>
                  <a:pt x="7205073" y="3846439"/>
                  <a:pt x="7097845" y="4254278"/>
                </a:cubicBezTo>
                <a:moveTo>
                  <a:pt x="7936750" y="2170827"/>
                </a:moveTo>
                <a:cubicBezTo>
                  <a:pt x="7883562" y="2330548"/>
                  <a:pt x="7794881" y="2442804"/>
                  <a:pt x="7661799" y="2549174"/>
                </a:cubicBezTo>
                <a:moveTo>
                  <a:pt x="7277095" y="767155"/>
                </a:moveTo>
                <a:cubicBezTo>
                  <a:pt x="7278206" y="823025"/>
                  <a:pt x="7283878" y="879197"/>
                  <a:pt x="7291526" y="945866"/>
                </a:cubicBezTo>
                <a:moveTo>
                  <a:pt x="5521432" y="558754"/>
                </a:moveTo>
                <a:cubicBezTo>
                  <a:pt x="5560735" y="458310"/>
                  <a:pt x="5604636" y="401903"/>
                  <a:pt x="5662325" y="330841"/>
                </a:cubicBezTo>
                <a:moveTo>
                  <a:pt x="4204210" y="667337"/>
                </a:moveTo>
                <a:cubicBezTo>
                  <a:pt x="4219601" y="612612"/>
                  <a:pt x="4234358" y="540363"/>
                  <a:pt x="4272378" y="470812"/>
                </a:cubicBezTo>
                <a:moveTo>
                  <a:pt x="2658368" y="734071"/>
                </a:moveTo>
                <a:cubicBezTo>
                  <a:pt x="2764529" y="800122"/>
                  <a:pt x="2843241" y="833769"/>
                  <a:pt x="2905217" y="924658"/>
                </a:cubicBezTo>
                <a:moveTo>
                  <a:pt x="783649" y="2232329"/>
                </a:moveTo>
                <a:cubicBezTo>
                  <a:pt x="750128" y="2164996"/>
                  <a:pt x="759628" y="2111661"/>
                  <a:pt x="740545" y="2031704"/>
                </a:cubicBezTo>
              </a:path>
              <a:path w="8202967" h="6107838" stroke="0" extrusionOk="0">
                <a:moveTo>
                  <a:pt x="740545" y="2031704"/>
                </a:moveTo>
                <a:cubicBezTo>
                  <a:pt x="686240" y="1673360"/>
                  <a:pt x="803013" y="1205678"/>
                  <a:pt x="1067714" y="976547"/>
                </a:cubicBezTo>
                <a:cubicBezTo>
                  <a:pt x="1517972" y="525829"/>
                  <a:pt x="2223097" y="359311"/>
                  <a:pt x="2659318" y="735485"/>
                </a:cubicBezTo>
                <a:cubicBezTo>
                  <a:pt x="2983138" y="-30453"/>
                  <a:pt x="3836624" y="-104107"/>
                  <a:pt x="4264023" y="485233"/>
                </a:cubicBezTo>
                <a:cubicBezTo>
                  <a:pt x="4396218" y="224966"/>
                  <a:pt x="4636729" y="93477"/>
                  <a:pt x="4889310" y="28277"/>
                </a:cubicBezTo>
                <a:cubicBezTo>
                  <a:pt x="5145185" y="-37407"/>
                  <a:pt x="5524268" y="74868"/>
                  <a:pt x="5664794" y="350776"/>
                </a:cubicBezTo>
                <a:cubicBezTo>
                  <a:pt x="5911015" y="13451"/>
                  <a:pt x="6378629" y="-12788"/>
                  <a:pt x="6733838" y="97555"/>
                </a:cubicBezTo>
                <a:cubicBezTo>
                  <a:pt x="7070181" y="248612"/>
                  <a:pt x="7184327" y="472710"/>
                  <a:pt x="7275955" y="788363"/>
                </a:cubicBezTo>
                <a:cubicBezTo>
                  <a:pt x="7617162" y="861481"/>
                  <a:pt x="7833839" y="1173369"/>
                  <a:pt x="7971688" y="1458811"/>
                </a:cubicBezTo>
                <a:cubicBezTo>
                  <a:pt x="8033748" y="1739480"/>
                  <a:pt x="7995986" y="1998891"/>
                  <a:pt x="7940548" y="2185814"/>
                </a:cubicBezTo>
                <a:cubicBezTo>
                  <a:pt x="8203880" y="2592085"/>
                  <a:pt x="8278516" y="2897805"/>
                  <a:pt x="8168028" y="3297384"/>
                </a:cubicBezTo>
                <a:cubicBezTo>
                  <a:pt x="8015042" y="3789423"/>
                  <a:pt x="7706683" y="4210460"/>
                  <a:pt x="7102402" y="4270396"/>
                </a:cubicBezTo>
                <a:cubicBezTo>
                  <a:pt x="7103655" y="4532514"/>
                  <a:pt x="6955372" y="4848289"/>
                  <a:pt x="6720926" y="5104144"/>
                </a:cubicBezTo>
                <a:cubicBezTo>
                  <a:pt x="6397107" y="5333695"/>
                  <a:pt x="5787062" y="5425130"/>
                  <a:pt x="5422123" y="5205093"/>
                </a:cubicBezTo>
                <a:cubicBezTo>
                  <a:pt x="5311931" y="5653941"/>
                  <a:pt x="4900681" y="5941177"/>
                  <a:pt x="4493972" y="6094547"/>
                </a:cubicBezTo>
                <a:cubicBezTo>
                  <a:pt x="4093210" y="6242323"/>
                  <a:pt x="3327966" y="6052639"/>
                  <a:pt x="3129280" y="5551628"/>
                </a:cubicBezTo>
                <a:cubicBezTo>
                  <a:pt x="2446567" y="6026562"/>
                  <a:pt x="1614162" y="5643567"/>
                  <a:pt x="1102083" y="5015213"/>
                </a:cubicBezTo>
                <a:cubicBezTo>
                  <a:pt x="774141" y="5106851"/>
                  <a:pt x="343709" y="4805935"/>
                  <a:pt x="210770" y="4418285"/>
                </a:cubicBezTo>
                <a:cubicBezTo>
                  <a:pt x="112078" y="4150571"/>
                  <a:pt x="253327" y="3857988"/>
                  <a:pt x="401223" y="3612531"/>
                </a:cubicBezTo>
                <a:cubicBezTo>
                  <a:pt x="96564" y="3427541"/>
                  <a:pt x="-63342" y="3189823"/>
                  <a:pt x="-950" y="2785852"/>
                </a:cubicBezTo>
                <a:cubicBezTo>
                  <a:pt x="89514" y="2459742"/>
                  <a:pt x="351907" y="2120039"/>
                  <a:pt x="733519" y="2051074"/>
                </a:cubicBezTo>
                <a:cubicBezTo>
                  <a:pt x="737418" y="2045008"/>
                  <a:pt x="737000" y="2037426"/>
                  <a:pt x="740545" y="2031704"/>
                </a:cubicBezTo>
                <a:close/>
              </a:path>
              <a:path w="8202967" h="6107838" fill="none" stroke="0" extrusionOk="0">
                <a:moveTo>
                  <a:pt x="891123" y="3701038"/>
                </a:moveTo>
                <a:cubicBezTo>
                  <a:pt x="716985" y="3709816"/>
                  <a:pt x="548283" y="3668745"/>
                  <a:pt x="410148" y="3588354"/>
                </a:cubicBezTo>
                <a:moveTo>
                  <a:pt x="1315512" y="4934199"/>
                </a:moveTo>
                <a:cubicBezTo>
                  <a:pt x="1241805" y="4965855"/>
                  <a:pt x="1193036" y="4976856"/>
                  <a:pt x="1105121" y="4988067"/>
                </a:cubicBezTo>
                <a:moveTo>
                  <a:pt x="3128900" y="5526745"/>
                </a:moveTo>
                <a:cubicBezTo>
                  <a:pt x="3080550" y="5440257"/>
                  <a:pt x="3031182" y="5368667"/>
                  <a:pt x="3002058" y="5280734"/>
                </a:cubicBezTo>
                <a:moveTo>
                  <a:pt x="5473771" y="4913274"/>
                </a:moveTo>
                <a:cubicBezTo>
                  <a:pt x="5456963" y="5022550"/>
                  <a:pt x="5445405" y="5083386"/>
                  <a:pt x="5423072" y="5183179"/>
                </a:cubicBezTo>
                <a:moveTo>
                  <a:pt x="6480533" y="3245354"/>
                </a:moveTo>
                <a:cubicBezTo>
                  <a:pt x="6931446" y="3363929"/>
                  <a:pt x="7044305" y="3758297"/>
                  <a:pt x="7097845" y="4254278"/>
                </a:cubicBezTo>
                <a:moveTo>
                  <a:pt x="7936750" y="2170827"/>
                </a:moveTo>
                <a:cubicBezTo>
                  <a:pt x="7853354" y="2306662"/>
                  <a:pt x="7778476" y="2448708"/>
                  <a:pt x="7661799" y="2549174"/>
                </a:cubicBezTo>
                <a:moveTo>
                  <a:pt x="7277095" y="767155"/>
                </a:moveTo>
                <a:cubicBezTo>
                  <a:pt x="7296810" y="824078"/>
                  <a:pt x="7295839" y="884256"/>
                  <a:pt x="7291526" y="945866"/>
                </a:cubicBezTo>
                <a:moveTo>
                  <a:pt x="5521432" y="558754"/>
                </a:moveTo>
                <a:cubicBezTo>
                  <a:pt x="5552596" y="467543"/>
                  <a:pt x="5604858" y="396785"/>
                  <a:pt x="5662325" y="330841"/>
                </a:cubicBezTo>
                <a:moveTo>
                  <a:pt x="4204210" y="667337"/>
                </a:moveTo>
                <a:cubicBezTo>
                  <a:pt x="4223550" y="585485"/>
                  <a:pt x="4239638" y="532420"/>
                  <a:pt x="4272378" y="470812"/>
                </a:cubicBezTo>
                <a:moveTo>
                  <a:pt x="2658368" y="734071"/>
                </a:moveTo>
                <a:cubicBezTo>
                  <a:pt x="2731844" y="786365"/>
                  <a:pt x="2847799" y="850071"/>
                  <a:pt x="2905217" y="924658"/>
                </a:cubicBezTo>
                <a:moveTo>
                  <a:pt x="783649" y="2232329"/>
                </a:moveTo>
                <a:cubicBezTo>
                  <a:pt x="747411" y="2168185"/>
                  <a:pt x="744826" y="2096688"/>
                  <a:pt x="740545" y="2031704"/>
                </a:cubicBezTo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accent4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4259619054">
                  <a:prstGeom prst="cloud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effectLst/>
              <a:latin typeface="Chiller" panose="040204040310070206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7200" b="1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Chiller" panose="040204040310070206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End</a:t>
            </a:r>
            <a:r>
              <a:rPr lang="en-US" sz="7200" dirty="0">
                <a:solidFill>
                  <a:schemeClr val="accent4">
                    <a:lumMod val="60000"/>
                    <a:lumOff val="40000"/>
                  </a:schemeClr>
                </a:solidFill>
                <a:latin typeface="Chiller" panose="040204040310070206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en-US" sz="7200" dirty="0">
              <a:solidFill>
                <a:schemeClr val="accent4">
                  <a:lumMod val="60000"/>
                  <a:lumOff val="40000"/>
                </a:schemeClr>
              </a:solidFill>
              <a:effectLst/>
              <a:latin typeface="Chiller" panose="040204040310070206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980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1708</TotalTime>
  <Words>1213</Words>
  <Application>Microsoft Office PowerPoint</Application>
  <PresentationFormat>On-screen Show (4:3)</PresentationFormat>
  <Paragraphs>23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Chiller</vt:lpstr>
      <vt:lpstr>Office Theme</vt:lpstr>
      <vt:lpstr>PowerPoint Presentation</vt:lpstr>
      <vt:lpstr>                       Model of vase in the shape of a nautilus and decorated with seaweed, Date: 1863, Pencil, H. 49.4 cm. Musée d’Orsay, Paris, France https://www.musee-orsay.fr/fr/oeuvres/modele-de-vase-en-forme-de-nautile-et-decor-dalgues-101982  </vt:lpstr>
      <vt:lpstr>                   Wall vase decorated with coral, shell and starfish, Date: 1863, Pencil, H. 15.3 cm, Musée d’Orsay, Paris, France https://www.musee-orsay.fr/fr/oeuvres/vase-dapplique-decor-de-corail-coquillage-et-etoile-de-mer-160089 </vt:lpstr>
      <vt:lpstr>                          La Carpe, 1878, Enamel Glass, Glass and Crystal Museum, Vosges du Nord, France https://webmuseo.com/ws/musee-verre/app/collection/record/67  </vt:lpstr>
      <vt:lpstr>                   Ornament dish, c.  1878, Earthenware, polychrome small fire decoration on ivory tin enamel, gold highlights, DM. 58.0 cm, Musée d’Orsay, Paris, France https://www.musee-orsay.fr/fr/oeuvres/plat-dornement-1403 </vt:lpstr>
      <vt:lpstr>                       Ormolu-Mounted Double Carp Fish Pink-Glass Vase, c. 1879, enamel Glass, H. 40.64 cm, Private Collection https://www.1stdibs.com/furniture/decorative-objects/vases-vessels/vases/emile-galle-rare-important-ormolu-mounted-double-carp-fish-pink-glass-vase/id-f_27704782/ </vt:lpstr>
      <vt:lpstr>Bowl with Water Nymph Design, 1884-1889, Glass, H. 5.7 cm, Pola Museum, Ashigarashimo-gun, Kanagawa Prefecture, Japan https://www.polamuseum.or.jp/en/collection/006-0816/   </vt:lpstr>
      <vt:lpstr>Model of faience desk in the shape of rockery, decorated with aquatic fauna and flora, c. 1889, pencil and watercolor, H. 36.1 cm, Musée d’Orsay, Paris, France https://www.musee-orsay.fr/fr/oeuvres/modele-decritoire-en-faience-de-forme-rocaille-decor-de-faune-et-de-flore-aquatiques-coquillages-hippocampe-ophiures-escargots-anemones-et-algues-detail-dun-reservoir-figurant-en-ronde-bosse-un-hippocampe-et-une-101988   </vt:lpstr>
      <vt:lpstr>Decorative model of a tureen lid from the Polychrome Shells service: shells, lobsters, brittle stars and seaweed, c. 1889, pencil, watercolor and ink, H. 27.0 cm, Musée d’Orsay, Paris, France https://www.musee-orsay.fr/fr/oeuvres/modele-de-decor-dun-couvercle-de-soupiere-du-service-coquillages-polychromes-coquillages-homards-ophiure-et-algues-102288 </vt:lpstr>
      <vt:lpstr>                     Stoppered Bottle with Seashell and Water-weed Design, 1889, Glass, H. 14.0 cm, Pola Museum, Ashigarashimo-gun, Kanagawa Prefecture, Japan https://www.polamuseum.or.jp/en/collection/006-0855/ </vt:lpstr>
      <vt:lpstr>                    Marine Vase, c. 1895, Internally decorated, applied, wheel-carved, and iridized glass with martelé technique, H. 13.3 cm, McNay Art Museum, Sn Antonio, TX, USA https://collection.mcnayart.org/objects/19447/marine-vase </vt:lpstr>
      <vt:lpstr>                     Vase Decorated With Seaweed, between 1899 and 1900, two-layer glass, metal oxide inclusions, wheel-etched and acid-etched decoration, H. 25.0 cm, Musée d’Orsay, Paris, France https://www.musee-orsay.fr/fr/oeuvres/vase-decor-dalgues-143513  </vt:lpstr>
      <vt:lpstr>                Poisson et Crabe' Vase, circa 1900, triple layer crystal with internal iridescence with deeply wheel engraved marine decorations and two applied yellow fins, 21 x 17.2 x 7 cm, Private Collection https://www.christies.com/en/lot/lot-6354263 </vt:lpstr>
      <vt:lpstr>                       La Mer, c. 1900, Glass Marquetry, H. 71,2 cm, Musée d’Orsay, Paris, France https://www.musee-orsay.fr/fr/oeuvres/la-mer-152889 </vt:lpstr>
      <vt:lpstr>                “Meduse” Vase, c. 1900, Double glazed footed vase modelled as a fish, internally decorated with powder inclusions, partially iridescent, ornamented with an acid-etched and wheel-carved jellyfish on a hammered background echoing the surface of the water, H. 30 cm, Robert Zehil Gallery, Monaco http://robertzehilgallery.com/galerie/art-nouveau/antiques-emile-galle-meduse-vase-glass-1900/ </vt:lpstr>
      <vt:lpstr>              Roller vase with marine decor, c. 1902, multi-layered blown glass, metallic inclusions, H. 28.2 cm, Musée d’Orsay, Paris, France https://www.musee-orsay.fr/fr/oeuvres/vase-rouleau-decor-marin-203570 </vt:lpstr>
      <vt:lpstr>                         Vase with Seashell Design, 1903, Glass, H. 12.8, Pola Museum, Ashigarashimo-gun, Kanagawa Prefecture, Japan https://www.polamuseum.or.jp/en/collection/006-0342/ </vt:lpstr>
      <vt:lpstr>Hand With Seaweed and Shells, 1904, Glass modelled under heat with inclusions of metallic oxides, veins, applications in low and high relief and wheel engraving, 33.4 x  13.4 cm, Musée d'Orsay https://www.musee-orsay.fr/en/exhibitions/hand-seaweed-and-shells-emile-galles-artistic-testament-196300  and https://gr.pinterest.com/pin/51791464437097192/  </vt:lpstr>
      <vt:lpstr>   The Hand with Seaweed and Seashells , 1904, partially blown and hot-modeled crystal, metal oxide inclusions, marbling, applications, wheel engraving, Nancy School Museum, Nancy, France https://upload.wikimedia.org/wikipedia/commons/5/5d/%C3%89mile_Gall%C3%A9%2C_main_aux_algues_et_coquillages_%281904%29.jpg  and  https://fr.wikipedia.org/wiki/La_Main_aux_algues_et_aux_coquillages#/media/Fichier:La_main_aux_algues_et_aux_coquillages_(Emile_Gall%C3%A9)_(4935426077).jpg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Bowl with Water Nymph Design, 1884-1889, H. 5.7 cm, Pola Museum, Ashigarashimo-gun, Kanagawa Prefecture, Japan https://www.polamuseum.or.jp/en/collection/006-0816/</dc:title>
  <dc:creator>Amalia Spiliakou</dc:creator>
  <cp:lastModifiedBy>Amalia Spiliakou</cp:lastModifiedBy>
  <cp:revision>16</cp:revision>
  <dcterms:created xsi:type="dcterms:W3CDTF">2022-07-02T04:15:35Z</dcterms:created>
  <dcterms:modified xsi:type="dcterms:W3CDTF">2022-07-06T20:02:27Z</dcterms:modified>
</cp:coreProperties>
</file>