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58" r:id="rId4"/>
    <p:sldId id="259" r:id="rId5"/>
    <p:sldId id="263" r:id="rId6"/>
    <p:sldId id="266" r:id="rId7"/>
    <p:sldId id="269" r:id="rId8"/>
    <p:sldId id="260" r:id="rId9"/>
    <p:sldId id="256" r:id="rId10"/>
    <p:sldId id="270" r:id="rId11"/>
    <p:sldId id="264" r:id="rId12"/>
    <p:sldId id="265" r:id="rId13"/>
    <p:sldId id="274" r:id="rId14"/>
    <p:sldId id="262" r:id="rId15"/>
    <p:sldId id="27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FB"/>
    <a:srgbClr val="FFF5D9"/>
    <a:srgbClr val="F4F9F1"/>
    <a:srgbClr val="EFE5F7"/>
    <a:srgbClr val="D4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1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2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54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4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2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6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5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EDA0-D422-45D0-A1B3-EBCD46939BCF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D7DC3-B308-4ADA-ABA3-FB203E1CD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4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museum.delart.org/people/1102/marie-spartali-stillman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museum.delart.org/objects/3424/farm-scene?ctx=fe0b6f6b7ba5d2aca255643bd7cdced8ac4738cd&amp;idx=3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museum.delart.org/people/1102/marie-spartali-stillman/objects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sartle.com/artwork/loves-messenger-marie-spartali-stillman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lecticlight.co/2020/11/05/marie-spartali-stillman-1-loves-messenger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upload.wikimedia.org/wikipedia/commons/3/30/Marie_Spartali_Stillman_-_St._George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eoskins/7986103629" TargetMode="External"/><Relationship Id="rId2" Type="http://schemas.openxmlformats.org/officeDocument/2006/relationships/hyperlink" Target="https://upload.wikimedia.org/wikipedia/commons/c/c3/Marie_Spartali_Stillman_-_Love_Sonnets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upload.wikimedia.org/wikipedia/commons/0/0c/Marie_Spartali_Stillman_-_Beatrice_%281895%29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atsunnyside.blog/2018/11/12/marie-spartali-stillman-beatrice-1895/#jp-carousel-10386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tsunnyside.blog/2018/11/12/marie-spartali-stillman-beatrice-1895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8/81/Marie_Spartali_Stillman_-_The_Pilgrim_Folk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emuseum.delart.org/people/1102/marie-spartali-stillman/object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apollo-magazine.com/art-diary/pre-raphaelite-sisters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twitter.com/Ingrid_Mida/status/1188446037704400899/photo/3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>
            <a:extLst>
              <a:ext uri="{FF2B5EF4-FFF2-40B4-BE49-F238E27FC236}">
                <a16:creationId xmlns:a16="http://schemas.microsoft.com/office/drawing/2014/main" id="{6B1920C5-3F7F-4D94-8E39-2892D3B49DF1}"/>
              </a:ext>
            </a:extLst>
          </p:cNvPr>
          <p:cNvSpPr/>
          <p:nvPr/>
        </p:nvSpPr>
        <p:spPr>
          <a:xfrm>
            <a:off x="350667" y="392835"/>
            <a:ext cx="8442665" cy="6072330"/>
          </a:xfrm>
          <a:custGeom>
            <a:avLst/>
            <a:gdLst>
              <a:gd name="connsiteX0" fmla="*/ 0 w 8442665"/>
              <a:gd name="connsiteY0" fmla="*/ 759041 h 6072330"/>
              <a:gd name="connsiteX1" fmla="*/ 8371578 w 8442665"/>
              <a:gd name="connsiteY1" fmla="*/ 759041 h 6072330"/>
              <a:gd name="connsiteX2" fmla="*/ 8381175 w 8442665"/>
              <a:gd name="connsiteY2" fmla="*/ 1373864 h 6072330"/>
              <a:gd name="connsiteX3" fmla="*/ 8390061 w 8442665"/>
              <a:gd name="connsiteY3" fmla="*/ 1943145 h 6072330"/>
              <a:gd name="connsiteX4" fmla="*/ 8399657 w 8442665"/>
              <a:gd name="connsiteY4" fmla="*/ 2557969 h 6072330"/>
              <a:gd name="connsiteX5" fmla="*/ 8409254 w 8442665"/>
              <a:gd name="connsiteY5" fmla="*/ 3172792 h 6072330"/>
              <a:gd name="connsiteX6" fmla="*/ 8418140 w 8442665"/>
              <a:gd name="connsiteY6" fmla="*/ 3742073 h 6072330"/>
              <a:gd name="connsiteX7" fmla="*/ 8427737 w 8442665"/>
              <a:gd name="connsiteY7" fmla="*/ 4356897 h 6072330"/>
              <a:gd name="connsiteX8" fmla="*/ 8442665 w 8442665"/>
              <a:gd name="connsiteY8" fmla="*/ 5313289 h 6072330"/>
              <a:gd name="connsiteX9" fmla="*/ 71087 w 8442665"/>
              <a:gd name="connsiteY9" fmla="*/ 5313289 h 6072330"/>
              <a:gd name="connsiteX10" fmla="*/ 64334 w 8442665"/>
              <a:gd name="connsiteY10" fmla="*/ 4880635 h 6072330"/>
              <a:gd name="connsiteX11" fmla="*/ 57580 w 8442665"/>
              <a:gd name="connsiteY11" fmla="*/ 4447982 h 6072330"/>
              <a:gd name="connsiteX12" fmla="*/ 49405 w 8442665"/>
              <a:gd name="connsiteY12" fmla="*/ 3924243 h 6072330"/>
              <a:gd name="connsiteX13" fmla="*/ 41941 w 8442665"/>
              <a:gd name="connsiteY13" fmla="*/ 3446047 h 6072330"/>
              <a:gd name="connsiteX14" fmla="*/ 32345 w 8442665"/>
              <a:gd name="connsiteY14" fmla="*/ 2831224 h 6072330"/>
              <a:gd name="connsiteX15" fmla="*/ 22748 w 8442665"/>
              <a:gd name="connsiteY15" fmla="*/ 2216400 h 6072330"/>
              <a:gd name="connsiteX16" fmla="*/ 14573 w 8442665"/>
              <a:gd name="connsiteY16" fmla="*/ 1692662 h 6072330"/>
              <a:gd name="connsiteX17" fmla="*/ 0 w 8442665"/>
              <a:gd name="connsiteY17" fmla="*/ 759041 h 6072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442665" h="6072330" fill="none" extrusionOk="0">
                <a:moveTo>
                  <a:pt x="0" y="759041"/>
                </a:moveTo>
                <a:cubicBezTo>
                  <a:pt x="2768713" y="-2282893"/>
                  <a:pt x="5308759" y="2554058"/>
                  <a:pt x="8371578" y="759041"/>
                </a:cubicBezTo>
                <a:cubicBezTo>
                  <a:pt x="8379904" y="904428"/>
                  <a:pt x="8313473" y="1249513"/>
                  <a:pt x="8381175" y="1373864"/>
                </a:cubicBezTo>
                <a:cubicBezTo>
                  <a:pt x="8448877" y="1498215"/>
                  <a:pt x="8379322" y="1801922"/>
                  <a:pt x="8390061" y="1943145"/>
                </a:cubicBezTo>
                <a:cubicBezTo>
                  <a:pt x="8400800" y="2084368"/>
                  <a:pt x="8362278" y="2356052"/>
                  <a:pt x="8399657" y="2557969"/>
                </a:cubicBezTo>
                <a:cubicBezTo>
                  <a:pt x="8437036" y="2759886"/>
                  <a:pt x="8352477" y="3039937"/>
                  <a:pt x="8409254" y="3172792"/>
                </a:cubicBezTo>
                <a:cubicBezTo>
                  <a:pt x="8466031" y="3305647"/>
                  <a:pt x="8368149" y="3548694"/>
                  <a:pt x="8418140" y="3742073"/>
                </a:cubicBezTo>
                <a:cubicBezTo>
                  <a:pt x="8468131" y="3935452"/>
                  <a:pt x="8394350" y="4074732"/>
                  <a:pt x="8427737" y="4356897"/>
                </a:cubicBezTo>
                <a:cubicBezTo>
                  <a:pt x="8461124" y="4639062"/>
                  <a:pt x="8355707" y="5017602"/>
                  <a:pt x="8442665" y="5313289"/>
                </a:cubicBezTo>
                <a:cubicBezTo>
                  <a:pt x="5120730" y="7847594"/>
                  <a:pt x="1974995" y="2969521"/>
                  <a:pt x="71087" y="5313289"/>
                </a:cubicBezTo>
                <a:cubicBezTo>
                  <a:pt x="22199" y="5124621"/>
                  <a:pt x="96400" y="5006318"/>
                  <a:pt x="64334" y="4880635"/>
                </a:cubicBezTo>
                <a:cubicBezTo>
                  <a:pt x="32268" y="4754952"/>
                  <a:pt x="61219" y="4562909"/>
                  <a:pt x="57580" y="4447982"/>
                </a:cubicBezTo>
                <a:cubicBezTo>
                  <a:pt x="53941" y="4333055"/>
                  <a:pt x="106859" y="4110844"/>
                  <a:pt x="49405" y="3924243"/>
                </a:cubicBezTo>
                <a:cubicBezTo>
                  <a:pt x="-8049" y="3737642"/>
                  <a:pt x="72349" y="3671677"/>
                  <a:pt x="41941" y="3446047"/>
                </a:cubicBezTo>
                <a:cubicBezTo>
                  <a:pt x="11533" y="3220417"/>
                  <a:pt x="36254" y="3021557"/>
                  <a:pt x="32345" y="2831224"/>
                </a:cubicBezTo>
                <a:cubicBezTo>
                  <a:pt x="28436" y="2640891"/>
                  <a:pt x="50856" y="2397054"/>
                  <a:pt x="22748" y="2216400"/>
                </a:cubicBezTo>
                <a:cubicBezTo>
                  <a:pt x="-5360" y="2035746"/>
                  <a:pt x="78830" y="1925088"/>
                  <a:pt x="14573" y="1692662"/>
                </a:cubicBezTo>
                <a:cubicBezTo>
                  <a:pt x="-49684" y="1460236"/>
                  <a:pt x="101227" y="1221766"/>
                  <a:pt x="0" y="759041"/>
                </a:cubicBezTo>
                <a:close/>
              </a:path>
              <a:path w="8442665" h="6072330" stroke="0" extrusionOk="0">
                <a:moveTo>
                  <a:pt x="0" y="759041"/>
                </a:moveTo>
                <a:cubicBezTo>
                  <a:pt x="2366107" y="-1018942"/>
                  <a:pt x="4743850" y="3533733"/>
                  <a:pt x="8371578" y="759041"/>
                </a:cubicBezTo>
                <a:cubicBezTo>
                  <a:pt x="8392180" y="996786"/>
                  <a:pt x="8315740" y="1163536"/>
                  <a:pt x="8379753" y="1282780"/>
                </a:cubicBezTo>
                <a:cubicBezTo>
                  <a:pt x="8443766" y="1402024"/>
                  <a:pt x="8379637" y="1515117"/>
                  <a:pt x="8386506" y="1715433"/>
                </a:cubicBezTo>
                <a:cubicBezTo>
                  <a:pt x="8393375" y="1915749"/>
                  <a:pt x="8348635" y="2166065"/>
                  <a:pt x="8396814" y="2375799"/>
                </a:cubicBezTo>
                <a:cubicBezTo>
                  <a:pt x="8444993" y="2585533"/>
                  <a:pt x="8374020" y="2737982"/>
                  <a:pt x="8404989" y="2899538"/>
                </a:cubicBezTo>
                <a:cubicBezTo>
                  <a:pt x="8435958" y="3061094"/>
                  <a:pt x="8361475" y="3231275"/>
                  <a:pt x="8415297" y="3559904"/>
                </a:cubicBezTo>
                <a:cubicBezTo>
                  <a:pt x="8469119" y="3888533"/>
                  <a:pt x="8416719" y="3847017"/>
                  <a:pt x="8424182" y="4129185"/>
                </a:cubicBezTo>
                <a:cubicBezTo>
                  <a:pt x="8431646" y="4411352"/>
                  <a:pt x="8428539" y="4421284"/>
                  <a:pt x="8430936" y="4561838"/>
                </a:cubicBezTo>
                <a:cubicBezTo>
                  <a:pt x="8433333" y="4702392"/>
                  <a:pt x="8421213" y="4974343"/>
                  <a:pt x="8442665" y="5313289"/>
                </a:cubicBezTo>
                <a:cubicBezTo>
                  <a:pt x="4800590" y="7341045"/>
                  <a:pt x="2836752" y="3071740"/>
                  <a:pt x="71087" y="5313289"/>
                </a:cubicBezTo>
                <a:cubicBezTo>
                  <a:pt x="46799" y="5096608"/>
                  <a:pt x="104043" y="4838443"/>
                  <a:pt x="61490" y="4698466"/>
                </a:cubicBezTo>
                <a:cubicBezTo>
                  <a:pt x="18938" y="4558489"/>
                  <a:pt x="90933" y="4334222"/>
                  <a:pt x="51894" y="4083642"/>
                </a:cubicBezTo>
                <a:cubicBezTo>
                  <a:pt x="12855" y="3833062"/>
                  <a:pt x="86008" y="3716363"/>
                  <a:pt x="42297" y="3468819"/>
                </a:cubicBezTo>
                <a:cubicBezTo>
                  <a:pt x="-1414" y="3221275"/>
                  <a:pt x="78222" y="3235154"/>
                  <a:pt x="35544" y="3036165"/>
                </a:cubicBezTo>
                <a:cubicBezTo>
                  <a:pt x="-7134" y="2837176"/>
                  <a:pt x="40626" y="2699081"/>
                  <a:pt x="28790" y="2603511"/>
                </a:cubicBezTo>
                <a:cubicBezTo>
                  <a:pt x="16954" y="2507941"/>
                  <a:pt x="39177" y="2162580"/>
                  <a:pt x="19193" y="1988688"/>
                </a:cubicBezTo>
                <a:cubicBezTo>
                  <a:pt x="-791" y="1814796"/>
                  <a:pt x="19657" y="1697426"/>
                  <a:pt x="10308" y="1419407"/>
                </a:cubicBezTo>
                <a:cubicBezTo>
                  <a:pt x="958" y="1141388"/>
                  <a:pt x="76381" y="1057412"/>
                  <a:pt x="0" y="759041"/>
                </a:cubicBezTo>
                <a:close/>
              </a:path>
            </a:pathLst>
          </a:custGeom>
          <a:solidFill>
            <a:srgbClr val="F4F9F1"/>
          </a:solidFill>
          <a:ln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465706051">
                  <a:prstGeom prst="wave">
                    <a:avLst>
                      <a:gd name="adj1" fmla="val 12500"/>
                      <a:gd name="adj2" fmla="val 42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Harrington" panose="04040505050A02020702" pitchFamily="82" charset="0"/>
            </a:endParaRPr>
          </a:p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Harrington" panose="04040505050A02020702" pitchFamily="82" charset="0"/>
            </a:endParaRP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Harrington" panose="04040505050A02020702" pitchFamily="82" charset="0"/>
              </a:rPr>
              <a:t>Marie </a:t>
            </a:r>
            <a:r>
              <a:rPr lang="en-US" sz="4000" b="1" dirty="0" err="1">
                <a:solidFill>
                  <a:schemeClr val="accent6">
                    <a:lumMod val="50000"/>
                  </a:schemeClr>
                </a:solidFill>
                <a:latin typeface="Harrington" panose="04040505050A02020702" pitchFamily="82" charset="0"/>
              </a:rPr>
              <a:t>Spartali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Harrington" panose="04040505050A02020702" pitchFamily="82" charset="0"/>
              </a:rPr>
              <a:t> Stillman, 1844–1927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Harrington" panose="04040505050A02020702" pitchFamily="82" charset="0"/>
              </a:rPr>
              <a:t>Delaware Art Gallery, USA </a:t>
            </a:r>
          </a:p>
        </p:txBody>
      </p:sp>
    </p:spTree>
    <p:extLst>
      <p:ext uri="{BB962C8B-B14F-4D97-AF65-F5344CB8AC3E}">
        <p14:creationId xmlns:p14="http://schemas.microsoft.com/office/powerpoint/2010/main" val="251242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51B8B-13F4-4432-BFFA-29677322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63" y="365126"/>
            <a:ext cx="3402183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FF5D9"/>
                </a:solidFill>
                <a:latin typeface="Harrington" panose="04040505050A02020702" pitchFamily="82" charset="0"/>
              </a:rPr>
              <a:t>Self-Portrait,</a:t>
            </a:r>
            <a:r>
              <a:rPr lang="en-US" sz="2200" dirty="0">
                <a:solidFill>
                  <a:srgbClr val="FFF5D9"/>
                </a:solidFill>
                <a:latin typeface="Harrington" panose="04040505050A02020702" pitchFamily="82" charset="0"/>
              </a:rPr>
              <a:t> 1871, Charcoal and white chalk on paper, 64.5 × 52.4 cm, Delaware Art Museum, Wilmington, DE, USA</a:t>
            </a:r>
            <a:br>
              <a:rPr lang="en-US" sz="22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https://emuseum.delart.org/people/1102/marie-spartali-stillman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2200" dirty="0">
                <a:latin typeface="Harrington" panose="04040505050A02020702" pitchFamily="82" charset="0"/>
              </a:rPr>
            </a:br>
            <a:endParaRPr lang="en-US" sz="2200" dirty="0">
              <a:latin typeface="Harrington" panose="04040505050A02020702" pitchFamily="82" charset="0"/>
            </a:endParaRPr>
          </a:p>
        </p:txBody>
      </p:sp>
      <p:pic>
        <p:nvPicPr>
          <p:cNvPr id="11266" name="Picture 2" descr="Marie Spartali Stillman – Artists – Delaware Art Museum">
            <a:extLst>
              <a:ext uri="{FF2B5EF4-FFF2-40B4-BE49-F238E27FC236}">
                <a16:creationId xmlns:a16="http://schemas.microsoft.com/office/drawing/2014/main" id="{C27B1088-B15A-4F86-898D-ADC806D7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65" y="146393"/>
            <a:ext cx="5337572" cy="656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03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8742-95C4-4F77-A360-5A391EDC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D4ECE1"/>
                </a:solidFill>
                <a:latin typeface="Harrington" panose="04040505050A02020702" pitchFamily="82" charset="0"/>
              </a:rPr>
              <a:t>Farm Scene, </a:t>
            </a:r>
            <a:r>
              <a:rPr lang="en-US" sz="2200" dirty="0">
                <a:solidFill>
                  <a:srgbClr val="D4ECE1"/>
                </a:solidFill>
                <a:latin typeface="Harrington" panose="04040505050A02020702" pitchFamily="82" charset="0"/>
              </a:rPr>
              <a:t>not dated, </a:t>
            </a:r>
            <a:r>
              <a:rPr lang="en-US" sz="2200" dirty="0" err="1">
                <a:solidFill>
                  <a:srgbClr val="D4ECE1"/>
                </a:solidFill>
                <a:latin typeface="Harrington" panose="04040505050A02020702" pitchFamily="82" charset="0"/>
              </a:rPr>
              <a:t>Watercolour</a:t>
            </a:r>
            <a:r>
              <a:rPr lang="en-US" sz="2200" dirty="0">
                <a:solidFill>
                  <a:srgbClr val="D4ECE1"/>
                </a:solidFill>
                <a:latin typeface="Harrington" panose="04040505050A02020702" pitchFamily="82" charset="0"/>
              </a:rPr>
              <a:t> on paper, 30.8 × 44.5 cm, Delaware Art Museum, Wilmington, DE, USA </a:t>
            </a:r>
            <a:br>
              <a:rPr lang="en-US" sz="2200" dirty="0">
                <a:solidFill>
                  <a:srgbClr val="D4ECE1"/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rgbClr val="D4ECE1"/>
                </a:solidFill>
                <a:latin typeface="Harrington" panose="04040505050A02020702" pitchFamily="82" charset="0"/>
                <a:hlinkClick r:id="rId2"/>
              </a:rPr>
              <a:t>https://emuseum.delart.org/objects/3424/farm-scene?ctx=fe0b6f6b7ba5d2aca255643bd7cdced8ac4738cd&amp;idx=3</a:t>
            </a:r>
            <a:r>
              <a:rPr lang="en-US" sz="1600" dirty="0">
                <a:solidFill>
                  <a:srgbClr val="D4ECE1"/>
                </a:solidFill>
                <a:latin typeface="Harrington" panose="04040505050A02020702" pitchFamily="82" charset="0"/>
              </a:rPr>
              <a:t> </a:t>
            </a:r>
            <a:br>
              <a:rPr lang="en-US" sz="2000" dirty="0">
                <a:solidFill>
                  <a:srgbClr val="D4ECE1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D4ECE1"/>
                </a:solidFill>
                <a:latin typeface="Harrington" panose="04040505050A02020702" pitchFamily="82" charset="0"/>
              </a:rPr>
            </a:br>
            <a:endParaRPr lang="en-US" sz="2000" b="1" dirty="0">
              <a:solidFill>
                <a:srgbClr val="D4ECE1"/>
              </a:solidFill>
              <a:latin typeface="Harrington" panose="04040505050A02020702" pitchFamily="8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7972523-C07E-413F-8209-9FF6D9F5B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3744" y="1417769"/>
            <a:ext cx="12011488" cy="527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375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5E4A9-8F92-45F8-9076-45DA76BA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4F9F1"/>
                </a:solidFill>
                <a:latin typeface="Harrington" panose="04040505050A02020702" pitchFamily="82" charset="0"/>
              </a:rPr>
              <a:t>Kelmscott Manor, from the Field, </a:t>
            </a:r>
            <a:r>
              <a:rPr lang="en-US" sz="2000" dirty="0">
                <a:solidFill>
                  <a:srgbClr val="F4F9F1"/>
                </a:solidFill>
                <a:latin typeface="Harrington" panose="04040505050A02020702" pitchFamily="82" charset="0"/>
              </a:rPr>
              <a:t>not dated, Watercolor and gouache on paper laid on panel, 18.6 × 31 cm, Delaware Art Museum, Wilmington, DE, USA</a:t>
            </a:r>
            <a:br>
              <a:rPr lang="en-US" sz="2000" dirty="0">
                <a:solidFill>
                  <a:srgbClr val="F4F9F1"/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rgbClr val="F4F9F1"/>
                </a:solidFill>
                <a:latin typeface="Harrington" panose="04040505050A02020702" pitchFamily="82" charset="0"/>
                <a:hlinkClick r:id="rId2"/>
              </a:rPr>
              <a:t>https://emuseum.delart.org/people/1102/marie-spartali-stillman/objects</a:t>
            </a:r>
            <a:r>
              <a:rPr lang="en-US" sz="1600" dirty="0">
                <a:solidFill>
                  <a:srgbClr val="F4F9F1"/>
                </a:solidFill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BD53C52-DC2D-4D66-B36D-F25124E87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2015" y="1690689"/>
            <a:ext cx="12011055" cy="527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02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1E4E8-B18D-49CF-ACA5-6518B847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31" y="365126"/>
            <a:ext cx="3089429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FF5D9"/>
                </a:solidFill>
                <a:latin typeface="Harrington" panose="04040505050A02020702" pitchFamily="82" charset="0"/>
              </a:rPr>
              <a:t>Love's Messenger, </a:t>
            </a:r>
            <a:r>
              <a:rPr lang="en-US" sz="2200" dirty="0">
                <a:solidFill>
                  <a:srgbClr val="FFF5D9"/>
                </a:solidFill>
                <a:latin typeface="Harrington" panose="04040505050A02020702" pitchFamily="82" charset="0"/>
              </a:rPr>
              <a:t>1885, Watercolor, tempera, and gold paint on paper, 81.3 x 66 cm, Delaware Art Museum, Wilmington, DE, USA</a:t>
            </a:r>
            <a:br>
              <a:rPr lang="en-US" sz="2200" dirty="0">
                <a:solidFill>
                  <a:srgbClr val="FFF5D9"/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rgbClr val="F4F9F1"/>
                </a:solidFill>
                <a:latin typeface="Harrington" panose="04040505050A02020702" pitchFamily="82" charset="0"/>
                <a:hlinkClick r:id="rId2"/>
              </a:rPr>
              <a:t>https://www.sartle.com/artwork/loves-messenger-marie-spartali-stillman</a:t>
            </a:r>
            <a:r>
              <a:rPr lang="en-US" sz="1600" dirty="0">
                <a:solidFill>
                  <a:srgbClr val="F4F9F1"/>
                </a:solidFill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6148" name="Picture 4" descr="Love&amp;#39;s Messenger [Marie Spartali Stillman] | Sartle - Rogue Art History">
            <a:extLst>
              <a:ext uri="{FF2B5EF4-FFF2-40B4-BE49-F238E27FC236}">
                <a16:creationId xmlns:a16="http://schemas.microsoft.com/office/drawing/2014/main" id="{A3844786-CA81-40EE-BA46-3B5FABED8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60" y="0"/>
            <a:ext cx="5527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215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Marie Spartali Stillman 1: Love&amp;#39;s Messenger – The Eclectic Light Company">
            <a:extLst>
              <a:ext uri="{FF2B5EF4-FFF2-40B4-BE49-F238E27FC236}">
                <a16:creationId xmlns:a16="http://schemas.microsoft.com/office/drawing/2014/main" id="{1AE3083D-DF0B-4648-A417-028984694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3" b="4053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0DB461-6D58-4DB2-B444-E67500F24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5797118"/>
            <a:ext cx="8895426" cy="6303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Harrington" panose="04040505050A02020702" pitchFamily="82" charset="0"/>
                <a:hlinkClick r:id="rId3"/>
              </a:rPr>
              <a:t>https://eclecticlight.co/2020/11/05/marie-spartali-stillman-1-loves-messenger/</a:t>
            </a:r>
            <a:r>
              <a:rPr lang="en-US" sz="1400" dirty="0">
                <a:solidFill>
                  <a:srgbClr val="FFFFFF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101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DE09-56CB-40AA-8473-62AC7D10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500" y="365126"/>
            <a:ext cx="3108849" cy="1325563"/>
          </a:xfrm>
        </p:spPr>
        <p:txBody>
          <a:bodyPr>
            <a:noAutofit/>
          </a:bodyPr>
          <a:lstStyle/>
          <a:p>
            <a:pPr algn="ctr"/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</a:br>
            <a:r>
              <a:rPr lang="en-US" sz="2000" b="1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  <a:t>St. George, </a:t>
            </a:r>
            <a:r>
              <a:rPr lang="en-US" sz="2000" b="0" i="0" dirty="0">
                <a:solidFill>
                  <a:srgbClr val="FFF5D9"/>
                </a:solidFill>
                <a:effectLst/>
                <a:latin typeface="Harrington" panose="04040505050A02020702" pitchFamily="82" charset="0"/>
              </a:rPr>
              <a:t>1892, Watercolor on paper, 47 × 30.8 cm, </a:t>
            </a:r>
            <a:r>
              <a:rPr lang="en-US" sz="2000" dirty="0">
                <a:solidFill>
                  <a:srgbClr val="FFF5D9"/>
                </a:solidFill>
                <a:latin typeface="Harrington" panose="04040505050A02020702" pitchFamily="82" charset="0"/>
              </a:rPr>
              <a:t>Delaware Art Museum, Wilmington, DE, USA </a:t>
            </a:r>
            <a:br>
              <a:rPr lang="en-US" sz="1400" dirty="0">
                <a:solidFill>
                  <a:srgbClr val="FFF5D9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FF5D9"/>
                </a:solidFill>
                <a:latin typeface="Harrington" panose="04040505050A02020702" pitchFamily="82" charset="0"/>
                <a:hlinkClick r:id="rId2"/>
              </a:rPr>
              <a:t>https://upload.wikimedia.org/wikipedia/commons/3/30/Marie_Spartali_Stillman_-_St._George.jpg</a:t>
            </a:r>
            <a:r>
              <a:rPr lang="en-US" sz="1400" dirty="0">
                <a:solidFill>
                  <a:srgbClr val="FFF5D9"/>
                </a:solidFill>
                <a:latin typeface="Harrington" panose="04040505050A02020702" pitchFamily="82" charset="0"/>
              </a:rPr>
              <a:t> </a:t>
            </a:r>
            <a:endParaRPr lang="en-US" sz="1400" b="0" i="0" dirty="0">
              <a:solidFill>
                <a:srgbClr val="FFF5D9"/>
              </a:solidFill>
              <a:effectLst/>
              <a:latin typeface="Harrington" panose="04040505050A02020702" pitchFamily="82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5451D4E0-ED05-427F-8E37-CCDCA0057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43" y="0"/>
            <a:ext cx="4598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73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47307-32B1-41CE-8CF5-AB4609F9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100" y="365126"/>
            <a:ext cx="452392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Love Sonnets,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1894, Watercolor and gouache on paper, mounted on wood panel, 44.1 × 27.9 cm, Delaware Art Museum, Wilmington, DE,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  <a:hlinkClick r:id="rId2"/>
              </a:rPr>
              <a:t>https://upload.wikimedia.org/wikipedia/commons/c/c3/Marie_Spartali_Stillman_-_Love_Sonnets.jpg</a:t>
            </a:r>
            <a:b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  <a:hlinkClick r:id="rId3"/>
              </a:rPr>
              <a:t>https://www.flickr.com/photos/eoskins/7986103629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   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4C5A4C2E-3C64-4329-8D4B-8DD56AB7E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72" y="0"/>
            <a:ext cx="428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arie Spartali Stillman &amp;#39;Love Sonnets&amp;#39; (detail) 1894 | Flickr">
            <a:extLst>
              <a:ext uri="{FF2B5EF4-FFF2-40B4-BE49-F238E27FC236}">
                <a16:creationId xmlns:a16="http://schemas.microsoft.com/office/drawing/2014/main" id="{93410261-730E-47D1-B7A7-4A60B114E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87" y="365126"/>
            <a:ext cx="4374140" cy="398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423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4CE537-2618-4558-B38B-0828B5583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767" y="365126"/>
            <a:ext cx="353497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D4ECE1"/>
                </a:solidFill>
                <a:latin typeface="Harrington" panose="04040505050A02020702" pitchFamily="82" charset="0"/>
              </a:rPr>
              <a:t>Beatrice, </a:t>
            </a:r>
            <a:r>
              <a:rPr lang="en-US" sz="2200" dirty="0">
                <a:solidFill>
                  <a:srgbClr val="D4ECE1"/>
                </a:solidFill>
                <a:latin typeface="Harrington" panose="04040505050A02020702" pitchFamily="82" charset="0"/>
              </a:rPr>
              <a:t>1896, Watercolor and gouache on paper mounted on board, 57.6 × 43.2 cm, Delaware Art Museum, Wilmington, DE, USA</a:t>
            </a:r>
            <a:br>
              <a:rPr lang="en-US" sz="2200" dirty="0">
                <a:solidFill>
                  <a:srgbClr val="D4ECE1"/>
                </a:solidFill>
                <a:latin typeface="Harrington" panose="04040505050A02020702" pitchFamily="82" charset="0"/>
              </a:rPr>
            </a:br>
            <a:r>
              <a:rPr lang="en-US" sz="1600" dirty="0">
                <a:solidFill>
                  <a:srgbClr val="95CFB3"/>
                </a:solidFill>
                <a:latin typeface="Harrington" panose="04040505050A02020702" pitchFamily="82" charset="0"/>
                <a:hlinkClick r:id="rId2"/>
              </a:rPr>
              <a:t>https://upload.wikimedia.org/wikipedia/commons/0/0c/Marie_Spartali_Stillman_-_Beatrice_%281895%29.jpg</a:t>
            </a:r>
            <a:br>
              <a:rPr lang="en-US" sz="1600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95CFB3"/>
                </a:solidFill>
                <a:latin typeface="Harrington" panose="04040505050A02020702" pitchFamily="82" charset="0"/>
              </a:rPr>
            </a:br>
            <a:endParaRPr lang="en-US" sz="2000" dirty="0">
              <a:latin typeface="Harrington" panose="04040505050A02020702" pitchFamily="8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D9779B-07C4-4B5F-9640-83A154644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56" y="0"/>
            <a:ext cx="5170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86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9BCD-B6A6-41A1-8E8A-22721C1C6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400" dirty="0">
                <a:latin typeface="Harrington" panose="04040505050A02020702" pitchFamily="82" charset="0"/>
                <a:hlinkClick r:id="rId2"/>
              </a:rPr>
              <a:t>https://atsunnyside.blog/2018/11/12/marie-spartali-stillman-beatrice-1895/#jp-carousel-10386</a:t>
            </a:r>
            <a:r>
              <a:rPr lang="en-US" sz="1400" dirty="0">
                <a:latin typeface="Harrington" panose="04040505050A02020702" pitchFamily="82" charset="0"/>
              </a:rPr>
              <a:t> </a:t>
            </a: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endParaRPr lang="en-US" sz="1400" dirty="0">
              <a:latin typeface="Harrington" panose="04040505050A02020702" pitchFamily="82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21048C25-24A1-442B-B264-61A18175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0646"/>
            <a:ext cx="9144000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916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11Marie_Spartali_Stillman_-_Beatrice_(1895) jpg (JPEG Image, 4110 × 5451 pixels)">
            <a:extLst>
              <a:ext uri="{FF2B5EF4-FFF2-40B4-BE49-F238E27FC236}">
                <a16:creationId xmlns:a16="http://schemas.microsoft.com/office/drawing/2014/main" id="{1BF023DB-D8C0-418C-98DB-5E99C3555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6" r="16605" b="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2C9EA7-906D-41AE-95F4-A2FE3C92A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513033"/>
            <a:ext cx="7543800" cy="10031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Harrington" panose="04040505050A02020702" pitchFamily="82" charset="0"/>
                <a:hlinkClick r:id="rId3"/>
              </a:rPr>
              <a:t>https://atsunnyside.blog/2018/11/12/marie-spartali-stillman-beatrice-1895/</a:t>
            </a:r>
            <a:r>
              <a:rPr lang="en-US" sz="1400" dirty="0">
                <a:solidFill>
                  <a:srgbClr val="FFFFFF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8297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B56FB564-6383-4086-88B0-24A921D5D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33338"/>
            <a:ext cx="8305800" cy="679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6626176-EEA4-4332-B59A-ECB44D1F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140"/>
            <a:ext cx="7886700" cy="781235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FFF5D9"/>
                </a:solidFill>
                <a:latin typeface="Harrington" panose="04040505050A02020702" pitchFamily="82" charset="0"/>
              </a:rPr>
              <a:t>The Pilgrim Folk, </a:t>
            </a:r>
            <a:r>
              <a:rPr lang="en-US" sz="2000" dirty="0">
                <a:solidFill>
                  <a:srgbClr val="FFF5D9"/>
                </a:solidFill>
                <a:latin typeface="Harrington" panose="04040505050A02020702" pitchFamily="82" charset="0"/>
              </a:rPr>
              <a:t>1914, Watercolor and gouache on paper, 57.8 × 70.5 cm, Delaware Art Museum, Wilmington, DE, USA</a:t>
            </a:r>
            <a:br>
              <a:rPr lang="en-US" sz="1400" dirty="0">
                <a:solidFill>
                  <a:srgbClr val="FFF5D9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FF5D9"/>
                </a:solidFill>
                <a:latin typeface="Harrington" panose="04040505050A02020702" pitchFamily="82" charset="0"/>
                <a:hlinkClick r:id="rId3"/>
              </a:rPr>
              <a:t>https://upload.wikimedia.org/wikipedia/commons/8/81/Marie_Spartali_Stillman_-_The_Pilgrim_Folk.jpg</a:t>
            </a:r>
            <a:r>
              <a:rPr lang="en-US" sz="1400" dirty="0">
                <a:solidFill>
                  <a:srgbClr val="FFF5D9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499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28174-6396-47AA-B3FC-B126F6BD1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9666" y="365126"/>
            <a:ext cx="297568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7030A0"/>
                </a:solidFill>
                <a:latin typeface="Harrington" panose="04040505050A02020702" pitchFamily="82" charset="0"/>
              </a:rPr>
            </a:br>
            <a:r>
              <a:rPr lang="en-US" sz="2200" dirty="0">
                <a:solidFill>
                  <a:srgbClr val="F8F3FB"/>
                </a:solidFill>
                <a:latin typeface="Harrington" panose="04040505050A02020702" pitchFamily="82" charset="0"/>
              </a:rPr>
              <a:t>Embroidered Tunic, not dated, Embroidery on silk, 134.6 × 48.3 cm, Delaware Art Museum, Wilmington, DE, USA</a:t>
            </a:r>
            <a:br>
              <a:rPr lang="en-US" sz="2200" dirty="0">
                <a:solidFill>
                  <a:srgbClr val="F8F3FB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7030A0"/>
                </a:solidFill>
                <a:latin typeface="Harrington" panose="04040505050A02020702" pitchFamily="82" charset="0"/>
                <a:hlinkClick r:id="rId2"/>
              </a:rPr>
              <a:t>https://emuseum.delart.org/people/1102/marie-spartali-stillman/objects</a:t>
            </a:r>
            <a:r>
              <a:rPr lang="en-US" sz="1400" dirty="0">
                <a:solidFill>
                  <a:srgbClr val="7030A0"/>
                </a:solidFill>
                <a:latin typeface="Harrington" panose="04040505050A02020702" pitchFamily="82" charset="0"/>
              </a:rPr>
              <a:t> </a:t>
            </a:r>
            <a:endParaRPr lang="en-US" sz="2000" dirty="0">
              <a:latin typeface="Harrington" panose="04040505050A02020702" pitchFamily="82" charset="0"/>
            </a:endParaRPr>
          </a:p>
        </p:txBody>
      </p:sp>
      <p:pic>
        <p:nvPicPr>
          <p:cNvPr id="5122" name="Picture 2" descr="Looking Closely at Marie Spartali Stillman&amp;#39;s Embroidered Garments –  Delaware Art Museum">
            <a:extLst>
              <a:ext uri="{FF2B5EF4-FFF2-40B4-BE49-F238E27FC236}">
                <a16:creationId xmlns:a16="http://schemas.microsoft.com/office/drawing/2014/main" id="{25D5F18D-7858-4856-8404-02E73F6ED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4830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05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2E470-6BC2-4F9B-8225-40FE4F34B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FE5F7"/>
                </a:solidFill>
                <a:latin typeface="Harrington" panose="04040505050A02020702" pitchFamily="82" charset="0"/>
              </a:rPr>
              <a:t>Shoes, </a:t>
            </a:r>
            <a:r>
              <a:rPr lang="en-US" sz="2000" dirty="0">
                <a:solidFill>
                  <a:srgbClr val="EFE5F7"/>
                </a:solidFill>
                <a:latin typeface="Harrington" panose="04040505050A02020702" pitchFamily="82" charset="0"/>
              </a:rPr>
              <a:t>Embroidery on silk, 11.4 × 7.6 × 26.7 cm, Delaware Art Museum, Wilmington, DE, USA</a:t>
            </a:r>
            <a:br>
              <a:rPr lang="en-US" sz="1400" dirty="0">
                <a:solidFill>
                  <a:srgbClr val="EFE5F7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EFE5F7"/>
                </a:solidFill>
                <a:latin typeface="Harrington" panose="04040505050A02020702" pitchFamily="82" charset="0"/>
                <a:hlinkClick r:id="rId2"/>
              </a:rPr>
              <a:t>https://www.apollo-magazine.com/art-diary/pre-raphaelite-sisters/</a:t>
            </a:r>
            <a:r>
              <a:rPr lang="en-US" sz="1400" dirty="0">
                <a:solidFill>
                  <a:srgbClr val="EFE5F7"/>
                </a:solidFill>
                <a:latin typeface="Harrington" panose="04040505050A02020702" pitchFamily="82" charset="0"/>
              </a:rPr>
              <a:t>  </a:t>
            </a:r>
          </a:p>
        </p:txBody>
      </p:sp>
      <p:pic>
        <p:nvPicPr>
          <p:cNvPr id="3" name="Picture 2" descr="Pre-Raphaelite Sisters | Apollo Magazine">
            <a:extLst>
              <a:ext uri="{FF2B5EF4-FFF2-40B4-BE49-F238E27FC236}">
                <a16:creationId xmlns:a16="http://schemas.microsoft.com/office/drawing/2014/main" id="{0A7DBF72-6260-4917-8937-1CE57661A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690689"/>
            <a:ext cx="695325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599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CF91-2CBD-474D-ADC2-B73F8E6E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396" y="365126"/>
            <a:ext cx="126818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400" dirty="0">
                <a:latin typeface="Harrington" panose="04040505050A02020702" pitchFamily="82" charset="0"/>
              </a:rPr>
              <a:t>https://delart.org/event/inside-look-marie-spartali-stillmans-embroidery/2021-04-09/ </a:t>
            </a:r>
            <a:br>
              <a:rPr lang="en-US" sz="1400" dirty="0">
                <a:latin typeface="Harrington" panose="04040505050A02020702" pitchFamily="82" charset="0"/>
              </a:rPr>
            </a:br>
            <a:r>
              <a:rPr lang="en-US" sz="1400" dirty="0">
                <a:latin typeface="Harrington" panose="04040505050A02020702" pitchFamily="82" charset="0"/>
              </a:rPr>
              <a:t>https://victorianweb.</a:t>
            </a: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4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r>
              <a:rPr lang="en-US" sz="1600" dirty="0">
                <a:latin typeface="Harrington" panose="04040505050A02020702" pitchFamily="82" charset="0"/>
                <a:hlinkClick r:id="rId2"/>
              </a:rPr>
              <a:t>https://twitter.com/Ingrid_Mida/status/1188446037704400899/photo/3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4106" name="Picture 10" descr="Image">
            <a:extLst>
              <a:ext uri="{FF2B5EF4-FFF2-40B4-BE49-F238E27FC236}">
                <a16:creationId xmlns:a16="http://schemas.microsoft.com/office/drawing/2014/main" id="{BC1C58FB-A747-45F5-901D-30F282887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22" y="0"/>
            <a:ext cx="754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558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>
            <a:extLst>
              <a:ext uri="{FF2B5EF4-FFF2-40B4-BE49-F238E27FC236}">
                <a16:creationId xmlns:a16="http://schemas.microsoft.com/office/drawing/2014/main" id="{6B1920C5-3F7F-4D94-8E39-2892D3B49DF1}"/>
              </a:ext>
            </a:extLst>
          </p:cNvPr>
          <p:cNvSpPr/>
          <p:nvPr/>
        </p:nvSpPr>
        <p:spPr>
          <a:xfrm>
            <a:off x="350667" y="392835"/>
            <a:ext cx="8442665" cy="6072330"/>
          </a:xfrm>
          <a:custGeom>
            <a:avLst/>
            <a:gdLst>
              <a:gd name="connsiteX0" fmla="*/ 0 w 8442665"/>
              <a:gd name="connsiteY0" fmla="*/ 759041 h 6072330"/>
              <a:gd name="connsiteX1" fmla="*/ 8371578 w 8442665"/>
              <a:gd name="connsiteY1" fmla="*/ 759041 h 6072330"/>
              <a:gd name="connsiteX2" fmla="*/ 8381175 w 8442665"/>
              <a:gd name="connsiteY2" fmla="*/ 1373864 h 6072330"/>
              <a:gd name="connsiteX3" fmla="*/ 8390061 w 8442665"/>
              <a:gd name="connsiteY3" fmla="*/ 1943145 h 6072330"/>
              <a:gd name="connsiteX4" fmla="*/ 8399657 w 8442665"/>
              <a:gd name="connsiteY4" fmla="*/ 2557969 h 6072330"/>
              <a:gd name="connsiteX5" fmla="*/ 8409254 w 8442665"/>
              <a:gd name="connsiteY5" fmla="*/ 3172792 h 6072330"/>
              <a:gd name="connsiteX6" fmla="*/ 8418140 w 8442665"/>
              <a:gd name="connsiteY6" fmla="*/ 3742073 h 6072330"/>
              <a:gd name="connsiteX7" fmla="*/ 8427737 w 8442665"/>
              <a:gd name="connsiteY7" fmla="*/ 4356897 h 6072330"/>
              <a:gd name="connsiteX8" fmla="*/ 8442665 w 8442665"/>
              <a:gd name="connsiteY8" fmla="*/ 5313289 h 6072330"/>
              <a:gd name="connsiteX9" fmla="*/ 71087 w 8442665"/>
              <a:gd name="connsiteY9" fmla="*/ 5313289 h 6072330"/>
              <a:gd name="connsiteX10" fmla="*/ 64334 w 8442665"/>
              <a:gd name="connsiteY10" fmla="*/ 4880635 h 6072330"/>
              <a:gd name="connsiteX11" fmla="*/ 57580 w 8442665"/>
              <a:gd name="connsiteY11" fmla="*/ 4447982 h 6072330"/>
              <a:gd name="connsiteX12" fmla="*/ 49405 w 8442665"/>
              <a:gd name="connsiteY12" fmla="*/ 3924243 h 6072330"/>
              <a:gd name="connsiteX13" fmla="*/ 41941 w 8442665"/>
              <a:gd name="connsiteY13" fmla="*/ 3446047 h 6072330"/>
              <a:gd name="connsiteX14" fmla="*/ 32345 w 8442665"/>
              <a:gd name="connsiteY14" fmla="*/ 2831224 h 6072330"/>
              <a:gd name="connsiteX15" fmla="*/ 22748 w 8442665"/>
              <a:gd name="connsiteY15" fmla="*/ 2216400 h 6072330"/>
              <a:gd name="connsiteX16" fmla="*/ 14573 w 8442665"/>
              <a:gd name="connsiteY16" fmla="*/ 1692662 h 6072330"/>
              <a:gd name="connsiteX17" fmla="*/ 0 w 8442665"/>
              <a:gd name="connsiteY17" fmla="*/ 759041 h 6072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442665" h="6072330" fill="none" extrusionOk="0">
                <a:moveTo>
                  <a:pt x="0" y="759041"/>
                </a:moveTo>
                <a:cubicBezTo>
                  <a:pt x="2768713" y="-2282893"/>
                  <a:pt x="5308759" y="2554058"/>
                  <a:pt x="8371578" y="759041"/>
                </a:cubicBezTo>
                <a:cubicBezTo>
                  <a:pt x="8379904" y="904428"/>
                  <a:pt x="8313473" y="1249513"/>
                  <a:pt x="8381175" y="1373864"/>
                </a:cubicBezTo>
                <a:cubicBezTo>
                  <a:pt x="8448877" y="1498215"/>
                  <a:pt x="8379322" y="1801922"/>
                  <a:pt x="8390061" y="1943145"/>
                </a:cubicBezTo>
                <a:cubicBezTo>
                  <a:pt x="8400800" y="2084368"/>
                  <a:pt x="8362278" y="2356052"/>
                  <a:pt x="8399657" y="2557969"/>
                </a:cubicBezTo>
                <a:cubicBezTo>
                  <a:pt x="8437036" y="2759886"/>
                  <a:pt x="8352477" y="3039937"/>
                  <a:pt x="8409254" y="3172792"/>
                </a:cubicBezTo>
                <a:cubicBezTo>
                  <a:pt x="8466031" y="3305647"/>
                  <a:pt x="8368149" y="3548694"/>
                  <a:pt x="8418140" y="3742073"/>
                </a:cubicBezTo>
                <a:cubicBezTo>
                  <a:pt x="8468131" y="3935452"/>
                  <a:pt x="8394350" y="4074732"/>
                  <a:pt x="8427737" y="4356897"/>
                </a:cubicBezTo>
                <a:cubicBezTo>
                  <a:pt x="8461124" y="4639062"/>
                  <a:pt x="8355707" y="5017602"/>
                  <a:pt x="8442665" y="5313289"/>
                </a:cubicBezTo>
                <a:cubicBezTo>
                  <a:pt x="5120730" y="7847594"/>
                  <a:pt x="1974995" y="2969521"/>
                  <a:pt x="71087" y="5313289"/>
                </a:cubicBezTo>
                <a:cubicBezTo>
                  <a:pt x="22199" y="5124621"/>
                  <a:pt x="96400" y="5006318"/>
                  <a:pt x="64334" y="4880635"/>
                </a:cubicBezTo>
                <a:cubicBezTo>
                  <a:pt x="32268" y="4754952"/>
                  <a:pt x="61219" y="4562909"/>
                  <a:pt x="57580" y="4447982"/>
                </a:cubicBezTo>
                <a:cubicBezTo>
                  <a:pt x="53941" y="4333055"/>
                  <a:pt x="106859" y="4110844"/>
                  <a:pt x="49405" y="3924243"/>
                </a:cubicBezTo>
                <a:cubicBezTo>
                  <a:pt x="-8049" y="3737642"/>
                  <a:pt x="72349" y="3671677"/>
                  <a:pt x="41941" y="3446047"/>
                </a:cubicBezTo>
                <a:cubicBezTo>
                  <a:pt x="11533" y="3220417"/>
                  <a:pt x="36254" y="3021557"/>
                  <a:pt x="32345" y="2831224"/>
                </a:cubicBezTo>
                <a:cubicBezTo>
                  <a:pt x="28436" y="2640891"/>
                  <a:pt x="50856" y="2397054"/>
                  <a:pt x="22748" y="2216400"/>
                </a:cubicBezTo>
                <a:cubicBezTo>
                  <a:pt x="-5360" y="2035746"/>
                  <a:pt x="78830" y="1925088"/>
                  <a:pt x="14573" y="1692662"/>
                </a:cubicBezTo>
                <a:cubicBezTo>
                  <a:pt x="-49684" y="1460236"/>
                  <a:pt x="101227" y="1221766"/>
                  <a:pt x="0" y="759041"/>
                </a:cubicBezTo>
                <a:close/>
              </a:path>
              <a:path w="8442665" h="6072330" stroke="0" extrusionOk="0">
                <a:moveTo>
                  <a:pt x="0" y="759041"/>
                </a:moveTo>
                <a:cubicBezTo>
                  <a:pt x="2366107" y="-1018942"/>
                  <a:pt x="4743850" y="3533733"/>
                  <a:pt x="8371578" y="759041"/>
                </a:cubicBezTo>
                <a:cubicBezTo>
                  <a:pt x="8392180" y="996786"/>
                  <a:pt x="8315740" y="1163536"/>
                  <a:pt x="8379753" y="1282780"/>
                </a:cubicBezTo>
                <a:cubicBezTo>
                  <a:pt x="8443766" y="1402024"/>
                  <a:pt x="8379637" y="1515117"/>
                  <a:pt x="8386506" y="1715433"/>
                </a:cubicBezTo>
                <a:cubicBezTo>
                  <a:pt x="8393375" y="1915749"/>
                  <a:pt x="8348635" y="2166065"/>
                  <a:pt x="8396814" y="2375799"/>
                </a:cubicBezTo>
                <a:cubicBezTo>
                  <a:pt x="8444993" y="2585533"/>
                  <a:pt x="8374020" y="2737982"/>
                  <a:pt x="8404989" y="2899538"/>
                </a:cubicBezTo>
                <a:cubicBezTo>
                  <a:pt x="8435958" y="3061094"/>
                  <a:pt x="8361475" y="3231275"/>
                  <a:pt x="8415297" y="3559904"/>
                </a:cubicBezTo>
                <a:cubicBezTo>
                  <a:pt x="8469119" y="3888533"/>
                  <a:pt x="8416719" y="3847017"/>
                  <a:pt x="8424182" y="4129185"/>
                </a:cubicBezTo>
                <a:cubicBezTo>
                  <a:pt x="8431646" y="4411352"/>
                  <a:pt x="8428539" y="4421284"/>
                  <a:pt x="8430936" y="4561838"/>
                </a:cubicBezTo>
                <a:cubicBezTo>
                  <a:pt x="8433333" y="4702392"/>
                  <a:pt x="8421213" y="4974343"/>
                  <a:pt x="8442665" y="5313289"/>
                </a:cubicBezTo>
                <a:cubicBezTo>
                  <a:pt x="4800590" y="7341045"/>
                  <a:pt x="2836752" y="3071740"/>
                  <a:pt x="71087" y="5313289"/>
                </a:cubicBezTo>
                <a:cubicBezTo>
                  <a:pt x="46799" y="5096608"/>
                  <a:pt x="104043" y="4838443"/>
                  <a:pt x="61490" y="4698466"/>
                </a:cubicBezTo>
                <a:cubicBezTo>
                  <a:pt x="18938" y="4558489"/>
                  <a:pt x="90933" y="4334222"/>
                  <a:pt x="51894" y="4083642"/>
                </a:cubicBezTo>
                <a:cubicBezTo>
                  <a:pt x="12855" y="3833062"/>
                  <a:pt x="86008" y="3716363"/>
                  <a:pt x="42297" y="3468819"/>
                </a:cubicBezTo>
                <a:cubicBezTo>
                  <a:pt x="-1414" y="3221275"/>
                  <a:pt x="78222" y="3235154"/>
                  <a:pt x="35544" y="3036165"/>
                </a:cubicBezTo>
                <a:cubicBezTo>
                  <a:pt x="-7134" y="2837176"/>
                  <a:pt x="40626" y="2699081"/>
                  <a:pt x="28790" y="2603511"/>
                </a:cubicBezTo>
                <a:cubicBezTo>
                  <a:pt x="16954" y="2507941"/>
                  <a:pt x="39177" y="2162580"/>
                  <a:pt x="19193" y="1988688"/>
                </a:cubicBezTo>
                <a:cubicBezTo>
                  <a:pt x="-791" y="1814796"/>
                  <a:pt x="19657" y="1697426"/>
                  <a:pt x="10308" y="1419407"/>
                </a:cubicBezTo>
                <a:cubicBezTo>
                  <a:pt x="958" y="1141388"/>
                  <a:pt x="76381" y="1057412"/>
                  <a:pt x="0" y="759041"/>
                </a:cubicBezTo>
                <a:close/>
              </a:path>
            </a:pathLst>
          </a:custGeom>
          <a:solidFill>
            <a:srgbClr val="F4F9F1"/>
          </a:solidFill>
          <a:ln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465706051">
                  <a:prstGeom prst="wave">
                    <a:avLst>
                      <a:gd name="adj1" fmla="val 12500"/>
                      <a:gd name="adj2" fmla="val 42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Harrington" panose="04040505050A02020702" pitchFamily="82" charset="0"/>
            </a:endParaRPr>
          </a:p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Harrington" panose="04040505050A02020702" pitchFamily="82" charset="0"/>
            </a:endParaRPr>
          </a:p>
          <a:p>
            <a:pPr algn="ctr"/>
            <a:r>
              <a:rPr lang="en-US" sz="7200" b="1" dirty="0">
                <a:solidFill>
                  <a:schemeClr val="accent6">
                    <a:lumMod val="50000"/>
                  </a:schemeClr>
                </a:solidFill>
                <a:latin typeface="Harrington" panose="04040505050A02020702" pitchFamily="82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4052931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805</Words>
  <Application>Microsoft Office PowerPoint</Application>
  <PresentationFormat>On-screen Show (4:3)</PresentationFormat>
  <Paragraphs>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Harrington</vt:lpstr>
      <vt:lpstr>Office Theme</vt:lpstr>
      <vt:lpstr>PowerPoint Presentation</vt:lpstr>
      <vt:lpstr>                                  Self-Portrait, 1871, Charcoal and white chalk on paper, 64.5 × 52.4 cm, Delaware Art Museum, Wilmington, DE, USA https://emuseum.delart.org/people/1102/marie-spartali-stillman  </vt:lpstr>
      <vt:lpstr>Farm Scene, not dated, Watercolour on paper, 30.8 × 44.5 cm, Delaware Art Museum, Wilmington, DE, USA  https://emuseum.delart.org/objects/3424/farm-scene?ctx=fe0b6f6b7ba5d2aca255643bd7cdced8ac4738cd&amp;idx=3   </vt:lpstr>
      <vt:lpstr>Kelmscott Manor, from the Field, not dated, Watercolor and gouache on paper laid on panel, 18.6 × 31 cm, Delaware Art Museum, Wilmington, DE, USA https://emuseum.delart.org/people/1102/marie-spartali-stillman/objects </vt:lpstr>
      <vt:lpstr>                              Love's Messenger, 1885, Watercolor, tempera, and gold paint on paper, 81.3 x 66 cm, Delaware Art Museum, Wilmington, DE, USA https://www.sartle.com/artwork/loves-messenger-marie-spartali-stillman </vt:lpstr>
      <vt:lpstr>https://eclecticlight.co/2020/11/05/marie-spartali-stillman-1-loves-messenger/ </vt:lpstr>
      <vt:lpstr>                              St. George, 1892, Watercolor on paper, 47 × 30.8 cm, Delaware Art Museum, Wilmington, DE, USA  https://upload.wikimedia.org/wikipedia/commons/3/30/Marie_Spartali_Stillman_-_St._George.jpg </vt:lpstr>
      <vt:lpstr>                                     Love Sonnets, 1894, Watercolor and gouache on paper, mounted on wood panel, 44.1 × 27.9 cm, Delaware Art Museum, Wilmington, DE, USA https://upload.wikimedia.org/wikipedia/commons/c/c3/Marie_Spartali_Stillman_-_Love_Sonnets.jpg https://www.flickr.com/photos/eoskins/7986103629   </vt:lpstr>
      <vt:lpstr>                                     Beatrice, 1896, Watercolor and gouache on paper mounted on board, 57.6 × 43.2 cm, Delaware Art Museum, Wilmington, DE, USA https://upload.wikimedia.org/wikipedia/commons/0/0c/Marie_Spartali_Stillman_-_Beatrice_%281895%29.jpg  </vt:lpstr>
      <vt:lpstr>https://atsunnyside.blog/2018/11/12/marie-spartali-stillman-beatrice-1895/#jp-carousel-10386   </vt:lpstr>
      <vt:lpstr>https://atsunnyside.blog/2018/11/12/marie-spartali-stillman-beatrice-1895/ </vt:lpstr>
      <vt:lpstr>The Pilgrim Folk, 1914, Watercolor and gouache on paper, 57.8 × 70.5 cm, Delaware Art Museum, Wilmington, DE, USA https://upload.wikimedia.org/wikipedia/commons/8/81/Marie_Spartali_Stillman_-_The_Pilgrim_Folk.jpg </vt:lpstr>
      <vt:lpstr>                                 Embroidered Tunic, not dated, Embroidery on silk, 134.6 × 48.3 cm, Delaware Art Museum, Wilmington, DE, USA https://emuseum.delart.org/people/1102/marie-spartali-stillman/objects </vt:lpstr>
      <vt:lpstr>Shoes, Embroidery on silk, 11.4 × 7.6 × 26.7 cm, Delaware Art Museum, Wilmington, DE, USA https://www.apollo-magazine.com/art-diary/pre-raphaelite-sisters/  </vt:lpstr>
      <vt:lpstr>https://delart.org/event/inside-look-marie-spartali-stillmans-embroidery/2021-04-09/  https://victorianweb.                                         https://twitter.com/Ingrid_Mida/status/1188446037704400899/photo/3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3</cp:revision>
  <dcterms:created xsi:type="dcterms:W3CDTF">2022-01-14T09:23:25Z</dcterms:created>
  <dcterms:modified xsi:type="dcterms:W3CDTF">2022-01-14T11:10:59Z</dcterms:modified>
</cp:coreProperties>
</file>