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8" r:id="rId3"/>
    <p:sldId id="259" r:id="rId4"/>
    <p:sldId id="261" r:id="rId5"/>
    <p:sldId id="257" r:id="rId6"/>
    <p:sldId id="268" r:id="rId7"/>
    <p:sldId id="269" r:id="rId8"/>
    <p:sldId id="256" r:id="rId9"/>
    <p:sldId id="260" r:id="rId10"/>
    <p:sldId id="265" r:id="rId11"/>
    <p:sldId id="270" r:id="rId12"/>
    <p:sldId id="262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FB0878-35C4-496D-B242-CF35B2A3A0D2}" v="19" dt="2021-11-29T16:16:17.7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82FB0878-35C4-496D-B242-CF35B2A3A0D2}"/>
    <pc:docChg chg="undo redo custSel addSld modSld sldOrd">
      <pc:chgData name="Amalia Spiliakou" userId="f4bd6b91a0b5818a" providerId="LiveId" clId="{82FB0878-35C4-496D-B242-CF35B2A3A0D2}" dt="2021-11-29T16:16:17.700" v="491" actId="1036"/>
      <pc:docMkLst>
        <pc:docMk/>
      </pc:docMkLst>
      <pc:sldChg chg="modSp mod ord">
        <pc:chgData name="Amalia Spiliakou" userId="f4bd6b91a0b5818a" providerId="LiveId" clId="{82FB0878-35C4-496D-B242-CF35B2A3A0D2}" dt="2021-11-29T16:15:32.660" v="488" actId="113"/>
        <pc:sldMkLst>
          <pc:docMk/>
          <pc:sldMk cId="2694052970" sldId="256"/>
        </pc:sldMkLst>
        <pc:spChg chg="mod">
          <ac:chgData name="Amalia Spiliakou" userId="f4bd6b91a0b5818a" providerId="LiveId" clId="{82FB0878-35C4-496D-B242-CF35B2A3A0D2}" dt="2021-11-29T16:15:32.660" v="488" actId="113"/>
          <ac:spMkLst>
            <pc:docMk/>
            <pc:sldMk cId="2694052970" sldId="256"/>
            <ac:spMk id="4" creationId="{71512816-AA77-4798-95EC-3F0AD491BE10}"/>
          </ac:spMkLst>
        </pc:spChg>
      </pc:sldChg>
      <pc:sldChg chg="modSp mod">
        <pc:chgData name="Amalia Spiliakou" userId="f4bd6b91a0b5818a" providerId="LiveId" clId="{82FB0878-35C4-496D-B242-CF35B2A3A0D2}" dt="2021-11-29T06:29:13.518" v="51" actId="20577"/>
        <pc:sldMkLst>
          <pc:docMk/>
          <pc:sldMk cId="2892346805" sldId="257"/>
        </pc:sldMkLst>
        <pc:spChg chg="mod">
          <ac:chgData name="Amalia Spiliakou" userId="f4bd6b91a0b5818a" providerId="LiveId" clId="{82FB0878-35C4-496D-B242-CF35B2A3A0D2}" dt="2021-11-29T06:29:13.518" v="51" actId="20577"/>
          <ac:spMkLst>
            <pc:docMk/>
            <pc:sldMk cId="2892346805" sldId="257"/>
            <ac:spMk id="2" creationId="{F32837D9-C41F-494B-8D7A-1D0B9701E350}"/>
          </ac:spMkLst>
        </pc:spChg>
      </pc:sldChg>
      <pc:sldChg chg="modSp mod">
        <pc:chgData name="Amalia Spiliakou" userId="f4bd6b91a0b5818a" providerId="LiveId" clId="{82FB0878-35C4-496D-B242-CF35B2A3A0D2}" dt="2021-11-29T14:04:12.427" v="191" actId="20577"/>
        <pc:sldMkLst>
          <pc:docMk/>
          <pc:sldMk cId="3819359974" sldId="258"/>
        </pc:sldMkLst>
        <pc:spChg chg="mod">
          <ac:chgData name="Amalia Spiliakou" userId="f4bd6b91a0b5818a" providerId="LiveId" clId="{82FB0878-35C4-496D-B242-CF35B2A3A0D2}" dt="2021-11-29T14:04:12.427" v="191" actId="20577"/>
          <ac:spMkLst>
            <pc:docMk/>
            <pc:sldMk cId="3819359974" sldId="258"/>
            <ac:spMk id="2" creationId="{CED8F553-4EAD-49E6-8E1A-4258BCEBD47C}"/>
          </ac:spMkLst>
        </pc:spChg>
      </pc:sldChg>
      <pc:sldChg chg="modSp mod">
        <pc:chgData name="Amalia Spiliakou" userId="f4bd6b91a0b5818a" providerId="LiveId" clId="{82FB0878-35C4-496D-B242-CF35B2A3A0D2}" dt="2021-11-29T06:29:35.729" v="57" actId="20577"/>
        <pc:sldMkLst>
          <pc:docMk/>
          <pc:sldMk cId="168676960" sldId="259"/>
        </pc:sldMkLst>
        <pc:spChg chg="mod">
          <ac:chgData name="Amalia Spiliakou" userId="f4bd6b91a0b5818a" providerId="LiveId" clId="{82FB0878-35C4-496D-B242-CF35B2A3A0D2}" dt="2021-11-29T06:29:35.729" v="57" actId="20577"/>
          <ac:spMkLst>
            <pc:docMk/>
            <pc:sldMk cId="168676960" sldId="259"/>
            <ac:spMk id="2" creationId="{602ED537-8E58-4851-A851-DF42A7E53FF4}"/>
          </ac:spMkLst>
        </pc:spChg>
      </pc:sldChg>
      <pc:sldChg chg="addSp modSp mod">
        <pc:chgData name="Amalia Spiliakou" userId="f4bd6b91a0b5818a" providerId="LiveId" clId="{82FB0878-35C4-496D-B242-CF35B2A3A0D2}" dt="2021-11-29T16:15:48.832" v="489" actId="113"/>
        <pc:sldMkLst>
          <pc:docMk/>
          <pc:sldMk cId="4293322862" sldId="260"/>
        </pc:sldMkLst>
        <pc:spChg chg="mod">
          <ac:chgData name="Amalia Spiliakou" userId="f4bd6b91a0b5818a" providerId="LiveId" clId="{82FB0878-35C4-496D-B242-CF35B2A3A0D2}" dt="2021-11-29T16:15:48.832" v="489" actId="113"/>
          <ac:spMkLst>
            <pc:docMk/>
            <pc:sldMk cId="4293322862" sldId="260"/>
            <ac:spMk id="2" creationId="{F715ABDD-9775-4E26-AA18-124A362495A9}"/>
          </ac:spMkLst>
        </pc:spChg>
        <pc:picChg chg="add mod">
          <ac:chgData name="Amalia Spiliakou" userId="f4bd6b91a0b5818a" providerId="LiveId" clId="{82FB0878-35C4-496D-B242-CF35B2A3A0D2}" dt="2021-11-29T06:25:33.037" v="3" actId="1076"/>
          <ac:picMkLst>
            <pc:docMk/>
            <pc:sldMk cId="4293322862" sldId="260"/>
            <ac:picMk id="1026" creationId="{480812FA-7464-4073-B8B6-A6D1FED4F390}"/>
          </ac:picMkLst>
        </pc:picChg>
      </pc:sldChg>
      <pc:sldChg chg="modSp mod">
        <pc:chgData name="Amalia Spiliakou" userId="f4bd6b91a0b5818a" providerId="LiveId" clId="{82FB0878-35C4-496D-B242-CF35B2A3A0D2}" dt="2021-11-29T06:29:22.037" v="52" actId="20577"/>
        <pc:sldMkLst>
          <pc:docMk/>
          <pc:sldMk cId="275486437" sldId="261"/>
        </pc:sldMkLst>
        <pc:spChg chg="mod">
          <ac:chgData name="Amalia Spiliakou" userId="f4bd6b91a0b5818a" providerId="LiveId" clId="{82FB0878-35C4-496D-B242-CF35B2A3A0D2}" dt="2021-11-29T06:29:22.037" v="52" actId="20577"/>
          <ac:spMkLst>
            <pc:docMk/>
            <pc:sldMk cId="275486437" sldId="261"/>
            <ac:spMk id="2" creationId="{28B30F6A-494A-4703-B0A6-AECB492D71D4}"/>
          </ac:spMkLst>
        </pc:spChg>
      </pc:sldChg>
      <pc:sldChg chg="modSp mod">
        <pc:chgData name="Amalia Spiliakou" userId="f4bd6b91a0b5818a" providerId="LiveId" clId="{82FB0878-35C4-496D-B242-CF35B2A3A0D2}" dt="2021-11-29T16:16:17.700" v="491" actId="1036"/>
        <pc:sldMkLst>
          <pc:docMk/>
          <pc:sldMk cId="149532745" sldId="262"/>
        </pc:sldMkLst>
        <pc:spChg chg="mod">
          <ac:chgData name="Amalia Spiliakou" userId="f4bd6b91a0b5818a" providerId="LiveId" clId="{82FB0878-35C4-496D-B242-CF35B2A3A0D2}" dt="2021-11-29T16:16:12.686" v="490" actId="113"/>
          <ac:spMkLst>
            <pc:docMk/>
            <pc:sldMk cId="149532745" sldId="262"/>
            <ac:spMk id="2" creationId="{D0270BAC-5188-45A6-960D-6062C507D1C9}"/>
          </ac:spMkLst>
        </pc:spChg>
        <pc:picChg chg="mod">
          <ac:chgData name="Amalia Spiliakou" userId="f4bd6b91a0b5818a" providerId="LiveId" clId="{82FB0878-35C4-496D-B242-CF35B2A3A0D2}" dt="2021-11-29T16:16:17.700" v="491" actId="1036"/>
          <ac:picMkLst>
            <pc:docMk/>
            <pc:sldMk cId="149532745" sldId="262"/>
            <ac:picMk id="6150" creationId="{B64A0A3F-07B7-4989-95C9-6A56BBEA8170}"/>
          </ac:picMkLst>
        </pc:picChg>
      </pc:sldChg>
      <pc:sldChg chg="modSp mod">
        <pc:chgData name="Amalia Spiliakou" userId="f4bd6b91a0b5818a" providerId="LiveId" clId="{82FB0878-35C4-496D-B242-CF35B2A3A0D2}" dt="2021-11-29T16:04:33.348" v="424" actId="6549"/>
        <pc:sldMkLst>
          <pc:docMk/>
          <pc:sldMk cId="3190666489" sldId="265"/>
        </pc:sldMkLst>
        <pc:spChg chg="mod">
          <ac:chgData name="Amalia Spiliakou" userId="f4bd6b91a0b5818a" providerId="LiveId" clId="{82FB0878-35C4-496D-B242-CF35B2A3A0D2}" dt="2021-11-29T16:04:33.348" v="424" actId="6549"/>
          <ac:spMkLst>
            <pc:docMk/>
            <pc:sldMk cId="3190666489" sldId="265"/>
            <ac:spMk id="2" creationId="{1AE13352-505D-483D-AEE2-EB5B1D6DCDE6}"/>
          </ac:spMkLst>
        </pc:spChg>
      </pc:sldChg>
      <pc:sldChg chg="addSp modSp new mod setBg">
        <pc:chgData name="Amalia Spiliakou" userId="f4bd6b91a0b5818a" providerId="LiveId" clId="{82FB0878-35C4-496D-B242-CF35B2A3A0D2}" dt="2021-11-29T16:15:01.647" v="486" actId="255"/>
        <pc:sldMkLst>
          <pc:docMk/>
          <pc:sldMk cId="2905705596" sldId="268"/>
        </pc:sldMkLst>
        <pc:spChg chg="mod">
          <ac:chgData name="Amalia Spiliakou" userId="f4bd6b91a0b5818a" providerId="LiveId" clId="{82FB0878-35C4-496D-B242-CF35B2A3A0D2}" dt="2021-11-29T16:15:01.647" v="486" actId="255"/>
          <ac:spMkLst>
            <pc:docMk/>
            <pc:sldMk cId="2905705596" sldId="268"/>
            <ac:spMk id="2" creationId="{1877D3D3-B6EA-46EF-9139-E2FE9AE0DFA1}"/>
          </ac:spMkLst>
        </pc:spChg>
        <pc:picChg chg="add mod">
          <ac:chgData name="Amalia Spiliakou" userId="f4bd6b91a0b5818a" providerId="LiveId" clId="{82FB0878-35C4-496D-B242-CF35B2A3A0D2}" dt="2021-11-29T06:54:35.925" v="64" actId="14100"/>
          <ac:picMkLst>
            <pc:docMk/>
            <pc:sldMk cId="2905705596" sldId="268"/>
            <ac:picMk id="2050" creationId="{52D3A52F-B4B4-4D25-B57C-2C58C5BA845D}"/>
          </ac:picMkLst>
        </pc:picChg>
      </pc:sldChg>
      <pc:sldChg chg="addSp modSp new mod setBg">
        <pc:chgData name="Amalia Spiliakou" userId="f4bd6b91a0b5818a" providerId="LiveId" clId="{82FB0878-35C4-496D-B242-CF35B2A3A0D2}" dt="2021-11-29T16:15:19.306" v="487" actId="113"/>
        <pc:sldMkLst>
          <pc:docMk/>
          <pc:sldMk cId="752538750" sldId="269"/>
        </pc:sldMkLst>
        <pc:spChg chg="mod">
          <ac:chgData name="Amalia Spiliakou" userId="f4bd6b91a0b5818a" providerId="LiveId" clId="{82FB0878-35C4-496D-B242-CF35B2A3A0D2}" dt="2021-11-29T16:15:19.306" v="487" actId="113"/>
          <ac:spMkLst>
            <pc:docMk/>
            <pc:sldMk cId="752538750" sldId="269"/>
            <ac:spMk id="2" creationId="{78B62761-6E93-44D1-B0C4-1D75C64AE1BD}"/>
          </ac:spMkLst>
        </pc:spChg>
        <pc:picChg chg="add mod">
          <ac:chgData name="Amalia Spiliakou" userId="f4bd6b91a0b5818a" providerId="LiveId" clId="{82FB0878-35C4-496D-B242-CF35B2A3A0D2}" dt="2021-11-29T14:01:30.748" v="171" actId="1076"/>
          <ac:picMkLst>
            <pc:docMk/>
            <pc:sldMk cId="752538750" sldId="269"/>
            <ac:picMk id="1026" creationId="{2C30B1F1-607B-4D51-8AED-38C83595F5F5}"/>
          </ac:picMkLst>
        </pc:picChg>
      </pc:sldChg>
      <pc:sldChg chg="addSp modSp new mod setBg">
        <pc:chgData name="Amalia Spiliakou" userId="f4bd6b91a0b5818a" providerId="LiveId" clId="{82FB0878-35C4-496D-B242-CF35B2A3A0D2}" dt="2021-11-29T16:12:12.661" v="485" actId="113"/>
        <pc:sldMkLst>
          <pc:docMk/>
          <pc:sldMk cId="2858542016" sldId="270"/>
        </pc:sldMkLst>
        <pc:spChg chg="mod ord">
          <ac:chgData name="Amalia Spiliakou" userId="f4bd6b91a0b5818a" providerId="LiveId" clId="{82FB0878-35C4-496D-B242-CF35B2A3A0D2}" dt="2021-11-29T16:12:12.661" v="485" actId="113"/>
          <ac:spMkLst>
            <pc:docMk/>
            <pc:sldMk cId="2858542016" sldId="270"/>
            <ac:spMk id="2" creationId="{9825EB46-3CE2-491B-B399-EBB00970EEE9}"/>
          </ac:spMkLst>
        </pc:spChg>
        <pc:spChg chg="add">
          <ac:chgData name="Amalia Spiliakou" userId="f4bd6b91a0b5818a" providerId="LiveId" clId="{82FB0878-35C4-496D-B242-CF35B2A3A0D2}" dt="2021-11-29T16:03:01.379" v="381" actId="26606"/>
          <ac:spMkLst>
            <pc:docMk/>
            <pc:sldMk cId="2858542016" sldId="270"/>
            <ac:spMk id="71" creationId="{C1DD1A8A-57D5-4A81-AD04-532B043C5611}"/>
          </ac:spMkLst>
        </pc:spChg>
        <pc:spChg chg="add">
          <ac:chgData name="Amalia Spiliakou" userId="f4bd6b91a0b5818a" providerId="LiveId" clId="{82FB0878-35C4-496D-B242-CF35B2A3A0D2}" dt="2021-11-29T16:03:01.379" v="381" actId="26606"/>
          <ac:spMkLst>
            <pc:docMk/>
            <pc:sldMk cId="2858542016" sldId="270"/>
            <ac:spMk id="73" creationId="{007891EC-4501-44ED-A8C8-B11B6DB767AB}"/>
          </ac:spMkLst>
        </pc:spChg>
        <pc:picChg chg="add mod">
          <ac:chgData name="Amalia Spiliakou" userId="f4bd6b91a0b5818a" providerId="LiveId" clId="{82FB0878-35C4-496D-B242-CF35B2A3A0D2}" dt="2021-11-29T16:03:01.379" v="381" actId="26606"/>
          <ac:picMkLst>
            <pc:docMk/>
            <pc:sldMk cId="2858542016" sldId="270"/>
            <ac:picMk id="2050" creationId="{A5F2C6F9-7D19-4C31-BA5D-CD6B1D6EA4A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2CF3B-35CA-4A7E-908B-EBB163B3F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B8531-9D03-4281-8E72-CB02C2192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799B8-E118-41D6-9480-4F87E733C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EE8B-D644-4912-94D1-9756EC775572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3B76C-A340-4E9C-829A-BC80A0DAE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9DBFB-1263-4645-97C8-FF09EB080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241-1145-49C3-8EF8-32922561C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5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A1FF1-24E8-4279-B431-CA0EE095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7CF1F-A906-4A8D-A423-A83D5E824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925BA-219E-4E82-AA8B-C004C0503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EE8B-D644-4912-94D1-9756EC775572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9AA04-AAA9-405A-931C-57A920331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B89AE-C2FC-4F0C-9FD0-E86981BFE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241-1145-49C3-8EF8-32922561C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79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08DC1-7FAA-45DA-B48C-F17902209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05659-E5AB-4DC2-9A2E-4CEFBC48D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AF1EF-1A87-47E8-9164-9683B72FD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EE8B-D644-4912-94D1-9756EC775572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D77FC-C443-40EA-8713-F2FDC48A4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756F7-F15B-4FA8-8C0E-BC761EAD9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241-1145-49C3-8EF8-32922561C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213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FECE8-1D38-4349-BCE0-4264CDCFC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1541-C7A7-4C16-A441-29B05C81E9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AA224-5777-4E8B-A7F2-8D4B76850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486F09-B3E9-4BEF-88B8-9DADBE93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EE8B-D644-4912-94D1-9756EC775572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21EF39-10F3-44D0-BADB-68B6AC95A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AB9650-69C4-48F0-A314-6AC958E72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241-1145-49C3-8EF8-32922561C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4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6F667-97F4-40FB-A006-8D2022F7A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8381F-525C-4182-BFF5-2574B4B1D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ED26E-2CDF-4796-B6FA-610596812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87F53F-BE0A-4477-B54F-345698BB2B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2BD152-149E-4EB8-B990-43AC90953F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71790E-AC05-44C4-9D5B-418652DA5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EE8B-D644-4912-94D1-9756EC775572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2E9F0-7938-49B8-B29C-FA6918B2E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3999B8-D600-46A3-8C96-BEC3B3F20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241-1145-49C3-8EF8-32922561C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378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16498-BAA4-4E89-947E-A0BDEE468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118AD0-CCD4-47C7-BC0C-287F24B1E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EE8B-D644-4912-94D1-9756EC775572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2AF708-93E6-46BB-989D-253B8A974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712BFE-5CF4-416B-B22E-E3F29F916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241-1145-49C3-8EF8-32922561C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80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13E6EB-5231-4AF6-BBE3-78BD720E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EE8B-D644-4912-94D1-9756EC775572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E7BB59-F297-4AB8-B3FB-2FA55AB02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13794-2D8C-4081-AC2B-00CB59F12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241-1145-49C3-8EF8-32922561C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67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8E6BB-48C2-47A7-B83C-8A09F2075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13D93-1527-4A64-BE60-34BBB9DD6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14983-7CEB-460C-A7CA-5B79ECC7EF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78EBF-405F-480F-8B4D-C032D48D5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EE8B-D644-4912-94D1-9756EC775572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E2D2D8-B5D5-4ECD-A376-08F872B1D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B4A86E-5F6D-4CE1-95AE-F4F8F587E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241-1145-49C3-8EF8-32922561C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083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9CB8A-9033-4402-881E-F748E9AD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5479DD-8654-4C11-AC88-1792C2188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61A8C-183B-4C48-BBC8-1AB34B035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5A1D5-9510-423A-96DE-C2B1AEA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EE8B-D644-4912-94D1-9756EC775572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CE95F-0A05-4E8C-8A34-1FE37DCDD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0524B2-D8B6-4C20-BF86-12683A1C9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241-1145-49C3-8EF8-32922561C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05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CA822-0D41-4468-8A49-45D95274F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D61C25-02FA-4D6C-9E55-5767340CF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A8CB4-5A9A-4E76-BBAB-EBCD924C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EE8B-D644-4912-94D1-9756EC775572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02F1F-E54D-4B36-BB7A-B707500FB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32136-BBB7-413D-96BC-82DEDDB06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241-1145-49C3-8EF8-32922561C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8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C3E7AB-6795-486A-9A46-C79F20114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9C54DA-29C1-49FF-98CA-F68195362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ABEDC-C09B-4A0C-82BA-725F910CA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EE8B-D644-4912-94D1-9756EC775572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8FAE9-17D3-480E-9298-9F0D48D5F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51FB3-D81D-4122-8EC1-EF1404CED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241-1145-49C3-8EF8-32922561C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77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D76D30-BE33-4996-AC05-F1D73B59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CA109-419E-43FF-8639-92123B7BB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26247-829E-4AA1-B9B9-0B523C7EF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7EE8B-D644-4912-94D1-9756EC775572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B2C88-FE91-420C-85E0-8506E8FC0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B6894-E38D-49B9-A23D-8A3F2879B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4241-1145-49C3-8EF8-32922561C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70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museum.gr/permanent_exhibition/syllogi-stathatoy/" TargetMode="External"/><Relationship Id="rId2" Type="http://schemas.openxmlformats.org/officeDocument/2006/relationships/hyperlink" Target="https://www.worldhistory.org/image/4353/gold-hairnet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ommons.wikimedia.org/wiki/File:Gold_hairnet_with_Aphrodite_at_the_National_Archaeological_Museum_of_Athens_on_22_July_2018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lidongni/status/946892571946733568/photo/1" TargetMode="External"/><Relationship Id="rId2" Type="http://schemas.openxmlformats.org/officeDocument/2006/relationships/hyperlink" Target="https://twitter.com/lidongni/status/946892571946733568/photo/3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twitter.com/TheClassicalCo/status/1395146116140785664/photo/2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getty.edu/art/collection/objects/17679/unknown-maker-collection-of-ptolemaic-jewelry-16-greek-225-175-bc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ommons.wikimedia.org/wiki/File:Eros_medallion_Louvre_Bj2248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metmuseum.org/art/collection/search/255890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www.metmuseum.org/art/collection/search/642596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myfaveplaces.com/contemp-galleries/2016/7/6/gold-gold-gold-plus-some-bronze-and-silver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obile.twitter.com/tzoumio/status/1413408320489144320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somas.net/SicilyRS/Pages%20Desktop/Page16.html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id="{8EF29B9B-5C2F-4E4B-B485-4A4FC284D355}"/>
              </a:ext>
            </a:extLst>
          </p:cNvPr>
          <p:cNvSpPr/>
          <p:nvPr/>
        </p:nvSpPr>
        <p:spPr>
          <a:xfrm>
            <a:off x="581025" y="542924"/>
            <a:ext cx="11125200" cy="5724525"/>
          </a:xfrm>
          <a:custGeom>
            <a:avLst/>
            <a:gdLst>
              <a:gd name="connsiteX0" fmla="*/ 1789818 w 11125200"/>
              <a:gd name="connsiteY0" fmla="*/ 0 h 5724525"/>
              <a:gd name="connsiteX1" fmla="*/ 2445702 w 11125200"/>
              <a:gd name="connsiteY1" fmla="*/ 0 h 5724525"/>
              <a:gd name="connsiteX2" fmla="*/ 2950674 w 11125200"/>
              <a:gd name="connsiteY2" fmla="*/ 0 h 5724525"/>
              <a:gd name="connsiteX3" fmla="*/ 3531102 w 11125200"/>
              <a:gd name="connsiteY3" fmla="*/ 0 h 5724525"/>
              <a:gd name="connsiteX4" fmla="*/ 4262441 w 11125200"/>
              <a:gd name="connsiteY4" fmla="*/ 0 h 5724525"/>
              <a:gd name="connsiteX5" fmla="*/ 4691958 w 11125200"/>
              <a:gd name="connsiteY5" fmla="*/ 0 h 5724525"/>
              <a:gd name="connsiteX6" fmla="*/ 5347841 w 11125200"/>
              <a:gd name="connsiteY6" fmla="*/ 0 h 5724525"/>
              <a:gd name="connsiteX7" fmla="*/ 5777358 w 11125200"/>
              <a:gd name="connsiteY7" fmla="*/ 0 h 5724525"/>
              <a:gd name="connsiteX8" fmla="*/ 6357786 w 11125200"/>
              <a:gd name="connsiteY8" fmla="*/ 0 h 5724525"/>
              <a:gd name="connsiteX9" fmla="*/ 7013669 w 11125200"/>
              <a:gd name="connsiteY9" fmla="*/ 0 h 5724525"/>
              <a:gd name="connsiteX10" fmla="*/ 7367730 w 11125200"/>
              <a:gd name="connsiteY10" fmla="*/ 0 h 5724525"/>
              <a:gd name="connsiteX11" fmla="*/ 7721791 w 11125200"/>
              <a:gd name="connsiteY11" fmla="*/ 0 h 5724525"/>
              <a:gd name="connsiteX12" fmla="*/ 8453131 w 11125200"/>
              <a:gd name="connsiteY12" fmla="*/ 0 h 5724525"/>
              <a:gd name="connsiteX13" fmla="*/ 9335381 w 11125200"/>
              <a:gd name="connsiteY13" fmla="*/ 0 h 5724525"/>
              <a:gd name="connsiteX14" fmla="*/ 11125200 w 11125200"/>
              <a:gd name="connsiteY14" fmla="*/ 2862262 h 5724525"/>
              <a:gd name="connsiteX15" fmla="*/ 9335381 w 11125200"/>
              <a:gd name="connsiteY15" fmla="*/ 5724525 h 5724525"/>
              <a:gd name="connsiteX16" fmla="*/ 8679497 w 11125200"/>
              <a:gd name="connsiteY16" fmla="*/ 5724525 h 5724525"/>
              <a:gd name="connsiteX17" fmla="*/ 8023614 w 11125200"/>
              <a:gd name="connsiteY17" fmla="*/ 5724525 h 5724525"/>
              <a:gd name="connsiteX18" fmla="*/ 7443186 w 11125200"/>
              <a:gd name="connsiteY18" fmla="*/ 5724525 h 5724525"/>
              <a:gd name="connsiteX19" fmla="*/ 6711847 w 11125200"/>
              <a:gd name="connsiteY19" fmla="*/ 5724525 h 5724525"/>
              <a:gd name="connsiteX20" fmla="*/ 5980508 w 11125200"/>
              <a:gd name="connsiteY20" fmla="*/ 5724525 h 5724525"/>
              <a:gd name="connsiteX21" fmla="*/ 5324624 w 11125200"/>
              <a:gd name="connsiteY21" fmla="*/ 5724525 h 5724525"/>
              <a:gd name="connsiteX22" fmla="*/ 4668740 w 11125200"/>
              <a:gd name="connsiteY22" fmla="*/ 5724525 h 5724525"/>
              <a:gd name="connsiteX23" fmla="*/ 4012857 w 11125200"/>
              <a:gd name="connsiteY23" fmla="*/ 5724525 h 5724525"/>
              <a:gd name="connsiteX24" fmla="*/ 3583340 w 11125200"/>
              <a:gd name="connsiteY24" fmla="*/ 5724525 h 5724525"/>
              <a:gd name="connsiteX25" fmla="*/ 2852001 w 11125200"/>
              <a:gd name="connsiteY25" fmla="*/ 5724525 h 5724525"/>
              <a:gd name="connsiteX26" fmla="*/ 1789818 w 11125200"/>
              <a:gd name="connsiteY26" fmla="*/ 5724525 h 5724525"/>
              <a:gd name="connsiteX27" fmla="*/ 0 w 11125200"/>
              <a:gd name="connsiteY27" fmla="*/ 2862262 h 5724525"/>
              <a:gd name="connsiteX28" fmla="*/ 1789818 w 11125200"/>
              <a:gd name="connsiteY28" fmla="*/ 0 h 5724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125200" h="5724525" fill="none" extrusionOk="0">
                <a:moveTo>
                  <a:pt x="1789818" y="0"/>
                </a:moveTo>
                <a:cubicBezTo>
                  <a:pt x="2008693" y="-22210"/>
                  <a:pt x="2203237" y="53901"/>
                  <a:pt x="2445702" y="0"/>
                </a:cubicBezTo>
                <a:cubicBezTo>
                  <a:pt x="2688167" y="-53901"/>
                  <a:pt x="2792956" y="3807"/>
                  <a:pt x="2950674" y="0"/>
                </a:cubicBezTo>
                <a:cubicBezTo>
                  <a:pt x="3108392" y="-3807"/>
                  <a:pt x="3375852" y="33010"/>
                  <a:pt x="3531102" y="0"/>
                </a:cubicBezTo>
                <a:cubicBezTo>
                  <a:pt x="3686352" y="-33010"/>
                  <a:pt x="3933498" y="43259"/>
                  <a:pt x="4262441" y="0"/>
                </a:cubicBezTo>
                <a:cubicBezTo>
                  <a:pt x="4591384" y="-43259"/>
                  <a:pt x="4505188" y="23720"/>
                  <a:pt x="4691958" y="0"/>
                </a:cubicBezTo>
                <a:cubicBezTo>
                  <a:pt x="4878728" y="-23720"/>
                  <a:pt x="5054965" y="31151"/>
                  <a:pt x="5347841" y="0"/>
                </a:cubicBezTo>
                <a:cubicBezTo>
                  <a:pt x="5640717" y="-31151"/>
                  <a:pt x="5569583" y="28224"/>
                  <a:pt x="5777358" y="0"/>
                </a:cubicBezTo>
                <a:cubicBezTo>
                  <a:pt x="5985133" y="-28224"/>
                  <a:pt x="6149937" y="66934"/>
                  <a:pt x="6357786" y="0"/>
                </a:cubicBezTo>
                <a:cubicBezTo>
                  <a:pt x="6565635" y="-66934"/>
                  <a:pt x="6792162" y="49199"/>
                  <a:pt x="7013669" y="0"/>
                </a:cubicBezTo>
                <a:cubicBezTo>
                  <a:pt x="7235176" y="-49199"/>
                  <a:pt x="7219146" y="23526"/>
                  <a:pt x="7367730" y="0"/>
                </a:cubicBezTo>
                <a:cubicBezTo>
                  <a:pt x="7516314" y="-23526"/>
                  <a:pt x="7582157" y="2835"/>
                  <a:pt x="7721791" y="0"/>
                </a:cubicBezTo>
                <a:cubicBezTo>
                  <a:pt x="7861425" y="-2835"/>
                  <a:pt x="8268181" y="33661"/>
                  <a:pt x="8453131" y="0"/>
                </a:cubicBezTo>
                <a:cubicBezTo>
                  <a:pt x="8638081" y="-33661"/>
                  <a:pt x="8906369" y="60971"/>
                  <a:pt x="9335381" y="0"/>
                </a:cubicBezTo>
                <a:cubicBezTo>
                  <a:pt x="10336518" y="191150"/>
                  <a:pt x="10898227" y="1021705"/>
                  <a:pt x="11125200" y="2862262"/>
                </a:cubicBezTo>
                <a:cubicBezTo>
                  <a:pt x="11270333" y="4286096"/>
                  <a:pt x="10504777" y="5947060"/>
                  <a:pt x="9335381" y="5724525"/>
                </a:cubicBezTo>
                <a:cubicBezTo>
                  <a:pt x="9139889" y="5761974"/>
                  <a:pt x="8967539" y="5716255"/>
                  <a:pt x="8679497" y="5724525"/>
                </a:cubicBezTo>
                <a:cubicBezTo>
                  <a:pt x="8391455" y="5732795"/>
                  <a:pt x="8212699" y="5649879"/>
                  <a:pt x="8023614" y="5724525"/>
                </a:cubicBezTo>
                <a:cubicBezTo>
                  <a:pt x="7834529" y="5799171"/>
                  <a:pt x="7695872" y="5721238"/>
                  <a:pt x="7443186" y="5724525"/>
                </a:cubicBezTo>
                <a:cubicBezTo>
                  <a:pt x="7190500" y="5727812"/>
                  <a:pt x="7031843" y="5679719"/>
                  <a:pt x="6711847" y="5724525"/>
                </a:cubicBezTo>
                <a:cubicBezTo>
                  <a:pt x="6391851" y="5769331"/>
                  <a:pt x="6245090" y="5655751"/>
                  <a:pt x="5980508" y="5724525"/>
                </a:cubicBezTo>
                <a:cubicBezTo>
                  <a:pt x="5715926" y="5793299"/>
                  <a:pt x="5578425" y="5702085"/>
                  <a:pt x="5324624" y="5724525"/>
                </a:cubicBezTo>
                <a:cubicBezTo>
                  <a:pt x="5070823" y="5746965"/>
                  <a:pt x="4854243" y="5686602"/>
                  <a:pt x="4668740" y="5724525"/>
                </a:cubicBezTo>
                <a:cubicBezTo>
                  <a:pt x="4483237" y="5762448"/>
                  <a:pt x="4326231" y="5649412"/>
                  <a:pt x="4012857" y="5724525"/>
                </a:cubicBezTo>
                <a:cubicBezTo>
                  <a:pt x="3699483" y="5799638"/>
                  <a:pt x="3746336" y="5690331"/>
                  <a:pt x="3583340" y="5724525"/>
                </a:cubicBezTo>
                <a:cubicBezTo>
                  <a:pt x="3420344" y="5758719"/>
                  <a:pt x="3030497" y="5695426"/>
                  <a:pt x="2852001" y="5724525"/>
                </a:cubicBezTo>
                <a:cubicBezTo>
                  <a:pt x="2673505" y="5753624"/>
                  <a:pt x="2106342" y="5653040"/>
                  <a:pt x="1789818" y="5724525"/>
                </a:cubicBezTo>
                <a:cubicBezTo>
                  <a:pt x="809494" y="5489301"/>
                  <a:pt x="-61654" y="4329066"/>
                  <a:pt x="0" y="2862262"/>
                </a:cubicBezTo>
                <a:cubicBezTo>
                  <a:pt x="21673" y="1323536"/>
                  <a:pt x="1084980" y="-79834"/>
                  <a:pt x="1789818" y="0"/>
                </a:cubicBezTo>
                <a:close/>
              </a:path>
              <a:path w="11125200" h="5724525" stroke="0" extrusionOk="0">
                <a:moveTo>
                  <a:pt x="1789818" y="0"/>
                </a:moveTo>
                <a:cubicBezTo>
                  <a:pt x="1946404" y="-52409"/>
                  <a:pt x="2144363" y="15381"/>
                  <a:pt x="2294790" y="0"/>
                </a:cubicBezTo>
                <a:cubicBezTo>
                  <a:pt x="2445217" y="-15381"/>
                  <a:pt x="2522977" y="17336"/>
                  <a:pt x="2648851" y="0"/>
                </a:cubicBezTo>
                <a:cubicBezTo>
                  <a:pt x="2774725" y="-17336"/>
                  <a:pt x="3174593" y="21634"/>
                  <a:pt x="3380191" y="0"/>
                </a:cubicBezTo>
                <a:cubicBezTo>
                  <a:pt x="3585789" y="-21634"/>
                  <a:pt x="3771800" y="24804"/>
                  <a:pt x="3885163" y="0"/>
                </a:cubicBezTo>
                <a:cubicBezTo>
                  <a:pt x="3998526" y="-24804"/>
                  <a:pt x="4152060" y="22943"/>
                  <a:pt x="4390135" y="0"/>
                </a:cubicBezTo>
                <a:cubicBezTo>
                  <a:pt x="4628210" y="-22943"/>
                  <a:pt x="4809150" y="34428"/>
                  <a:pt x="5121474" y="0"/>
                </a:cubicBezTo>
                <a:cubicBezTo>
                  <a:pt x="5433798" y="-34428"/>
                  <a:pt x="5396312" y="35628"/>
                  <a:pt x="5550991" y="0"/>
                </a:cubicBezTo>
                <a:cubicBezTo>
                  <a:pt x="5705670" y="-35628"/>
                  <a:pt x="6048151" y="67703"/>
                  <a:pt x="6282330" y="0"/>
                </a:cubicBezTo>
                <a:cubicBezTo>
                  <a:pt x="6516509" y="-67703"/>
                  <a:pt x="6654955" y="35274"/>
                  <a:pt x="7013669" y="0"/>
                </a:cubicBezTo>
                <a:cubicBezTo>
                  <a:pt x="7372383" y="-35274"/>
                  <a:pt x="7379470" y="30936"/>
                  <a:pt x="7594097" y="0"/>
                </a:cubicBezTo>
                <a:cubicBezTo>
                  <a:pt x="7808724" y="-30936"/>
                  <a:pt x="7999563" y="35434"/>
                  <a:pt x="8325436" y="0"/>
                </a:cubicBezTo>
                <a:cubicBezTo>
                  <a:pt x="8651309" y="-35434"/>
                  <a:pt x="8685950" y="9892"/>
                  <a:pt x="8830409" y="0"/>
                </a:cubicBezTo>
                <a:cubicBezTo>
                  <a:pt x="8974868" y="-9892"/>
                  <a:pt x="9134990" y="56156"/>
                  <a:pt x="9335381" y="0"/>
                </a:cubicBezTo>
                <a:cubicBezTo>
                  <a:pt x="10570537" y="-159116"/>
                  <a:pt x="10807510" y="1200106"/>
                  <a:pt x="11125200" y="2862262"/>
                </a:cubicBezTo>
                <a:cubicBezTo>
                  <a:pt x="11293942" y="4233654"/>
                  <a:pt x="10181506" y="5669528"/>
                  <a:pt x="9335381" y="5724525"/>
                </a:cubicBezTo>
                <a:cubicBezTo>
                  <a:pt x="9196827" y="5744407"/>
                  <a:pt x="8996251" y="5713076"/>
                  <a:pt x="8754953" y="5724525"/>
                </a:cubicBezTo>
                <a:cubicBezTo>
                  <a:pt x="8513655" y="5735974"/>
                  <a:pt x="8375997" y="5637572"/>
                  <a:pt x="8023614" y="5724525"/>
                </a:cubicBezTo>
                <a:cubicBezTo>
                  <a:pt x="7671231" y="5811478"/>
                  <a:pt x="7643437" y="5724372"/>
                  <a:pt x="7443186" y="5724525"/>
                </a:cubicBezTo>
                <a:cubicBezTo>
                  <a:pt x="7242935" y="5724678"/>
                  <a:pt x="7211168" y="5713678"/>
                  <a:pt x="7089125" y="5724525"/>
                </a:cubicBezTo>
                <a:cubicBezTo>
                  <a:pt x="6967082" y="5735372"/>
                  <a:pt x="6789347" y="5699354"/>
                  <a:pt x="6659608" y="5724525"/>
                </a:cubicBezTo>
                <a:cubicBezTo>
                  <a:pt x="6529869" y="5749696"/>
                  <a:pt x="6135638" y="5693122"/>
                  <a:pt x="5928269" y="5724525"/>
                </a:cubicBezTo>
                <a:cubicBezTo>
                  <a:pt x="5720900" y="5755928"/>
                  <a:pt x="5482132" y="5711153"/>
                  <a:pt x="5347841" y="5724525"/>
                </a:cubicBezTo>
                <a:cubicBezTo>
                  <a:pt x="5213550" y="5737897"/>
                  <a:pt x="5072880" y="5700984"/>
                  <a:pt x="4918325" y="5724525"/>
                </a:cubicBezTo>
                <a:cubicBezTo>
                  <a:pt x="4763770" y="5748066"/>
                  <a:pt x="4522492" y="5718379"/>
                  <a:pt x="4337897" y="5724525"/>
                </a:cubicBezTo>
                <a:cubicBezTo>
                  <a:pt x="4153302" y="5730671"/>
                  <a:pt x="4071919" y="5696570"/>
                  <a:pt x="3983836" y="5724525"/>
                </a:cubicBezTo>
                <a:cubicBezTo>
                  <a:pt x="3895753" y="5752480"/>
                  <a:pt x="3727441" y="5717105"/>
                  <a:pt x="3629775" y="5724525"/>
                </a:cubicBezTo>
                <a:cubicBezTo>
                  <a:pt x="3532109" y="5731945"/>
                  <a:pt x="3295662" y="5712191"/>
                  <a:pt x="3049347" y="5724525"/>
                </a:cubicBezTo>
                <a:cubicBezTo>
                  <a:pt x="2803032" y="5736859"/>
                  <a:pt x="2707710" y="5685167"/>
                  <a:pt x="2619830" y="5724525"/>
                </a:cubicBezTo>
                <a:cubicBezTo>
                  <a:pt x="2531950" y="5763883"/>
                  <a:pt x="2049434" y="5654245"/>
                  <a:pt x="1789818" y="5724525"/>
                </a:cubicBezTo>
                <a:cubicBezTo>
                  <a:pt x="1066460" y="5666390"/>
                  <a:pt x="44126" y="4479485"/>
                  <a:pt x="0" y="2862262"/>
                </a:cubicBezTo>
                <a:cubicBezTo>
                  <a:pt x="-207524" y="1210314"/>
                  <a:pt x="638106" y="165322"/>
                  <a:pt x="1789818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flowChartTerminato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Ancient Greek </a:t>
            </a:r>
          </a:p>
          <a:p>
            <a:pPr algn="ctr"/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Gold Hairnets</a:t>
            </a: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573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8F553-4EAD-49E6-8E1A-4258BCEBD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87" y="365125"/>
            <a:ext cx="5207413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Gold Hairnet portraying a relief bust of Artemis,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3rd century BC, gold, garnets and enamel, the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Stathatos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Collection, National Archaeological Museum</a:t>
            </a:r>
            <a:r>
              <a:rPr lang="el-GR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Athens</a:t>
            </a:r>
            <a:r>
              <a:rPr lang="el-GR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Greece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Photo Credit: </a:t>
            </a:r>
            <a:r>
              <a:rPr lang="en-US" sz="1300" dirty="0">
                <a:latin typeface="Papyrus" panose="03070502060502030205" pitchFamily="66" charset="0"/>
                <a:hlinkClick r:id="rId2"/>
              </a:rPr>
              <a:t>https://www.worldhistory.org/image/4353/gold-hairnet/</a:t>
            </a:r>
            <a:br>
              <a:rPr lang="en-US" sz="1300" dirty="0"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Photo Credit: </a:t>
            </a:r>
            <a:r>
              <a:rPr lang="en-US" sz="1300" dirty="0">
                <a:latin typeface="Papyrus" panose="03070502060502030205" pitchFamily="66" charset="0"/>
                <a:hlinkClick r:id="rId3"/>
              </a:rPr>
              <a:t>https://www.namuseum.gr/permanent_exhibition/syllogi-stathatoy/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  <a:br>
              <a:rPr lang="en-US" sz="1300" dirty="0"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</a:rPr>
              <a:t> </a:t>
            </a:r>
            <a:r>
              <a:rPr lang="en-US" sz="1300" b="1" dirty="0">
                <a:latin typeface="Papyrus" panose="03070502060502030205" pitchFamily="66" charset="0"/>
              </a:rPr>
              <a:t>  </a:t>
            </a:r>
          </a:p>
        </p:txBody>
      </p:sp>
      <p:pic>
        <p:nvPicPr>
          <p:cNvPr id="3078" name="Picture 6" descr="Συλλογή Σταθάτου – Eθνικό Αρχαιολογικό Μουσείο">
            <a:extLst>
              <a:ext uri="{FF2B5EF4-FFF2-40B4-BE49-F238E27FC236}">
                <a16:creationId xmlns:a16="http://schemas.microsoft.com/office/drawing/2014/main" id="{683D2EC2-7D95-40EE-B565-72CBEDBC5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758" y="105172"/>
            <a:ext cx="6647656" cy="664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old Hairnet">
            <a:extLst>
              <a:ext uri="{FF2B5EF4-FFF2-40B4-BE49-F238E27FC236}">
                <a16:creationId xmlns:a16="http://schemas.microsoft.com/office/drawing/2014/main" id="{2B09B727-397F-470C-9981-192295CEF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01" y="2440954"/>
            <a:ext cx="2874583" cy="431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359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ED537-8E58-4851-A851-DF42A7E53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2" y="365125"/>
            <a:ext cx="6506817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Hairnet with the relief bust of Aphrodite with fan and Eros,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3</a:t>
            </a:r>
            <a:r>
              <a:rPr lang="en-US" sz="2200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rd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century BC, gold, garnets and enamel, the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Stathatos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Collection, National Archaeological Museum, Athens, Greece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Photo Credits: </a:t>
            </a:r>
            <a:r>
              <a:rPr lang="en-US" sz="1300" dirty="0">
                <a:latin typeface="Papyrus" panose="03070502060502030205" pitchFamily="66" charset="0"/>
                <a:hlinkClick r:id="rId2"/>
              </a:rPr>
              <a:t>https://commons.wikimedia.org/wiki/File:Gold_hairnet_with_Aphrodite_at_the_National_Archaeological_Museum_of_Athens_on_22_July_2018.jpg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A067499-5E7B-4357-9505-7FFD9DAEE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878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reek Antiquity : what you need to know about the jewelry">
            <a:extLst>
              <a:ext uri="{FF2B5EF4-FFF2-40B4-BE49-F238E27FC236}">
                <a16:creationId xmlns:a16="http://schemas.microsoft.com/office/drawing/2014/main" id="{C2E15148-9482-4FD9-AE8F-F8BD5FE72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035" y="365125"/>
            <a:ext cx="4492487" cy="449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76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30F6A-494A-4703-B0A6-AECB492D7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09" y="365125"/>
            <a:ext cx="1738137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Gold Hairnet featuring a central medallion of the Medusa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230-210 BC, gold and garnets,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Altes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Museum, Berlin, Germany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Photo Credits: </a:t>
            </a:r>
            <a:br>
              <a:rPr lang="en-US" sz="2200" dirty="0"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  <a:hlinkClick r:id="rId2"/>
              </a:rPr>
              <a:t>https://twitter.com/lidongni/status/946892571946733568/photo/3</a:t>
            </a:r>
            <a:br>
              <a:rPr lang="en-US" sz="1300" dirty="0"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  <a:hlinkClick r:id="rId3"/>
              </a:rPr>
              <a:t>https://twitter.com/lidongni/status/946892571946733568/photo/1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5124" name="Picture 4" descr="Image">
            <a:extLst>
              <a:ext uri="{FF2B5EF4-FFF2-40B4-BE49-F238E27FC236}">
                <a16:creationId xmlns:a16="http://schemas.microsoft.com/office/drawing/2014/main" id="{2D010C7C-5E60-4823-9FD4-05B39FE08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546" y="200025"/>
            <a:ext cx="4544483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">
            <a:extLst>
              <a:ext uri="{FF2B5EF4-FFF2-40B4-BE49-F238E27FC236}">
                <a16:creationId xmlns:a16="http://schemas.microsoft.com/office/drawing/2014/main" id="{A870F6E3-6C5C-4192-8FE7-783A8BECB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764" y="200025"/>
            <a:ext cx="5400827" cy="643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86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837D9-C41F-494B-8D7A-1D0B9701E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6639" y="365125"/>
            <a:ext cx="237046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Gold Hairnet featuring the goddess of love Aphrodite,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Produced c. 225 - 175 BC in Alexandria, gold, garnets, and glass paste, 21.6×7.9×7.6 cm,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J. Paul Getty Museum, CA, USA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Photo Credits: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https://twitter.com/TheClassicalCo/status/1395146116140785664/photo/2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2050" name="Picture 2" descr="The Classical Compendium 🏛️ on Twitter: &amp;quot;This elaborate Ancient Greek gold  hairnet featuring the goddess of love Aphrodite is our #ArtefactOfTheDay.  Produced c. 225 - 175 BCE in Alexandria, this masterpiece is">
            <a:extLst>
              <a:ext uri="{FF2B5EF4-FFF2-40B4-BE49-F238E27FC236}">
                <a16:creationId xmlns:a16="http://schemas.microsoft.com/office/drawing/2014/main" id="{1FAA86B2-BBD3-4B6A-A5B2-EA0E443DA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4" y="0"/>
            <a:ext cx="6175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airnet (Getty Museum) | Ancient jewels, Ancient jewelry, Ancient">
            <a:extLst>
              <a:ext uri="{FF2B5EF4-FFF2-40B4-BE49-F238E27FC236}">
                <a16:creationId xmlns:a16="http://schemas.microsoft.com/office/drawing/2014/main" id="{BBA012A3-2154-471E-8901-643625D57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104" y="44297"/>
            <a:ext cx="3463632" cy="681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346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D3D3-B6EA-46EF-9139-E2FE9AE0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1699" y="365125"/>
            <a:ext cx="195557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Collection of Ptolemaic Jewelry including the Gold Hairnet, 225–175 BC, Gold with various inlaid and attached stones,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J. Paul Getty Museum, CA, USA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Photo Credits: 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http://www.getty.edu/art/collection/objects/17679/unknown-maker-collection-of-ptolemaic-jewelry-16-greek-225-175-bc/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D3A52F-B4B4-4D25-B57C-2C58C5BA8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125"/>
            <a:ext cx="9842174" cy="612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705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62761-6E93-44D1-B0C4-1D75C64AE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9474" y="365125"/>
            <a:ext cx="4791075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rgbClr val="F8FBD1"/>
                </a:solidFill>
                <a:latin typeface="Papyrus" panose="03070502060502030205" pitchFamily="66" charset="0"/>
              </a:rPr>
              <a:t>Gold Hairnet medallion featuring the head of Eros, </a:t>
            </a:r>
            <a:r>
              <a:rPr lang="en-US" sz="2200" dirty="0">
                <a:solidFill>
                  <a:srgbClr val="F8FBD1"/>
                </a:solidFill>
                <a:latin typeface="Papyrus" panose="03070502060502030205" pitchFamily="66" charset="0"/>
              </a:rPr>
              <a:t>ca. 225 - 175 BC, gold and garnet beads, D. 9,7 cm, Louvre Museum, Paris, France</a:t>
            </a:r>
            <a:br>
              <a:rPr lang="en-US" sz="2200" dirty="0">
                <a:solidFill>
                  <a:srgbClr val="F8FBD1"/>
                </a:solidFill>
                <a:latin typeface="Papyrus" panose="03070502060502030205" pitchFamily="66" charset="0"/>
              </a:rPr>
            </a:br>
            <a:r>
              <a:rPr lang="en-US" sz="1200" b="1" dirty="0">
                <a:solidFill>
                  <a:srgbClr val="F8FBD1"/>
                </a:solidFill>
                <a:latin typeface="Papyrus" panose="03070502060502030205" pitchFamily="66" charset="0"/>
              </a:rPr>
              <a:t>Photo Credit: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https://commons.wikimedia.org/wiki/File:Eros_medallion_Louvre_Bj2248.jpg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C30B1F1-607B-4D51-8AED-38C83595F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538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512816-AA77-4798-95EC-3F0AD491B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8" y="365125"/>
            <a:ext cx="615563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Gold Hairnet with medallion featuring the head of a Maenad,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ca. 200–150 BC, gold, 6x9 cm, the MET, NY, USA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Photo Credit: </a:t>
            </a:r>
            <a: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https://www.metmuseum.org/art/collection/search/255890</a:t>
            </a:r>
            <a: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1032" name="Picture 8" descr="Hellenistic Jewelry | Essay | The Metropolitan Museum of Art | Heilbrunn  Timeline of Art History">
            <a:extLst>
              <a:ext uri="{FF2B5EF4-FFF2-40B4-BE49-F238E27FC236}">
                <a16:creationId xmlns:a16="http://schemas.microsoft.com/office/drawing/2014/main" id="{4FFF4466-5B68-483A-AF51-6C264FABC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26" y="130864"/>
            <a:ext cx="5294244" cy="661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ld openwork hairnet with medallion, Gold, Greek, Ptolemaic ">
            <a:extLst>
              <a:ext uri="{FF2B5EF4-FFF2-40B4-BE49-F238E27FC236}">
                <a16:creationId xmlns:a16="http://schemas.microsoft.com/office/drawing/2014/main" id="{1232730A-13E6-4EE9-8AB8-9D856B5B7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813" y="130864"/>
            <a:ext cx="5869885" cy="469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052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5ABDD-9775-4E26-AA18-124A36249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7635" y="365125"/>
            <a:ext cx="510933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Gold Hairnet with a relief bust of  Athena from Thessaly,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2nd century BC, gold, Diam. 0.111 m,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Benaki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Museum, Athens 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Photo Credit: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https://www.metmuseum.org/art/collection/search/642596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  <a:br>
              <a:rPr lang="en-US" sz="1300" dirty="0">
                <a:latin typeface="Papyrus" panose="03070502060502030205" pitchFamily="66" charset="0"/>
              </a:rPr>
            </a:br>
            <a:endParaRPr lang="en-US" sz="1300" dirty="0">
              <a:latin typeface="Papyrus" panose="03070502060502030205" pitchFamily="66" charset="0"/>
            </a:endParaRPr>
          </a:p>
        </p:txBody>
      </p:sp>
      <p:pic>
        <p:nvPicPr>
          <p:cNvPr id="4" name="Picture 3" descr="A close-up of a coin&#10;&#10;Description automatically generated with low confidence">
            <a:extLst>
              <a:ext uri="{FF2B5EF4-FFF2-40B4-BE49-F238E27FC236}">
                <a16:creationId xmlns:a16="http://schemas.microsoft.com/office/drawing/2014/main" id="{40F47A66-B871-45A2-BE7D-B3A8F2C03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1" y="141425"/>
            <a:ext cx="6583639" cy="6560334"/>
          </a:xfrm>
          <a:prstGeom prst="rect">
            <a:avLst/>
          </a:prstGeom>
        </p:spPr>
      </p:pic>
      <p:pic>
        <p:nvPicPr>
          <p:cNvPr id="1026" name="Picture 2" descr="Medallion with relief bust of Athena | Greek | Hellenistic | The  Metropolitan Museum of Art">
            <a:extLst>
              <a:ext uri="{FF2B5EF4-FFF2-40B4-BE49-F238E27FC236}">
                <a16:creationId xmlns:a16="http://schemas.microsoft.com/office/drawing/2014/main" id="{480812FA-7464-4073-B8B6-A6D1FED4F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31" y="297666"/>
            <a:ext cx="6374458" cy="656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322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13352-505D-483D-AEE2-EB5B1D6DC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6022" y="365125"/>
            <a:ext cx="163995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Gold Hairnet with high relief bust of  Athena from Thessaly,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2nd century BC, gold, Diam. 0.111 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Benaki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Museum, Athens Greece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Photo Credits: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https://www.myfaveplaces.com/contemp-galleries/2016/7/6/gold-gold-gold-plus-some-bronze-and-silver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7170" name="Picture 2" descr="Gold open wormen's hair net with a medallion">
            <a:extLst>
              <a:ext uri="{FF2B5EF4-FFF2-40B4-BE49-F238E27FC236}">
                <a16:creationId xmlns:a16="http://schemas.microsoft.com/office/drawing/2014/main" id="{934F17E7-52AF-44AC-842B-119903FBD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2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D4192D05-830D-494F-A038-7CADD6871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978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666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A5F2C6F9-7D19-4C31-BA5D-CD6B1D6EA4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94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25EB46-3CE2-491B-B399-EBB00970E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6029325"/>
            <a:ext cx="10058400" cy="59054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Gold Hairnet with a relief bust of  Athena from Thessaly,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2nd century BC, gold, Diam. 0.111 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Benaki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Museum, Athens 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Photo Credit: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3"/>
              </a:rPr>
              <a:t>https://mobile.twitter.com/tzoumio/status/1413408320489144320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8542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2" name="Rectangle 7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50" name="Picture 6" descr="Agrigento - Whitaker">
            <a:extLst>
              <a:ext uri="{FF2B5EF4-FFF2-40B4-BE49-F238E27FC236}">
                <a16:creationId xmlns:a16="http://schemas.microsoft.com/office/drawing/2014/main" id="{B64A0A3F-07B7-4989-95C9-6A56BBEA81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94"/>
          <a:stretch/>
        </p:blipFill>
        <p:spPr bwMode="auto">
          <a:xfrm>
            <a:off x="-3047" y="9535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270BAC-5188-45A6-960D-6062C507D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" y="5791200"/>
            <a:ext cx="11782425" cy="8763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85000"/>
                  </a:schemeClr>
                </a:solidFill>
                <a:latin typeface="Papyrus" panose="03070502060502030205" pitchFamily="66" charset="0"/>
              </a:rPr>
              <a:t>Gold Hairnet with a tondo showing the head of Gorgon Medusa from </a:t>
            </a:r>
            <a:r>
              <a:rPr lang="en-US" sz="2200" b="1" dirty="0" err="1">
                <a:solidFill>
                  <a:schemeClr val="bg1">
                    <a:lumMod val="85000"/>
                  </a:schemeClr>
                </a:solidFill>
                <a:latin typeface="Papyrus" panose="03070502060502030205" pitchFamily="66" charset="0"/>
              </a:rPr>
              <a:t>Akragas</a:t>
            </a:r>
            <a:r>
              <a:rPr lang="en-US" sz="2200" b="1" dirty="0">
                <a:solidFill>
                  <a:schemeClr val="bg1">
                    <a:lumMod val="85000"/>
                  </a:schemeClr>
                </a:solidFill>
                <a:latin typeface="Papyrus" panose="03070502060502030205" pitchFamily="66" charset="0"/>
              </a:rPr>
              <a:t> (Agrigento) in Sicily, 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Papyrus" panose="03070502060502030205" pitchFamily="66" charset="0"/>
              </a:rPr>
              <a:t>3rd century BC, gold, Agrigento Regional Archaeological Museum, Sicily, Italy</a:t>
            </a:r>
            <a:br>
              <a:rPr lang="en-US" sz="2000" dirty="0">
                <a:solidFill>
                  <a:schemeClr val="bg1">
                    <a:lumMod val="85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bg1">
                    <a:lumMod val="85000"/>
                  </a:schemeClr>
                </a:solidFill>
                <a:latin typeface="Papyrus" panose="03070502060502030205" pitchFamily="66" charset="0"/>
              </a:rPr>
              <a:t>Photo Credit: </a:t>
            </a:r>
            <a:r>
              <a:rPr lang="en-US" sz="1300" dirty="0">
                <a:solidFill>
                  <a:srgbClr val="FFFFFF"/>
                </a:solidFill>
                <a:latin typeface="Papyrus" panose="03070502060502030205" pitchFamily="66" charset="0"/>
                <a:hlinkClick r:id="rId3"/>
              </a:rPr>
              <a:t>https://rsomas.net/SicilyRS/Pages%20Desktop/Page16.html</a:t>
            </a:r>
            <a:r>
              <a:rPr lang="en-US" sz="1300" dirty="0">
                <a:solidFill>
                  <a:srgbClr val="FFFFFF"/>
                </a:solidFill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532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id="{8EF29B9B-5C2F-4E4B-B485-4A4FC284D355}"/>
              </a:ext>
            </a:extLst>
          </p:cNvPr>
          <p:cNvSpPr/>
          <p:nvPr/>
        </p:nvSpPr>
        <p:spPr>
          <a:xfrm>
            <a:off x="581025" y="542924"/>
            <a:ext cx="11125200" cy="5724525"/>
          </a:xfrm>
          <a:custGeom>
            <a:avLst/>
            <a:gdLst>
              <a:gd name="connsiteX0" fmla="*/ 1789818 w 11125200"/>
              <a:gd name="connsiteY0" fmla="*/ 0 h 5724525"/>
              <a:gd name="connsiteX1" fmla="*/ 2445702 w 11125200"/>
              <a:gd name="connsiteY1" fmla="*/ 0 h 5724525"/>
              <a:gd name="connsiteX2" fmla="*/ 2950674 w 11125200"/>
              <a:gd name="connsiteY2" fmla="*/ 0 h 5724525"/>
              <a:gd name="connsiteX3" fmla="*/ 3531102 w 11125200"/>
              <a:gd name="connsiteY3" fmla="*/ 0 h 5724525"/>
              <a:gd name="connsiteX4" fmla="*/ 4262441 w 11125200"/>
              <a:gd name="connsiteY4" fmla="*/ 0 h 5724525"/>
              <a:gd name="connsiteX5" fmla="*/ 4691958 w 11125200"/>
              <a:gd name="connsiteY5" fmla="*/ 0 h 5724525"/>
              <a:gd name="connsiteX6" fmla="*/ 5347841 w 11125200"/>
              <a:gd name="connsiteY6" fmla="*/ 0 h 5724525"/>
              <a:gd name="connsiteX7" fmla="*/ 5777358 w 11125200"/>
              <a:gd name="connsiteY7" fmla="*/ 0 h 5724525"/>
              <a:gd name="connsiteX8" fmla="*/ 6357786 w 11125200"/>
              <a:gd name="connsiteY8" fmla="*/ 0 h 5724525"/>
              <a:gd name="connsiteX9" fmla="*/ 7013669 w 11125200"/>
              <a:gd name="connsiteY9" fmla="*/ 0 h 5724525"/>
              <a:gd name="connsiteX10" fmla="*/ 7367730 w 11125200"/>
              <a:gd name="connsiteY10" fmla="*/ 0 h 5724525"/>
              <a:gd name="connsiteX11" fmla="*/ 7721791 w 11125200"/>
              <a:gd name="connsiteY11" fmla="*/ 0 h 5724525"/>
              <a:gd name="connsiteX12" fmla="*/ 8453131 w 11125200"/>
              <a:gd name="connsiteY12" fmla="*/ 0 h 5724525"/>
              <a:gd name="connsiteX13" fmla="*/ 9335381 w 11125200"/>
              <a:gd name="connsiteY13" fmla="*/ 0 h 5724525"/>
              <a:gd name="connsiteX14" fmla="*/ 11125200 w 11125200"/>
              <a:gd name="connsiteY14" fmla="*/ 2862262 h 5724525"/>
              <a:gd name="connsiteX15" fmla="*/ 9335381 w 11125200"/>
              <a:gd name="connsiteY15" fmla="*/ 5724525 h 5724525"/>
              <a:gd name="connsiteX16" fmla="*/ 8679497 w 11125200"/>
              <a:gd name="connsiteY16" fmla="*/ 5724525 h 5724525"/>
              <a:gd name="connsiteX17" fmla="*/ 8023614 w 11125200"/>
              <a:gd name="connsiteY17" fmla="*/ 5724525 h 5724525"/>
              <a:gd name="connsiteX18" fmla="*/ 7443186 w 11125200"/>
              <a:gd name="connsiteY18" fmla="*/ 5724525 h 5724525"/>
              <a:gd name="connsiteX19" fmla="*/ 6711847 w 11125200"/>
              <a:gd name="connsiteY19" fmla="*/ 5724525 h 5724525"/>
              <a:gd name="connsiteX20" fmla="*/ 5980508 w 11125200"/>
              <a:gd name="connsiteY20" fmla="*/ 5724525 h 5724525"/>
              <a:gd name="connsiteX21" fmla="*/ 5324624 w 11125200"/>
              <a:gd name="connsiteY21" fmla="*/ 5724525 h 5724525"/>
              <a:gd name="connsiteX22" fmla="*/ 4668740 w 11125200"/>
              <a:gd name="connsiteY22" fmla="*/ 5724525 h 5724525"/>
              <a:gd name="connsiteX23" fmla="*/ 4012857 w 11125200"/>
              <a:gd name="connsiteY23" fmla="*/ 5724525 h 5724525"/>
              <a:gd name="connsiteX24" fmla="*/ 3583340 w 11125200"/>
              <a:gd name="connsiteY24" fmla="*/ 5724525 h 5724525"/>
              <a:gd name="connsiteX25" fmla="*/ 2852001 w 11125200"/>
              <a:gd name="connsiteY25" fmla="*/ 5724525 h 5724525"/>
              <a:gd name="connsiteX26" fmla="*/ 1789818 w 11125200"/>
              <a:gd name="connsiteY26" fmla="*/ 5724525 h 5724525"/>
              <a:gd name="connsiteX27" fmla="*/ 0 w 11125200"/>
              <a:gd name="connsiteY27" fmla="*/ 2862262 h 5724525"/>
              <a:gd name="connsiteX28" fmla="*/ 1789818 w 11125200"/>
              <a:gd name="connsiteY28" fmla="*/ 0 h 5724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125200" h="5724525" fill="none" extrusionOk="0">
                <a:moveTo>
                  <a:pt x="1789818" y="0"/>
                </a:moveTo>
                <a:cubicBezTo>
                  <a:pt x="2008693" y="-22210"/>
                  <a:pt x="2203237" y="53901"/>
                  <a:pt x="2445702" y="0"/>
                </a:cubicBezTo>
                <a:cubicBezTo>
                  <a:pt x="2688167" y="-53901"/>
                  <a:pt x="2792956" y="3807"/>
                  <a:pt x="2950674" y="0"/>
                </a:cubicBezTo>
                <a:cubicBezTo>
                  <a:pt x="3108392" y="-3807"/>
                  <a:pt x="3375852" y="33010"/>
                  <a:pt x="3531102" y="0"/>
                </a:cubicBezTo>
                <a:cubicBezTo>
                  <a:pt x="3686352" y="-33010"/>
                  <a:pt x="3933498" y="43259"/>
                  <a:pt x="4262441" y="0"/>
                </a:cubicBezTo>
                <a:cubicBezTo>
                  <a:pt x="4591384" y="-43259"/>
                  <a:pt x="4505188" y="23720"/>
                  <a:pt x="4691958" y="0"/>
                </a:cubicBezTo>
                <a:cubicBezTo>
                  <a:pt x="4878728" y="-23720"/>
                  <a:pt x="5054965" y="31151"/>
                  <a:pt x="5347841" y="0"/>
                </a:cubicBezTo>
                <a:cubicBezTo>
                  <a:pt x="5640717" y="-31151"/>
                  <a:pt x="5569583" y="28224"/>
                  <a:pt x="5777358" y="0"/>
                </a:cubicBezTo>
                <a:cubicBezTo>
                  <a:pt x="5985133" y="-28224"/>
                  <a:pt x="6149937" y="66934"/>
                  <a:pt x="6357786" y="0"/>
                </a:cubicBezTo>
                <a:cubicBezTo>
                  <a:pt x="6565635" y="-66934"/>
                  <a:pt x="6792162" y="49199"/>
                  <a:pt x="7013669" y="0"/>
                </a:cubicBezTo>
                <a:cubicBezTo>
                  <a:pt x="7235176" y="-49199"/>
                  <a:pt x="7219146" y="23526"/>
                  <a:pt x="7367730" y="0"/>
                </a:cubicBezTo>
                <a:cubicBezTo>
                  <a:pt x="7516314" y="-23526"/>
                  <a:pt x="7582157" y="2835"/>
                  <a:pt x="7721791" y="0"/>
                </a:cubicBezTo>
                <a:cubicBezTo>
                  <a:pt x="7861425" y="-2835"/>
                  <a:pt x="8268181" y="33661"/>
                  <a:pt x="8453131" y="0"/>
                </a:cubicBezTo>
                <a:cubicBezTo>
                  <a:pt x="8638081" y="-33661"/>
                  <a:pt x="8906369" y="60971"/>
                  <a:pt x="9335381" y="0"/>
                </a:cubicBezTo>
                <a:cubicBezTo>
                  <a:pt x="10336518" y="191150"/>
                  <a:pt x="10898227" y="1021705"/>
                  <a:pt x="11125200" y="2862262"/>
                </a:cubicBezTo>
                <a:cubicBezTo>
                  <a:pt x="11270333" y="4286096"/>
                  <a:pt x="10504777" y="5947060"/>
                  <a:pt x="9335381" y="5724525"/>
                </a:cubicBezTo>
                <a:cubicBezTo>
                  <a:pt x="9139889" y="5761974"/>
                  <a:pt x="8967539" y="5716255"/>
                  <a:pt x="8679497" y="5724525"/>
                </a:cubicBezTo>
                <a:cubicBezTo>
                  <a:pt x="8391455" y="5732795"/>
                  <a:pt x="8212699" y="5649879"/>
                  <a:pt x="8023614" y="5724525"/>
                </a:cubicBezTo>
                <a:cubicBezTo>
                  <a:pt x="7834529" y="5799171"/>
                  <a:pt x="7695872" y="5721238"/>
                  <a:pt x="7443186" y="5724525"/>
                </a:cubicBezTo>
                <a:cubicBezTo>
                  <a:pt x="7190500" y="5727812"/>
                  <a:pt x="7031843" y="5679719"/>
                  <a:pt x="6711847" y="5724525"/>
                </a:cubicBezTo>
                <a:cubicBezTo>
                  <a:pt x="6391851" y="5769331"/>
                  <a:pt x="6245090" y="5655751"/>
                  <a:pt x="5980508" y="5724525"/>
                </a:cubicBezTo>
                <a:cubicBezTo>
                  <a:pt x="5715926" y="5793299"/>
                  <a:pt x="5578425" y="5702085"/>
                  <a:pt x="5324624" y="5724525"/>
                </a:cubicBezTo>
                <a:cubicBezTo>
                  <a:pt x="5070823" y="5746965"/>
                  <a:pt x="4854243" y="5686602"/>
                  <a:pt x="4668740" y="5724525"/>
                </a:cubicBezTo>
                <a:cubicBezTo>
                  <a:pt x="4483237" y="5762448"/>
                  <a:pt x="4326231" y="5649412"/>
                  <a:pt x="4012857" y="5724525"/>
                </a:cubicBezTo>
                <a:cubicBezTo>
                  <a:pt x="3699483" y="5799638"/>
                  <a:pt x="3746336" y="5690331"/>
                  <a:pt x="3583340" y="5724525"/>
                </a:cubicBezTo>
                <a:cubicBezTo>
                  <a:pt x="3420344" y="5758719"/>
                  <a:pt x="3030497" y="5695426"/>
                  <a:pt x="2852001" y="5724525"/>
                </a:cubicBezTo>
                <a:cubicBezTo>
                  <a:pt x="2673505" y="5753624"/>
                  <a:pt x="2106342" y="5653040"/>
                  <a:pt x="1789818" y="5724525"/>
                </a:cubicBezTo>
                <a:cubicBezTo>
                  <a:pt x="809494" y="5489301"/>
                  <a:pt x="-61654" y="4329066"/>
                  <a:pt x="0" y="2862262"/>
                </a:cubicBezTo>
                <a:cubicBezTo>
                  <a:pt x="21673" y="1323536"/>
                  <a:pt x="1084980" y="-79834"/>
                  <a:pt x="1789818" y="0"/>
                </a:cubicBezTo>
                <a:close/>
              </a:path>
              <a:path w="11125200" h="5724525" stroke="0" extrusionOk="0">
                <a:moveTo>
                  <a:pt x="1789818" y="0"/>
                </a:moveTo>
                <a:cubicBezTo>
                  <a:pt x="1946404" y="-52409"/>
                  <a:pt x="2144363" y="15381"/>
                  <a:pt x="2294790" y="0"/>
                </a:cubicBezTo>
                <a:cubicBezTo>
                  <a:pt x="2445217" y="-15381"/>
                  <a:pt x="2522977" y="17336"/>
                  <a:pt x="2648851" y="0"/>
                </a:cubicBezTo>
                <a:cubicBezTo>
                  <a:pt x="2774725" y="-17336"/>
                  <a:pt x="3174593" y="21634"/>
                  <a:pt x="3380191" y="0"/>
                </a:cubicBezTo>
                <a:cubicBezTo>
                  <a:pt x="3585789" y="-21634"/>
                  <a:pt x="3771800" y="24804"/>
                  <a:pt x="3885163" y="0"/>
                </a:cubicBezTo>
                <a:cubicBezTo>
                  <a:pt x="3998526" y="-24804"/>
                  <a:pt x="4152060" y="22943"/>
                  <a:pt x="4390135" y="0"/>
                </a:cubicBezTo>
                <a:cubicBezTo>
                  <a:pt x="4628210" y="-22943"/>
                  <a:pt x="4809150" y="34428"/>
                  <a:pt x="5121474" y="0"/>
                </a:cubicBezTo>
                <a:cubicBezTo>
                  <a:pt x="5433798" y="-34428"/>
                  <a:pt x="5396312" y="35628"/>
                  <a:pt x="5550991" y="0"/>
                </a:cubicBezTo>
                <a:cubicBezTo>
                  <a:pt x="5705670" y="-35628"/>
                  <a:pt x="6048151" y="67703"/>
                  <a:pt x="6282330" y="0"/>
                </a:cubicBezTo>
                <a:cubicBezTo>
                  <a:pt x="6516509" y="-67703"/>
                  <a:pt x="6654955" y="35274"/>
                  <a:pt x="7013669" y="0"/>
                </a:cubicBezTo>
                <a:cubicBezTo>
                  <a:pt x="7372383" y="-35274"/>
                  <a:pt x="7379470" y="30936"/>
                  <a:pt x="7594097" y="0"/>
                </a:cubicBezTo>
                <a:cubicBezTo>
                  <a:pt x="7808724" y="-30936"/>
                  <a:pt x="7999563" y="35434"/>
                  <a:pt x="8325436" y="0"/>
                </a:cubicBezTo>
                <a:cubicBezTo>
                  <a:pt x="8651309" y="-35434"/>
                  <a:pt x="8685950" y="9892"/>
                  <a:pt x="8830409" y="0"/>
                </a:cubicBezTo>
                <a:cubicBezTo>
                  <a:pt x="8974868" y="-9892"/>
                  <a:pt x="9134990" y="56156"/>
                  <a:pt x="9335381" y="0"/>
                </a:cubicBezTo>
                <a:cubicBezTo>
                  <a:pt x="10570537" y="-159116"/>
                  <a:pt x="10807510" y="1200106"/>
                  <a:pt x="11125200" y="2862262"/>
                </a:cubicBezTo>
                <a:cubicBezTo>
                  <a:pt x="11293942" y="4233654"/>
                  <a:pt x="10181506" y="5669528"/>
                  <a:pt x="9335381" y="5724525"/>
                </a:cubicBezTo>
                <a:cubicBezTo>
                  <a:pt x="9196827" y="5744407"/>
                  <a:pt x="8996251" y="5713076"/>
                  <a:pt x="8754953" y="5724525"/>
                </a:cubicBezTo>
                <a:cubicBezTo>
                  <a:pt x="8513655" y="5735974"/>
                  <a:pt x="8375997" y="5637572"/>
                  <a:pt x="8023614" y="5724525"/>
                </a:cubicBezTo>
                <a:cubicBezTo>
                  <a:pt x="7671231" y="5811478"/>
                  <a:pt x="7643437" y="5724372"/>
                  <a:pt x="7443186" y="5724525"/>
                </a:cubicBezTo>
                <a:cubicBezTo>
                  <a:pt x="7242935" y="5724678"/>
                  <a:pt x="7211168" y="5713678"/>
                  <a:pt x="7089125" y="5724525"/>
                </a:cubicBezTo>
                <a:cubicBezTo>
                  <a:pt x="6967082" y="5735372"/>
                  <a:pt x="6789347" y="5699354"/>
                  <a:pt x="6659608" y="5724525"/>
                </a:cubicBezTo>
                <a:cubicBezTo>
                  <a:pt x="6529869" y="5749696"/>
                  <a:pt x="6135638" y="5693122"/>
                  <a:pt x="5928269" y="5724525"/>
                </a:cubicBezTo>
                <a:cubicBezTo>
                  <a:pt x="5720900" y="5755928"/>
                  <a:pt x="5482132" y="5711153"/>
                  <a:pt x="5347841" y="5724525"/>
                </a:cubicBezTo>
                <a:cubicBezTo>
                  <a:pt x="5213550" y="5737897"/>
                  <a:pt x="5072880" y="5700984"/>
                  <a:pt x="4918325" y="5724525"/>
                </a:cubicBezTo>
                <a:cubicBezTo>
                  <a:pt x="4763770" y="5748066"/>
                  <a:pt x="4522492" y="5718379"/>
                  <a:pt x="4337897" y="5724525"/>
                </a:cubicBezTo>
                <a:cubicBezTo>
                  <a:pt x="4153302" y="5730671"/>
                  <a:pt x="4071919" y="5696570"/>
                  <a:pt x="3983836" y="5724525"/>
                </a:cubicBezTo>
                <a:cubicBezTo>
                  <a:pt x="3895753" y="5752480"/>
                  <a:pt x="3727441" y="5717105"/>
                  <a:pt x="3629775" y="5724525"/>
                </a:cubicBezTo>
                <a:cubicBezTo>
                  <a:pt x="3532109" y="5731945"/>
                  <a:pt x="3295662" y="5712191"/>
                  <a:pt x="3049347" y="5724525"/>
                </a:cubicBezTo>
                <a:cubicBezTo>
                  <a:pt x="2803032" y="5736859"/>
                  <a:pt x="2707710" y="5685167"/>
                  <a:pt x="2619830" y="5724525"/>
                </a:cubicBezTo>
                <a:cubicBezTo>
                  <a:pt x="2531950" y="5763883"/>
                  <a:pt x="2049434" y="5654245"/>
                  <a:pt x="1789818" y="5724525"/>
                </a:cubicBezTo>
                <a:cubicBezTo>
                  <a:pt x="1066460" y="5666390"/>
                  <a:pt x="44126" y="4479485"/>
                  <a:pt x="0" y="2862262"/>
                </a:cubicBezTo>
                <a:cubicBezTo>
                  <a:pt x="-207524" y="1210314"/>
                  <a:pt x="638106" y="165322"/>
                  <a:pt x="1789818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flowChartTerminato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9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The </a:t>
            </a:r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End</a:t>
            </a: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788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849</Words>
  <Application>Microsoft Office PowerPoint</Application>
  <PresentationFormat>Widescreen</PresentationFormat>
  <Paragraphs>38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Papyrus</vt:lpstr>
      <vt:lpstr>Office Theme</vt:lpstr>
      <vt:lpstr>PowerPoint Presentation</vt:lpstr>
      <vt:lpstr>    Gold Hairnet portraying a relief bust of Artemis, 3rd century BC, gold, garnets and enamel, the Stathatos Collection, National Archaeological Museum, Athens, Greece Photo Credit: https://www.worldhistory.org/image/4353/gold-hairnet/ Photo Credit: https://www.namuseum.gr/permanent_exhibition/syllogi-stathatoy/     </vt:lpstr>
      <vt:lpstr>                                       Hairnet with the relief bust of Aphrodite with fan and Eros, 3rd century BC, gold, garnets and enamel, the Stathatos Collection, National Archaeological Museum, Athens, Greece Photo Credits: https://commons.wikimedia.org/wiki/File:Gold_hairnet_with_Aphrodite_at_the_National_Archaeological_Museum_of_Athens_on_22_July_2018.jpg </vt:lpstr>
      <vt:lpstr>                         Gold Hairnet featuring a central medallion of the Medusa, 230-210 BC, gold and garnets, Altes Museum, Berlin, Germany  Photo Credits:  https://twitter.com/lidongni/status/946892571946733568/photo/3 https://twitter.com/lidongni/status/946892571946733568/photo/1 </vt:lpstr>
      <vt:lpstr>                         Gold Hairnet featuring the goddess of love Aphrodite, Produced c. 225 - 175 BC in Alexandria, gold, garnets, and glass paste, 21.6×7.9×7.6 cm, J. Paul Getty Museum, CA, USA Photo Credits: https://twitter.com/TheClassicalCo/status/1395146116140785664/photo/2 </vt:lpstr>
      <vt:lpstr>                          Collection of Ptolemaic Jewelry including the Gold Hairnet, 225–175 BC, Gold with various inlaid and attached stones, J. Paul Getty Museum, CA, USA Photo Credits: http://www.getty.edu/art/collection/objects/17679/unknown-maker-collection-of-ptolemaic-jewelry-16-greek-225-175-bc/  </vt:lpstr>
      <vt:lpstr>                                Gold Hairnet medallion featuring the head of Eros, ca. 225 - 175 BC, gold and garnet beads, D. 9,7 cm, Louvre Museum, Paris, France Photo Credit: https://commons.wikimedia.org/wiki/File:Eros_medallion_Louvre_Bj2248.jpg </vt:lpstr>
      <vt:lpstr>                                Gold Hairnet with medallion featuring the head of a Maenad, ca. 200–150 BC, gold, 6x9 cm, the MET, NY, USA Photo Credit: https://www.metmuseum.org/art/collection/search/255890 </vt:lpstr>
      <vt:lpstr>                                Gold Hairnet with a relief bust of  Athena from Thessaly, 2nd century BC, gold, Diam. 0.111 m, Benaki Museum, Athens  Photo Credit: https://www.metmuseum.org/art/collection/search/642596   </vt:lpstr>
      <vt:lpstr>                       Gold Hairnet with high relief bust of  Athena from Thessaly, 2nd century BC, gold, Diam. 0.111 m, Benaki Museum, Athens Greece Photo Credits: https://www.myfaveplaces.com/contemp-galleries/2016/7/6/gold-gold-gold-plus-some-bronze-and-silver </vt:lpstr>
      <vt:lpstr>Gold Hairnet with a relief bust of  Athena from Thessaly, 2nd century BC, gold, Diam. 0.111 m, Benaki Museum, Athens  Photo Credit: https://mobile.twitter.com/tzoumio/status/1413408320489144320 </vt:lpstr>
      <vt:lpstr>Gold Hairnet with a tondo showing the head of Gorgon Medusa from Akragas (Agrigento) in Sicily, 3rd century BC, gold, Agrigento Regional Archaeological Museum, Sicily, Italy Photo Credit: https://rsomas.net/SicilyRS/Pages%20Desktop/Page16.html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2021-11-24T17:58:29Z</dcterms:created>
  <dcterms:modified xsi:type="dcterms:W3CDTF">2021-11-29T16:16:24Z</dcterms:modified>
</cp:coreProperties>
</file>