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0" r:id="rId2"/>
    <p:sldId id="259" r:id="rId3"/>
    <p:sldId id="258" r:id="rId4"/>
    <p:sldId id="260" r:id="rId5"/>
    <p:sldId id="321" r:id="rId6"/>
    <p:sldId id="322" r:id="rId7"/>
    <p:sldId id="264" r:id="rId8"/>
    <p:sldId id="266" r:id="rId9"/>
    <p:sldId id="31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A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DB6FC7E9-92EE-44ED-9A5F-62410E8B90E1}"/>
    <pc:docChg chg="modSld">
      <pc:chgData name="Amalia Spiliakou" userId="f4bd6b91a0b5818a" providerId="LiveId" clId="{DB6FC7E9-92EE-44ED-9A5F-62410E8B90E1}" dt="2021-06-04T10:51:38.996" v="29" actId="6549"/>
      <pc:docMkLst>
        <pc:docMk/>
      </pc:docMkLst>
      <pc:sldChg chg="modSp mod">
        <pc:chgData name="Amalia Spiliakou" userId="f4bd6b91a0b5818a" providerId="LiveId" clId="{DB6FC7E9-92EE-44ED-9A5F-62410E8B90E1}" dt="2021-06-04T10:51:38.996" v="29" actId="6549"/>
        <pc:sldMkLst>
          <pc:docMk/>
          <pc:sldMk cId="3255947042" sldId="266"/>
        </pc:sldMkLst>
        <pc:spChg chg="mod">
          <ac:chgData name="Amalia Spiliakou" userId="f4bd6b91a0b5818a" providerId="LiveId" clId="{DB6FC7E9-92EE-44ED-9A5F-62410E8B90E1}" dt="2021-06-04T10:51:38.996" v="29" actId="6549"/>
          <ac:spMkLst>
            <pc:docMk/>
            <pc:sldMk cId="3255947042" sldId="266"/>
            <ac:spMk id="16386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0AB76-8120-4DB9-96EA-D101EFDD47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4E388C-3F17-4EB1-9FC6-37C36AA26C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7E5B62-3EB9-4EB1-80E9-5CACF9EFB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3E01-4D7B-484F-BB1B-F8764D7B51CB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CBBBB-4E9F-4427-BDBC-80A20FB1B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0480E6-A5F1-4560-BF74-99D7B4D1D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921F-B111-4CD6-92B2-2918B6B5B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464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1963D-5D74-4590-85D5-130083543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06D73-2A87-4AD6-9322-E90149D9F5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42A241-E1D5-42BB-9060-D83FADE53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3E01-4D7B-484F-BB1B-F8764D7B51CB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C96A32-D156-4B99-86BB-B424C0C18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4F3D71-F1BF-48AA-9B21-FDC0EB9A1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921F-B111-4CD6-92B2-2918B6B5B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074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44384-577D-4F28-8A34-A868C4222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D33BA3-939C-41E5-841C-10BFF70F60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064AB3-448E-416A-B86D-080E5F752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3E01-4D7B-484F-BB1B-F8764D7B51CB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9D4718-D55C-4810-BC4E-EEB0D42E7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17FD71-0528-4793-9F47-5C8B62FB0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921F-B111-4CD6-92B2-2918B6B5B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250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4F605-8761-410B-8C2E-542E68568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B65987-B63C-47B1-B542-D3205A8EA8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EDDC88-8ACB-4446-9928-AE8A844FAC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86EC51-19ED-40B7-B9C6-E93D3CF0C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3E01-4D7B-484F-BB1B-F8764D7B51CB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E5FC7-D72A-4B4C-9887-3BB656E91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8A339F-6D2D-4727-9D71-B55BAD515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921F-B111-4CD6-92B2-2918B6B5B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089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1BDC5-DDCD-47C0-A02A-3A9C095E1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4CF30C-C2AA-4F56-BF58-4926804E62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206A5F-13C2-47F3-B2E8-D9054E5E51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0C2EA9-F38D-454E-9A9A-9F8C7FFDE0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03C04C-DECA-4491-93B7-B104AFFF7C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03AE7C-51B8-4A57-9C11-8A61CE243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3E01-4D7B-484F-BB1B-F8764D7B51CB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FC80C7-0220-4227-AF66-47E40E25B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DECC9C-A341-4625-AC51-DF84CF948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921F-B111-4CD6-92B2-2918B6B5B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636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3F489-9CB0-457F-987D-F402AD512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B1FA04-70FD-4F9D-846C-D58839EF4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3E01-4D7B-484F-BB1B-F8764D7B51CB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607DDE-8C52-4C38-B6D7-E3112CF2F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7B8E64-471E-4591-AD80-5E6101DFA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921F-B111-4CD6-92B2-2918B6B5B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34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57B1BB-65D9-4586-A690-4E2EDC9A8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3E01-4D7B-484F-BB1B-F8764D7B51CB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F62911-FC93-4E9D-8899-78EBFE9B3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085BD5-135A-48B1-92DA-637222C41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921F-B111-4CD6-92B2-2918B6B5B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39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5805B-7752-4121-B848-096BE0A56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D404D-28C6-4164-BC54-3D5F3CBD7F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03D0D6-7F9D-471D-A506-974913DC0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04F540-0550-497F-BCA2-EC881BEDA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3E01-4D7B-484F-BB1B-F8764D7B51CB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FF6672-CFD7-475B-9E5A-4C00F6206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565059-A684-48B8-994E-E74DEE98B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921F-B111-4CD6-92B2-2918B6B5B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829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9E675-F13C-4CDA-871E-8E4E647B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71601E-4B89-478C-AC4A-B61B18D743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749235-402C-4EC2-9BD1-605A66701B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F85311-E4B7-4C14-B970-CB6F30102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3E01-4D7B-484F-BB1B-F8764D7B51CB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BB63DD-4049-4DDA-95D5-8EA4FD713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97CEFA-4B88-4841-B68E-774131D0D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921F-B111-4CD6-92B2-2918B6B5B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727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E522C-0847-4FBE-AA85-5CBEFE143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F5233D-2541-491F-8455-08BF0E2902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A774AF-8506-4963-AF63-49AFCEC36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3E01-4D7B-484F-BB1B-F8764D7B51CB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9CE9E-3742-440B-B3D4-E3320AA56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92B212-9244-4EB3-A713-ADC124520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921F-B111-4CD6-92B2-2918B6B5B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114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C91836-7381-45E7-902D-FD5AAAC882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EB90D8-61F5-4FA7-94B5-4DCDEB4626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869CC4-D63E-40A3-8409-7D464CC7C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3E01-4D7B-484F-BB1B-F8764D7B51CB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1638D0-04E4-4617-9D73-C475CFED5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EF0778-2038-476B-B626-4F59ABAF0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921F-B111-4CD6-92B2-2918B6B5B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78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BB42E5-8392-4369-B376-930F4078C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61DEA-A65A-423F-B0CA-CD588E5B16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5DCB94-5E40-49B5-A7EA-8261AFCC03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143E01-4D7B-484F-BB1B-F8764D7B51CB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F3E7F8-D98B-44D7-B3C2-86C7A4C01F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C0B65B-27C5-4218-B037-BB4AC26614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5921F-B111-4CD6-92B2-2918B6B5B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37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rtdocentprogram.com/wp-content/uploads/2015/07/mfa.org_.jpg" TargetMode="External"/><Relationship Id="rId3" Type="http://schemas.openxmlformats.org/officeDocument/2006/relationships/hyperlink" Target="https://upload.wikimedia.org/wikipedia/commons/d/d6/Washington_Crossing_the_Delaware_MET_DP249079.jpg" TargetMode="External"/><Relationship Id="rId7" Type="http://schemas.openxmlformats.org/officeDocument/2006/relationships/hyperlink" Target="https://en.wikipedia.org/wiki/Athenaeum_Portrait#/media/File:Gilbert_Stuart_1796_portrait_of_WashingtonFXD.jpg" TargetMode="External"/><Relationship Id="rId2" Type="http://schemas.openxmlformats.org/officeDocument/2006/relationships/hyperlink" Target="https://commons.wikimedia.org/wiki/Category:Washington_Crossing_the_Delaware#/media/File:Washington_Crossing_the_Delaware_MET_DP215410.jpg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metmuseum.org/art/collection/search/16584" TargetMode="External"/><Relationship Id="rId5" Type="http://schemas.openxmlformats.org/officeDocument/2006/relationships/hyperlink" Target="https://upload.wikimedia.org/wikipedia/commons/2/27/George_Washington_%28Vaughan_portrait%29_A33850.jpg" TargetMode="External"/><Relationship Id="rId4" Type="http://schemas.openxmlformats.org/officeDocument/2006/relationships/hyperlink" Target="https://smarthistory.org/leutze-washington-crossing-the-delaware/" TargetMode="External"/><Relationship Id="rId9" Type="http://schemas.openxmlformats.org/officeDocument/2006/relationships/hyperlink" Target="https://en.wikipedia.org/wiki/Lansdowne_portrait#/media/File:Gilbert_Stuart,_George_Washington_(Lansdowne_portrait,_1796)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uble Wave 3">
            <a:extLst>
              <a:ext uri="{FF2B5EF4-FFF2-40B4-BE49-F238E27FC236}">
                <a16:creationId xmlns:a16="http://schemas.microsoft.com/office/drawing/2014/main" id="{2011ACFE-8753-4E54-BC17-BEA8B0003215}"/>
              </a:ext>
            </a:extLst>
          </p:cNvPr>
          <p:cNvSpPr/>
          <p:nvPr/>
        </p:nvSpPr>
        <p:spPr>
          <a:xfrm>
            <a:off x="638175" y="1800224"/>
            <a:ext cx="10801350" cy="3400425"/>
          </a:xfrm>
          <a:prstGeom prst="doubleWave">
            <a:avLst>
              <a:gd name="adj1" fmla="val 6250"/>
              <a:gd name="adj2" fmla="val -493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chemeClr val="tx2">
                    <a:lumMod val="75000"/>
                  </a:schemeClr>
                </a:solidFill>
                <a:latin typeface="Freestyle Script" panose="030804020302050B0404" pitchFamily="66" charset="0"/>
              </a:rPr>
              <a:t>Art, Revolution and the 1</a:t>
            </a:r>
            <a:r>
              <a:rPr lang="en-US" sz="6600" baseline="30000" dirty="0">
                <a:solidFill>
                  <a:schemeClr val="tx2">
                    <a:lumMod val="75000"/>
                  </a:schemeClr>
                </a:solidFill>
                <a:latin typeface="Freestyle Script" panose="030804020302050B0404" pitchFamily="66" charset="0"/>
              </a:rPr>
              <a:t>st</a:t>
            </a:r>
            <a:r>
              <a:rPr lang="en-US" sz="6600" dirty="0">
                <a:solidFill>
                  <a:schemeClr val="tx2">
                    <a:lumMod val="75000"/>
                  </a:schemeClr>
                </a:solidFill>
                <a:latin typeface="Freestyle Script" panose="030804020302050B0404" pitchFamily="66" charset="0"/>
              </a:rPr>
              <a:t> President of the United States… George Washington</a:t>
            </a:r>
          </a:p>
        </p:txBody>
      </p:sp>
    </p:spTree>
    <p:extLst>
      <p:ext uri="{BB962C8B-B14F-4D97-AF65-F5344CB8AC3E}">
        <p14:creationId xmlns:p14="http://schemas.microsoft.com/office/powerpoint/2010/main" val="3825747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/>
          <p:cNvSpPr>
            <a:spLocks noGrp="1"/>
          </p:cNvSpPr>
          <p:nvPr>
            <p:ph type="title"/>
          </p:nvPr>
        </p:nvSpPr>
        <p:spPr>
          <a:xfrm>
            <a:off x="228600" y="365127"/>
            <a:ext cx="11715749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r>
              <a:rPr 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Emanuel Gottlieb Leutze, 1816–1868</a:t>
            </a:r>
            <a:br>
              <a:rPr 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r>
              <a:rPr 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Washington Crossing the Delaware</a:t>
            </a: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, 1851, oil on canvas, 378.5 x 647.7 cm, the MET, NY</a:t>
            </a:r>
            <a:br>
              <a:rPr lang="en-US" sz="31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</a:rPr>
            </a:br>
            <a:b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700" dirty="0">
                <a:latin typeface="Gabriola" panose="04040605051002020D02" pitchFamily="82" charset="0"/>
              </a:rPr>
            </a:br>
            <a:br>
              <a:rPr lang="en-US" sz="1500" dirty="0"/>
            </a:br>
            <a:br>
              <a:rPr lang="en-US" sz="1500" dirty="0"/>
            </a:br>
            <a:endParaRPr lang="en-US" sz="1500" dirty="0"/>
          </a:p>
        </p:txBody>
      </p:sp>
      <p:pic>
        <p:nvPicPr>
          <p:cNvPr id="2" name="Picture 2" descr="Washington Crossing the Delaware MET DP215410.jpg">
            <a:extLst>
              <a:ext uri="{FF2B5EF4-FFF2-40B4-BE49-F238E27FC236}">
                <a16:creationId xmlns:a16="http://schemas.microsoft.com/office/drawing/2014/main" id="{1EE9866E-FFD2-4074-8A63-B5A5509155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500188"/>
            <a:ext cx="9144000" cy="5357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1148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ashington Crossing the Delaware MET DP249079.jpg">
            <a:extLst>
              <a:ext uri="{FF2B5EF4-FFF2-40B4-BE49-F238E27FC236}">
                <a16:creationId xmlns:a16="http://schemas.microsoft.com/office/drawing/2014/main" id="{98CB2FD9-5985-42C7-9044-90A7D88804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" r="1" b="1"/>
          <a:stretch/>
        </p:blipFill>
        <p:spPr bwMode="auto">
          <a:xfrm>
            <a:off x="15240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3589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2" descr="Emanuel Leutze, Washington Crossing the Delaware – Smarthistory">
            <a:extLst>
              <a:ext uri="{FF2B5EF4-FFF2-40B4-BE49-F238E27FC236}">
                <a16:creationId xmlns:a16="http://schemas.microsoft.com/office/drawing/2014/main" id="{BB7861A1-AC69-4DDC-A54F-EC3D60D9B6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06" b="12864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0834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AC5CD-5AEA-4A37-9A05-DC132BDE7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400" y="365125"/>
            <a:ext cx="4643437" cy="1325563"/>
          </a:xfrm>
        </p:spPr>
        <p:txBody>
          <a:bodyPr>
            <a:normAutofit fontScale="90000"/>
          </a:bodyPr>
          <a:lstStyle/>
          <a:p>
            <a:pPr algn="r"/>
            <a:br>
              <a:rPr lang="en-US" sz="3200" b="1" dirty="0">
                <a:latin typeface="Gabriola" panose="04040605051002020D02" pitchFamily="82" charset="0"/>
              </a:rPr>
            </a:br>
            <a:br>
              <a:rPr lang="en-US" sz="3200" b="1" dirty="0">
                <a:latin typeface="Gabriola" panose="04040605051002020D02" pitchFamily="82" charset="0"/>
              </a:rPr>
            </a:br>
            <a:br>
              <a:rPr lang="en-US" sz="3200" b="1" dirty="0">
                <a:latin typeface="Gabriola" panose="04040605051002020D02" pitchFamily="82" charset="0"/>
              </a:rPr>
            </a:br>
            <a:br>
              <a:rPr lang="en-US" sz="3200" b="1" dirty="0">
                <a:latin typeface="Gabriola" panose="04040605051002020D02" pitchFamily="82" charset="0"/>
              </a:rPr>
            </a:br>
            <a:br>
              <a:rPr lang="en-US" sz="3200" b="1" dirty="0">
                <a:latin typeface="Gabriola" panose="04040605051002020D02" pitchFamily="82" charset="0"/>
              </a:rPr>
            </a:br>
            <a:br>
              <a:rPr lang="en-US" sz="3200" b="1" dirty="0">
                <a:latin typeface="Gabriola" panose="04040605051002020D02" pitchFamily="82" charset="0"/>
              </a:rPr>
            </a:br>
            <a:br>
              <a:rPr lang="en-US" sz="3200" b="1" dirty="0">
                <a:latin typeface="Gabriola" panose="04040605051002020D02" pitchFamily="82" charset="0"/>
              </a:rPr>
            </a:br>
            <a:br>
              <a:rPr lang="en-US" sz="3200" b="1" dirty="0">
                <a:latin typeface="Gabriola" panose="04040605051002020D02" pitchFamily="82" charset="0"/>
              </a:rPr>
            </a:br>
            <a:br>
              <a:rPr lang="en-US" sz="3200" b="1" dirty="0">
                <a:latin typeface="Gabriola" panose="04040605051002020D02" pitchFamily="82" charset="0"/>
              </a:rPr>
            </a:br>
            <a:br>
              <a:rPr lang="en-US" sz="3200" b="1" dirty="0">
                <a:latin typeface="Gabriola" panose="04040605051002020D02" pitchFamily="82" charset="0"/>
              </a:rPr>
            </a:br>
            <a:br>
              <a:rPr lang="en-US" sz="3200" b="1" dirty="0">
                <a:latin typeface="Gabriola" panose="04040605051002020D02" pitchFamily="82" charset="0"/>
              </a:rPr>
            </a:br>
            <a:br>
              <a:rPr lang="en-US" sz="3200" b="1" dirty="0">
                <a:latin typeface="Gabriola" panose="04040605051002020D02" pitchFamily="82" charset="0"/>
              </a:rPr>
            </a:br>
            <a:br>
              <a:rPr lang="en-US" sz="3200" b="1" dirty="0">
                <a:latin typeface="Gabriola" panose="04040605051002020D02" pitchFamily="82" charset="0"/>
              </a:rPr>
            </a:br>
            <a:br>
              <a:rPr lang="en-US" sz="3200" b="1" dirty="0">
                <a:latin typeface="Gabriola" panose="04040605051002020D02" pitchFamily="82" charset="0"/>
              </a:rPr>
            </a:br>
            <a:br>
              <a:rPr lang="en-US" sz="3200" b="1" dirty="0">
                <a:latin typeface="Gabriola" panose="04040605051002020D02" pitchFamily="82" charset="0"/>
              </a:rPr>
            </a:br>
            <a:br>
              <a:rPr lang="en-US" sz="3200" b="1" dirty="0">
                <a:latin typeface="Gabriola" panose="04040605051002020D02" pitchFamily="82" charset="0"/>
              </a:rPr>
            </a:br>
            <a:br>
              <a:rPr lang="en-US" sz="3200" b="1" dirty="0">
                <a:latin typeface="Gabriola" panose="04040605051002020D02" pitchFamily="82" charset="0"/>
              </a:rPr>
            </a:br>
            <a:r>
              <a:rPr 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Gilbert Stuart,  1755–1828</a:t>
            </a:r>
            <a:br>
              <a:rPr lang="en-US" sz="3200" b="1" dirty="0">
                <a:latin typeface="Gabriola" panose="04040605051002020D02" pitchFamily="82" charset="0"/>
              </a:rPr>
            </a:br>
            <a:r>
              <a:rPr 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Portrait of George Washington, the Vaughan Type, 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1794, oil on canvas, 73.7 x 61.6 cm, the National Portrait Gallery, Washington, DC, USA</a:t>
            </a:r>
            <a:endParaRPr lang="en-US" sz="3200" b="1" dirty="0">
              <a:solidFill>
                <a:schemeClr val="accent4">
                  <a:lumMod val="20000"/>
                  <a:lumOff val="80000"/>
                </a:schemeClr>
              </a:solidFill>
              <a:latin typeface="Gabriola" panose="04040605051002020D02" pitchFamily="82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C11A1E1-CCFA-4A51-A288-FC8EE86FF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63" y="0"/>
            <a:ext cx="55895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0915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E9958-91AF-436B-BE45-E83BF1458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0" y="365125"/>
            <a:ext cx="4648200" cy="1325563"/>
          </a:xfrm>
        </p:spPr>
        <p:txBody>
          <a:bodyPr>
            <a:normAutofit fontScale="90000"/>
          </a:bodyPr>
          <a:lstStyle/>
          <a:p>
            <a:pPr algn="r"/>
            <a:br>
              <a:rPr 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r>
              <a:rPr 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Gilbert Stuart,  1755–1828</a:t>
            </a:r>
            <a:br>
              <a:rPr 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r>
              <a:rPr 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Portrait of George Washington, the Vaughan Type,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 ca. 1795–96, oil on canvas, 76.8 x 64.1 cm, the MET, NY</a:t>
            </a:r>
            <a:endParaRPr lang="en-US" sz="3200" dirty="0">
              <a:latin typeface="Gabriola" panose="04040605051002020D02" pitchFamily="82" charset="0"/>
            </a:endParaRPr>
          </a:p>
        </p:txBody>
      </p:sp>
      <p:pic>
        <p:nvPicPr>
          <p:cNvPr id="4098" name="Picture 2" descr="George Washington, Gilbert Stuart (American, North Kingston, Rhode Island 1755–1828 Boston, Massachusetts), Oil on canvas, American ">
            <a:extLst>
              <a:ext uri="{FF2B5EF4-FFF2-40B4-BE49-F238E27FC236}">
                <a16:creationId xmlns:a16="http://schemas.microsoft.com/office/drawing/2014/main" id="{E2E756B3-507A-4CE4-91AF-224CC2025B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57372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3647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84461" y="1131094"/>
            <a:ext cx="1226514" cy="994172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r>
              <a:rPr lang="en-US" sz="1800" b="1" dirty="0"/>
              <a:t> </a:t>
            </a: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Gilbert Stuart,  1755–1828</a:t>
            </a: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Portrait of George Washington the Athenaeum Type, and detail, 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1796, oil on canvas, 101 × 88 cm, Museum of Fine Arts, Boston</a:t>
            </a: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200" dirty="0">
                <a:solidFill>
                  <a:schemeClr val="accent4">
                    <a:lumMod val="50000"/>
                  </a:schemeClr>
                </a:solidFill>
                <a:latin typeface="Gabriola" panose="04040605051002020D02" pitchFamily="82" charset="0"/>
              </a:rPr>
            </a:br>
            <a:br>
              <a:rPr lang="en-US" sz="2200" dirty="0">
                <a:latin typeface="Gabriola" panose="04040605051002020D02" pitchFamily="82" charset="0"/>
              </a:rPr>
            </a:br>
            <a:br>
              <a:rPr lang="en-US" sz="2200" dirty="0">
                <a:latin typeface="Gabriola" panose="04040605051002020D02" pitchFamily="82" charset="0"/>
              </a:rPr>
            </a:br>
            <a:br>
              <a:rPr lang="en-US" sz="2200" dirty="0">
                <a:latin typeface="Gabriola" panose="04040605051002020D02" pitchFamily="82" charset="0"/>
              </a:rPr>
            </a:br>
            <a:br>
              <a:rPr lang="en-US" sz="2200" dirty="0"/>
            </a:br>
            <a:br>
              <a:rPr lang="en-US" sz="2200" dirty="0"/>
            </a:br>
            <a:br>
              <a:rPr lang="en-US" sz="2200" dirty="0"/>
            </a:br>
            <a:br>
              <a:rPr lang="en-US" sz="2200" dirty="0"/>
            </a:br>
            <a:br>
              <a:rPr lang="en-US" sz="2200" dirty="0"/>
            </a:br>
            <a:br>
              <a:rPr lang="en-US" sz="2200" dirty="0"/>
            </a:br>
            <a:endParaRPr lang="en-US" sz="2200" dirty="0"/>
          </a:p>
        </p:txBody>
      </p:sp>
      <p:pic>
        <p:nvPicPr>
          <p:cNvPr id="4" name="Picture 2" descr="458px-Gilbert_Stuart_003.jpg">
            <a:extLst>
              <a:ext uri="{FF2B5EF4-FFF2-40B4-BE49-F238E27FC236}">
                <a16:creationId xmlns:a16="http://schemas.microsoft.com/office/drawing/2014/main" id="{2217091C-DE7E-45B1-BAB3-3099B6D8E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0" y="115019"/>
            <a:ext cx="5059040" cy="662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6186FF65-FCE2-4D2B-BF5C-597CF4C087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114" y="115019"/>
            <a:ext cx="5543246" cy="6627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0865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629256" y="1131094"/>
            <a:ext cx="6590694" cy="994172"/>
          </a:xfrm>
        </p:spPr>
        <p:txBody>
          <a:bodyPr>
            <a:normAutofit fontScale="90000"/>
          </a:bodyPr>
          <a:lstStyle/>
          <a:p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r>
              <a:rPr 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Gilbert Stuart,  1755–1828 </a:t>
            </a:r>
            <a:br>
              <a:rPr 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r>
              <a:rPr 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Portrait of </a:t>
            </a:r>
            <a:r>
              <a:rPr lang="en-US" sz="31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George Washington, the Lansdowne Type and details, </a:t>
            </a:r>
            <a:r>
              <a:rPr lang="en-US" sz="31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1796, oil on canvas, 243.8 cm × 152.4 cm, National Portrait Gallery , Washington, DC</a:t>
            </a:r>
            <a:b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700" dirty="0">
                <a:solidFill>
                  <a:schemeClr val="accent4">
                    <a:lumMod val="50000"/>
                  </a:schemeClr>
                </a:solidFill>
                <a:latin typeface="Gabriola" panose="04040605051002020D02" pitchFamily="82" charset="0"/>
              </a:rPr>
            </a:br>
            <a:br>
              <a:rPr lang="en-US" sz="2025" dirty="0">
                <a:solidFill>
                  <a:schemeClr val="accent4">
                    <a:lumMod val="50000"/>
                  </a:schemeClr>
                </a:solidFill>
                <a:latin typeface="Gabriola" panose="04040605051002020D02" pitchFamily="82" charset="0"/>
              </a:rPr>
            </a:br>
            <a:br>
              <a:rPr lang="en-US" sz="1500" dirty="0"/>
            </a:br>
            <a:br>
              <a:rPr lang="en-US" sz="1500" dirty="0"/>
            </a:br>
            <a:br>
              <a:rPr lang="en-US" sz="1500" dirty="0"/>
            </a:br>
            <a:br>
              <a:rPr lang="en-US" sz="1500" dirty="0"/>
            </a:br>
            <a:br>
              <a:rPr lang="en-US" sz="1500" dirty="0"/>
            </a:br>
            <a:br>
              <a:rPr lang="en-US" sz="1500" dirty="0"/>
            </a:br>
            <a:br>
              <a:rPr lang="en-US" sz="1500" dirty="0"/>
            </a:br>
            <a:br>
              <a:rPr lang="en-US" sz="1500" dirty="0"/>
            </a:br>
            <a:br>
              <a:rPr lang="en-US" sz="1500" dirty="0"/>
            </a:br>
            <a:br>
              <a:rPr lang="en-US" sz="1800" dirty="0"/>
            </a:br>
            <a:endParaRPr lang="en-US" sz="1800" dirty="0"/>
          </a:p>
        </p:txBody>
      </p:sp>
      <p:pic>
        <p:nvPicPr>
          <p:cNvPr id="7172" name="Picture 4" descr="Lansdowne portrait table leg.png">
            <a:extLst>
              <a:ext uri="{FF2B5EF4-FFF2-40B4-BE49-F238E27FC236}">
                <a16:creationId xmlns:a16="http://schemas.microsoft.com/office/drawing/2014/main" id="{09105D57-ABA2-4265-96F0-5071965239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425" y="2365138"/>
            <a:ext cx="2743523" cy="4369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Gilbert Stuart - George Washington (detail of book labels) - Google Art Project.jpg">
            <a:extLst>
              <a:ext uri="{FF2B5EF4-FFF2-40B4-BE49-F238E27FC236}">
                <a16:creationId xmlns:a16="http://schemas.microsoft.com/office/drawing/2014/main" id="{646B0F98-4B82-4EEA-AEED-2E2DDE272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56" y="3361905"/>
            <a:ext cx="3803900" cy="3372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s://upload.wikimedia.org/wikipedia/commons/1/12/Gilbert_Stuart%2C_George_Washington_%28Lansdowne_portrait%2C_1796%29.jpg">
            <a:extLst>
              <a:ext uri="{FF2B5EF4-FFF2-40B4-BE49-F238E27FC236}">
                <a16:creationId xmlns:a16="http://schemas.microsoft.com/office/drawing/2014/main" id="{309C26CE-49EB-45BA-8C9A-81CF0128E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771" y="123177"/>
            <a:ext cx="4116973" cy="6611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5947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5A6C6-737F-4F91-A25C-9707ADC57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975" y="365127"/>
            <a:ext cx="11820525" cy="1325563"/>
          </a:xfrm>
        </p:spPr>
        <p:txBody>
          <a:bodyPr>
            <a:normAutofit fontScale="90000"/>
          </a:bodyPr>
          <a:lstStyle/>
          <a:p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Copyrights – Public Domain</a:t>
            </a: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Slides 1:</a:t>
            </a: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- Art, Revolution and the 1st President of </a:t>
            </a:r>
            <a:r>
              <a:rPr 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the United States…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George Washington</a:t>
            </a: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Slides 2, 3 and 4:</a:t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Emanuel Gottlieb Leutze,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1816–1868</a:t>
            </a: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Washington Crossing the Delaware,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1851, oil on canvas, 378.5 x 647.7 cm, the MET, NY</a:t>
            </a: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https://commons.wikimedia.org/wiki/Category:Washington_Crossing_the_Delaware#/media/File:Washington_Crossing_the_Delaware_MET_DP215410.jpg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https://upload.wikimedia.org/wikipedia/commons/d/d6/Washington_Crossing_the_Delaware_MET_DP249079.jpg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https://smarthistory.org/leutze-washington-crossing-the-delaware/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5: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Gilbert Stuart,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1755–1828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Portrait of George Washington, the Vaughan Type,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1794, oil on canvas, 73.7 x 61.6 cm, the National Portrait Gallery, Washington, DC, USA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https://upload.wikimedia.org/wikipedia/commons/2/27/George_Washington_%28Vaughan_portrait%29_A33850.jpg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6: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Gilbert Stuart,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1755–1828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Portrait of George Washington, the Vaughan Type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ca. 1795–96, oil on canvas, 76.8 x 64.1 cm, the MET, NY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https://www.metmuseum.org/art/collection/search/16584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7:</a:t>
            </a: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Gilbert Stuart,  1755–1828</a:t>
            </a: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Portrait of George Washington the Athenaeum Type, and detail,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1796, oil on canvas, 101 × 88 cm, Museum of Fine Arts, Boston</a:t>
            </a: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https://en.wikipedia.org/wiki/Athenaeum_Portrait#/media/File:Gilbert_Stuart_1796_portrait_of_WashingtonFXD.jpg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https://www.artdocentprogram.com/wp-content/uploads/2015/07/mfa.org_.jpg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8:</a:t>
            </a: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Gilbert Stuart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1755–1828 </a:t>
            </a: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George Washington, the Lansdowne Type and details,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1796, oil on canvas, 243.8 cm × 152.4 cm, National Portrait Gallery , Washington, DC</a:t>
            </a: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https://en.wikipedia.org/wiki/Lansdowne_portrait#/media/File:Gilbert_Stuart,_George_Washington_(Lansdowne_portrait,_1796).jpg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168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748</Words>
  <Application>Microsoft Office PowerPoint</Application>
  <PresentationFormat>Widescreen</PresentationFormat>
  <Paragraphs>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Freestyle Script</vt:lpstr>
      <vt:lpstr>Gabriola</vt:lpstr>
      <vt:lpstr>Times New Roman</vt:lpstr>
      <vt:lpstr>Office Theme</vt:lpstr>
      <vt:lpstr>PowerPoint Presentation</vt:lpstr>
      <vt:lpstr>     Emanuel Gottlieb Leutze, 1816–1868 Washington Crossing the Delaware, 1851, oil on canvas, 378.5 x 647.7 cm, the MET, NY      </vt:lpstr>
      <vt:lpstr>PowerPoint Presentation</vt:lpstr>
      <vt:lpstr>PowerPoint Presentation</vt:lpstr>
      <vt:lpstr>                 Gilbert Stuart,  1755–1828 Portrait of George Washington, the Vaughan Type, 1794, oil on canvas, 73.7 x 61.6 cm, the National Portrait Gallery, Washington, DC, USA</vt:lpstr>
      <vt:lpstr>                    Gilbert Stuart,  1755–1828 Portrait of George Washington, the Vaughan Type, ca. 1795–96, oil on canvas, 76.8 x 64.1 cm, the MET, NY</vt:lpstr>
      <vt:lpstr>                                      Gilbert Stuart,  1755–1828 Portrait of George Washington the Athenaeum Type, and detail, 1796, oil on canvas, 101 × 88 cm, Museum of Fine Arts, Boston            </vt:lpstr>
      <vt:lpstr>          Gilbert Stuart,  1755–1828  Portrait of George Washington, the Lansdowne Type and details, 1796, oil on canvas, 243.8 cm × 152.4 cm, National Portrait Gallery , Washington, DC             </vt:lpstr>
      <vt:lpstr>                                Copyrights – Public Domain  Slides 1: Introduction - Art, Revolution and the 1st President of the United States… George Washington Slides 2, 3 and 4: Emanuel Gottlieb Leutze, 1816–1868 Washington Crossing the Delaware, 1851, oil on canvas, 378.5 x 647.7 cm, the MET, NY https://commons.wikimedia.org/wiki/Category:Washington_Crossing_the_Delaware#/media/File:Washington_Crossing_the_Delaware_MET_DP215410.jpg https://upload.wikimedia.org/wikipedia/commons/d/d6/Washington_Crossing_the_Delaware_MET_DP249079.jpg  https://smarthistory.org/leutze-washington-crossing-the-delaware/  Slide 5: Gilbert Stuart, 1755–1828 Portrait of George Washington, the Vaughan Type, 1794, oil on canvas, 73.7 x 61.6 cm, the National Portrait Gallery, Washington, DC, USA https://upload.wikimedia.org/wikipedia/commons/2/27/George_Washington_%28Vaughan_portrait%29_A33850.jpg  Slide 6: Gilbert Stuart, 1755–1828 Portrait of George Washington, the Vaughan Type, ca. 1795–96, oil on canvas, 76.8 x 64.1 cm, the MET, NY https://www.metmuseum.org/art/collection/search/16584  Slide 7: Gilbert Stuart,  1755–1828 Portrait of George Washington the Athenaeum Type, and detail, 1796, oil on canvas, 101 × 88 cm, Museum of Fine Arts, Boston https://en.wikipedia.org/wiki/Athenaeum_Portrait#/media/File:Gilbert_Stuart_1796_portrait_of_WashingtonFXD.jpg  https://www.artdocentprogram.com/wp-content/uploads/2015/07/mfa.org_.jpg  Slide 8: Gilbert Stuart, 1755–1828  George Washington, the Lansdowne Type and details, 1796, oil on canvas, 243.8 cm × 152.4 cm, National Portrait Gallery , Washington, DC https://en.wikipedia.org/wiki/Lansdowne_portrait#/media/File:Gilbert_Stuart,_George_Washington_(Lansdowne_portrait,_1796).jpg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9</cp:revision>
  <dcterms:created xsi:type="dcterms:W3CDTF">2021-06-04T02:39:14Z</dcterms:created>
  <dcterms:modified xsi:type="dcterms:W3CDTF">2021-06-04T10:52:06Z</dcterms:modified>
</cp:coreProperties>
</file>