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2" r:id="rId4"/>
    <p:sldId id="283" r:id="rId5"/>
    <p:sldId id="259" r:id="rId6"/>
    <p:sldId id="285" r:id="rId7"/>
    <p:sldId id="260" r:id="rId8"/>
    <p:sldId id="261" r:id="rId9"/>
    <p:sldId id="286" r:id="rId10"/>
    <p:sldId id="262" r:id="rId11"/>
    <p:sldId id="263" r:id="rId12"/>
    <p:sldId id="264" r:id="rId13"/>
    <p:sldId id="265" r:id="rId14"/>
    <p:sldId id="266" r:id="rId15"/>
    <p:sldId id="269" r:id="rId16"/>
    <p:sldId id="287" r:id="rId17"/>
    <p:sldId id="270" r:id="rId18"/>
    <p:sldId id="271" r:id="rId19"/>
    <p:sldId id="273" r:id="rId20"/>
    <p:sldId id="274" r:id="rId21"/>
    <p:sldId id="275" r:id="rId22"/>
    <p:sldId id="277" r:id="rId23"/>
    <p:sldId id="288" r:id="rId24"/>
    <p:sldId id="278" r:id="rId25"/>
    <p:sldId id="289" r:id="rId26"/>
    <p:sldId id="279" r:id="rId27"/>
    <p:sldId id="280" r:id="rId28"/>
    <p:sldId id="276" r:id="rId29"/>
    <p:sldId id="291" r:id="rId30"/>
    <p:sldId id="258" r:id="rId31"/>
    <p:sldId id="284" r:id="rId32"/>
    <p:sldId id="272" r:id="rId33"/>
    <p:sldId id="281" r:id="rId34"/>
    <p:sldId id="292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FFFCF3"/>
    <a:srgbClr val="E8EBF0"/>
    <a:srgbClr val="100C00"/>
    <a:srgbClr val="362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E0584E-A771-4C60-9E84-60B4D800667B}" v="283" dt="2021-04-28T17:31:24.953"/>
    <p1510:client id="{B32D5E07-D1A4-49D0-A098-54B8F66ADF36}" v="2" dt="2021-04-28T17:59:50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B32D5E07-D1A4-49D0-A098-54B8F66ADF36}"/>
    <pc:docChg chg="addSld modSld">
      <pc:chgData name="Amalia Spiliakou" userId="f4bd6b91a0b5818a" providerId="LiveId" clId="{B32D5E07-D1A4-49D0-A098-54B8F66ADF36}" dt="2021-04-29T09:18:01.124" v="42" actId="20577"/>
      <pc:docMkLst>
        <pc:docMk/>
      </pc:docMkLst>
      <pc:sldChg chg="modSp mod">
        <pc:chgData name="Amalia Spiliakou" userId="f4bd6b91a0b5818a" providerId="LiveId" clId="{B32D5E07-D1A4-49D0-A098-54B8F66ADF36}" dt="2021-04-29T09:18:01.124" v="42" actId="20577"/>
        <pc:sldMkLst>
          <pc:docMk/>
          <pc:sldMk cId="2430386649" sldId="281"/>
        </pc:sldMkLst>
        <pc:spChg chg="mod">
          <ac:chgData name="Amalia Spiliakou" userId="f4bd6b91a0b5818a" providerId="LiveId" clId="{B32D5E07-D1A4-49D0-A098-54B8F66ADF36}" dt="2021-04-29T09:18:01.124" v="42" actId="20577"/>
          <ac:spMkLst>
            <pc:docMk/>
            <pc:sldMk cId="2430386649" sldId="281"/>
            <ac:spMk id="2" creationId="{64FC8034-2DB7-4840-AC40-D2AEF3BDDAAF}"/>
          </ac:spMkLst>
        </pc:spChg>
      </pc:sldChg>
      <pc:sldChg chg="modSp add mod setBg">
        <pc:chgData name="Amalia Spiliakou" userId="f4bd6b91a0b5818a" providerId="LiveId" clId="{B32D5E07-D1A4-49D0-A098-54B8F66ADF36}" dt="2021-04-28T18:00:35.606" v="37" actId="255"/>
        <pc:sldMkLst>
          <pc:docMk/>
          <pc:sldMk cId="2453157820" sldId="292"/>
        </pc:sldMkLst>
        <pc:spChg chg="mod">
          <ac:chgData name="Amalia Spiliakou" userId="f4bd6b91a0b5818a" providerId="LiveId" clId="{B32D5E07-D1A4-49D0-A098-54B8F66ADF36}" dt="2021-04-28T18:00:35.606" v="37" actId="255"/>
          <ac:spMkLst>
            <pc:docMk/>
            <pc:sldMk cId="2453157820" sldId="292"/>
            <ac:spMk id="4" creationId="{817D55E4-0658-4548-A331-F45A16E09F8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7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9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7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60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7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1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9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2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2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9829F-E2FF-4AB5-B4C9-5B36F773C5AA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A75EA-FD4D-4BD5-99E8-6BC53DD21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8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rtinwords.de/antonello-da-messina-pala-di-san-cassiano-sacra-conversazione/" TargetMode="External"/><Relationship Id="rId2" Type="http://schemas.openxmlformats.org/officeDocument/2006/relationships/hyperlink" Target="https://www.wga.hu/frames-e.html?/html/a/antonell/index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nationalgallery.org.uk/paintings/antonello-da-messina-christ-crucified" TargetMode="External"/><Relationship Id="rId5" Type="http://schemas.openxmlformats.org/officeDocument/2006/relationships/hyperlink" Target="https://eclecticlight.co/2019/08/07/the-first-italian-master-in-oil-antonello-da-messina-3/" TargetMode="External"/><Relationship Id="rId4" Type="http://schemas.openxmlformats.org/officeDocument/2006/relationships/hyperlink" Target="https://en.wikipedia.org/wiki/Christ_at_the_Column_(Antonello_da_Messina)#/media/File:Antonello_da_Messina_-_Christ_at_the_Column_-_WGA0744.jpg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File:Antonello_da_Messina_038.jpg" TargetMode="External"/><Relationship Id="rId3" Type="http://schemas.openxmlformats.org/officeDocument/2006/relationships/hyperlink" Target="https://www.tuttartpitturasculturapoesiamusica.com/2019/11/Antonello-da-Messina.html" TargetMode="External"/><Relationship Id="rId7" Type="http://schemas.openxmlformats.org/officeDocument/2006/relationships/hyperlink" Target="https://upload.wikimedia.org/wikipedia/commons/4/44/Antonello_da_Messina_-_Madonna_and_Child_-_WGA00750.jpg" TargetMode="External"/><Relationship Id="rId2" Type="http://schemas.openxmlformats.org/officeDocument/2006/relationships/hyperlink" Target="https://commons.wikimedia.org/wiki/Category:Antwerpen_Crucifixion_by_Antonello_da_Messin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theartgalleryintheworld.blogspot.com/2014/01/antonello-da-messina-cristo-morto.html" TargetMode="External"/><Relationship Id="rId5" Type="http://schemas.openxmlformats.org/officeDocument/2006/relationships/hyperlink" Target="https://www.wga.hu/frames-e.html?/html/a/antonell/index.html" TargetMode="External"/><Relationship Id="rId4" Type="http://schemas.openxmlformats.org/officeDocument/2006/relationships/hyperlink" Target="https://en.wikipedia.org/wiki/Crucifixion_(Antonello_da_Messina)#/media/File:Antonello_da_Messina_026.jpg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ionalgallery.org.uk/paintings/antonello-da-messina-saint-jerome-in-his-study" TargetMode="External"/><Relationship Id="rId3" Type="http://schemas.openxmlformats.org/officeDocument/2006/relationships/hyperlink" Target="https://www.wga.hu/frames-e.html?/html/a/antonell/index.html" TargetMode="External"/><Relationship Id="rId7" Type="http://schemas.openxmlformats.org/officeDocument/2006/relationships/hyperlink" Target="https://commons.wikimedia.org/wiki/File:Antonello_da_messina,_san_girolamo_nello_studio,_1475_ca._07.jpg" TargetMode="External"/><Relationship Id="rId2" Type="http://schemas.openxmlformats.org/officeDocument/2006/relationships/hyperlink" Target="https://www.tuttartpitturasculturapoesiamusica.com/2019/11/Antonello-da-Messina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pload.wikimedia.org/wikipedia/commons/b/b1/Antonello_da_Messina_-_St_Jerome_in_his_study_-_National_Gallery_London.jpg" TargetMode="External"/><Relationship Id="rId5" Type="http://schemas.openxmlformats.org/officeDocument/2006/relationships/hyperlink" Target="https://www.pinterest.ca/pin/419045940325761422/" TargetMode="External"/><Relationship Id="rId4" Type="http://schemas.openxmlformats.org/officeDocument/2006/relationships/hyperlink" Target="https://en.wikipedia.org/wiki/St_Sebastian_(Antonello_da_Messina)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irdies-perch/408028926/" TargetMode="External"/><Relationship Id="rId2" Type="http://schemas.openxmlformats.org/officeDocument/2006/relationships/hyperlink" Target="https://commons.wikimedia.org/wiki/Category:Portrait_of_a_Man_(Trivulzio_portrait,_Antonello_Da_Messina)#/media/File:Antonello_Da_Messina_-_Ritratto_Trivulzio.pn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hyperlink" Target="https://www.tuttartpitturasculturapoesiamusica.com/2019/11/Antonello-da-Messina.html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817D55E4-0658-4548-A331-F45A16E09F80}"/>
              </a:ext>
            </a:extLst>
          </p:cNvPr>
          <p:cNvSpPr/>
          <p:nvPr/>
        </p:nvSpPr>
        <p:spPr>
          <a:xfrm>
            <a:off x="204186" y="168676"/>
            <a:ext cx="8762261" cy="6525087"/>
          </a:xfrm>
          <a:custGeom>
            <a:avLst/>
            <a:gdLst>
              <a:gd name="connsiteX0" fmla="*/ 8762261 w 8762261"/>
              <a:gd name="connsiteY0" fmla="*/ 3262544 h 6525087"/>
              <a:gd name="connsiteX1" fmla="*/ 6994293 w 8762261"/>
              <a:gd name="connsiteY1" fmla="*/ 3730748 h 6525087"/>
              <a:gd name="connsiteX2" fmla="*/ 6994293 w 8762261"/>
              <a:gd name="connsiteY2" fmla="*/ 2794339 h 6525087"/>
              <a:gd name="connsiteX3" fmla="*/ 8762261 w 8762261"/>
              <a:gd name="connsiteY3" fmla="*/ 3262544 h 6525087"/>
              <a:gd name="connsiteX4" fmla="*/ 7478752 w 8762261"/>
              <a:gd name="connsiteY4" fmla="*/ 955502 h 6525087"/>
              <a:gd name="connsiteX5" fmla="*/ 6673419 w 8762261"/>
              <a:gd name="connsiteY5" fmla="*/ 2217652 h 6525087"/>
              <a:gd name="connsiteX6" fmla="*/ 5784270 w 8762261"/>
              <a:gd name="connsiteY6" fmla="*/ 1555521 h 6525087"/>
              <a:gd name="connsiteX7" fmla="*/ 7478752 w 8762261"/>
              <a:gd name="connsiteY7" fmla="*/ 955502 h 6525087"/>
              <a:gd name="connsiteX8" fmla="*/ 4381131 w 8762261"/>
              <a:gd name="connsiteY8" fmla="*/ 0 h 6525087"/>
              <a:gd name="connsiteX9" fmla="*/ 5009862 w 8762261"/>
              <a:gd name="connsiteY9" fmla="*/ 1316572 h 6525087"/>
              <a:gd name="connsiteX10" fmla="*/ 3752399 w 8762261"/>
              <a:gd name="connsiteY10" fmla="*/ 1316572 h 6525087"/>
              <a:gd name="connsiteX11" fmla="*/ 4381131 w 8762261"/>
              <a:gd name="connsiteY11" fmla="*/ 0 h 6525087"/>
              <a:gd name="connsiteX12" fmla="*/ 1283103 w 8762261"/>
              <a:gd name="connsiteY12" fmla="*/ 955502 h 6525087"/>
              <a:gd name="connsiteX13" fmla="*/ 2977991 w 8762261"/>
              <a:gd name="connsiteY13" fmla="*/ 1555521 h 6525087"/>
              <a:gd name="connsiteX14" fmla="*/ 2088842 w 8762261"/>
              <a:gd name="connsiteY14" fmla="*/ 2217652 h 6525087"/>
              <a:gd name="connsiteX15" fmla="*/ 1283103 w 8762261"/>
              <a:gd name="connsiteY15" fmla="*/ 955502 h 6525087"/>
              <a:gd name="connsiteX16" fmla="*/ 0 w 8762261"/>
              <a:gd name="connsiteY16" fmla="*/ 3262544 h 6525087"/>
              <a:gd name="connsiteX17" fmla="*/ 1767968 w 8762261"/>
              <a:gd name="connsiteY17" fmla="*/ 2794339 h 6525087"/>
              <a:gd name="connsiteX18" fmla="*/ 1767968 w 8762261"/>
              <a:gd name="connsiteY18" fmla="*/ 3730748 h 6525087"/>
              <a:gd name="connsiteX19" fmla="*/ 0 w 8762261"/>
              <a:gd name="connsiteY19" fmla="*/ 3262544 h 6525087"/>
              <a:gd name="connsiteX20" fmla="*/ 1283103 w 8762261"/>
              <a:gd name="connsiteY20" fmla="*/ 5569283 h 6525087"/>
              <a:gd name="connsiteX21" fmla="*/ 2088842 w 8762261"/>
              <a:gd name="connsiteY21" fmla="*/ 4307435 h 6525087"/>
              <a:gd name="connsiteX22" fmla="*/ 2977991 w 8762261"/>
              <a:gd name="connsiteY22" fmla="*/ 4969566 h 6525087"/>
              <a:gd name="connsiteX23" fmla="*/ 1283103 w 8762261"/>
              <a:gd name="connsiteY23" fmla="*/ 5569283 h 6525087"/>
              <a:gd name="connsiteX24" fmla="*/ 4381131 w 8762261"/>
              <a:gd name="connsiteY24" fmla="*/ 6525087 h 6525087"/>
              <a:gd name="connsiteX25" fmla="*/ 3752399 w 8762261"/>
              <a:gd name="connsiteY25" fmla="*/ 5208515 h 6525087"/>
              <a:gd name="connsiteX26" fmla="*/ 5009862 w 8762261"/>
              <a:gd name="connsiteY26" fmla="*/ 5208515 h 6525087"/>
              <a:gd name="connsiteX27" fmla="*/ 4381131 w 8762261"/>
              <a:gd name="connsiteY27" fmla="*/ 6525087 h 6525087"/>
              <a:gd name="connsiteX28" fmla="*/ 7478752 w 8762261"/>
              <a:gd name="connsiteY28" fmla="*/ 5569283 h 6525087"/>
              <a:gd name="connsiteX29" fmla="*/ 5784270 w 8762261"/>
              <a:gd name="connsiteY29" fmla="*/ 4969566 h 6525087"/>
              <a:gd name="connsiteX30" fmla="*/ 6673419 w 8762261"/>
              <a:gd name="connsiteY30" fmla="*/ 4307435 h 6525087"/>
              <a:gd name="connsiteX31" fmla="*/ 7478752 w 8762261"/>
              <a:gd name="connsiteY31" fmla="*/ 5569283 h 6525087"/>
              <a:gd name="connsiteX32" fmla="*/ 2190565 w 8762261"/>
              <a:gd name="connsiteY32" fmla="*/ 3262544 h 6525087"/>
              <a:gd name="connsiteX33" fmla="*/ 4381130 w 8762261"/>
              <a:gd name="connsiteY33" fmla="*/ 1631272 h 6525087"/>
              <a:gd name="connsiteX34" fmla="*/ 6571695 w 8762261"/>
              <a:gd name="connsiteY34" fmla="*/ 3262544 h 6525087"/>
              <a:gd name="connsiteX35" fmla="*/ 4381130 w 8762261"/>
              <a:gd name="connsiteY35" fmla="*/ 4893816 h 6525087"/>
              <a:gd name="connsiteX36" fmla="*/ 2190565 w 8762261"/>
              <a:gd name="connsiteY36" fmla="*/ 3262544 h 652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62261" h="6525087" fill="none" extrusionOk="0">
                <a:moveTo>
                  <a:pt x="8762261" y="3262544"/>
                </a:moveTo>
                <a:cubicBezTo>
                  <a:pt x="8464317" y="3203821"/>
                  <a:pt x="7782595" y="3485250"/>
                  <a:pt x="6994293" y="3730748"/>
                </a:cubicBezTo>
                <a:cubicBezTo>
                  <a:pt x="7023339" y="3384080"/>
                  <a:pt x="6992373" y="3132962"/>
                  <a:pt x="6994293" y="2794339"/>
                </a:cubicBezTo>
                <a:cubicBezTo>
                  <a:pt x="7704748" y="2960736"/>
                  <a:pt x="8560252" y="3299055"/>
                  <a:pt x="8762261" y="3262544"/>
                </a:cubicBezTo>
                <a:close/>
                <a:moveTo>
                  <a:pt x="7478752" y="955502"/>
                </a:moveTo>
                <a:cubicBezTo>
                  <a:pt x="7038496" y="1488165"/>
                  <a:pt x="6839187" y="1899597"/>
                  <a:pt x="6673419" y="2217652"/>
                </a:cubicBezTo>
                <a:cubicBezTo>
                  <a:pt x="6481160" y="2180019"/>
                  <a:pt x="5866428" y="1733502"/>
                  <a:pt x="5784270" y="1555521"/>
                </a:cubicBezTo>
                <a:cubicBezTo>
                  <a:pt x="6306605" y="1282488"/>
                  <a:pt x="7132486" y="1190846"/>
                  <a:pt x="7478752" y="955502"/>
                </a:cubicBezTo>
                <a:close/>
                <a:moveTo>
                  <a:pt x="4381131" y="0"/>
                </a:moveTo>
                <a:cubicBezTo>
                  <a:pt x="4722896" y="571686"/>
                  <a:pt x="4737669" y="862712"/>
                  <a:pt x="5009862" y="1316572"/>
                </a:cubicBezTo>
                <a:cubicBezTo>
                  <a:pt x="4822788" y="1226729"/>
                  <a:pt x="4208370" y="1313375"/>
                  <a:pt x="3752399" y="1316572"/>
                </a:cubicBezTo>
                <a:cubicBezTo>
                  <a:pt x="3978598" y="895714"/>
                  <a:pt x="4090545" y="586198"/>
                  <a:pt x="4381131" y="0"/>
                </a:cubicBezTo>
                <a:close/>
                <a:moveTo>
                  <a:pt x="1283103" y="955502"/>
                </a:moveTo>
                <a:cubicBezTo>
                  <a:pt x="1624140" y="1202674"/>
                  <a:pt x="2444413" y="1503252"/>
                  <a:pt x="2977991" y="1555521"/>
                </a:cubicBezTo>
                <a:cubicBezTo>
                  <a:pt x="2737555" y="1732012"/>
                  <a:pt x="2486316" y="1897920"/>
                  <a:pt x="2088842" y="2217652"/>
                </a:cubicBezTo>
                <a:cubicBezTo>
                  <a:pt x="1848313" y="2013610"/>
                  <a:pt x="1542438" y="1594317"/>
                  <a:pt x="1283103" y="955502"/>
                </a:cubicBezTo>
                <a:close/>
                <a:moveTo>
                  <a:pt x="0" y="3262544"/>
                </a:moveTo>
                <a:cubicBezTo>
                  <a:pt x="201939" y="3050494"/>
                  <a:pt x="989319" y="2887462"/>
                  <a:pt x="1767968" y="2794339"/>
                </a:cubicBezTo>
                <a:cubicBezTo>
                  <a:pt x="1759638" y="3253951"/>
                  <a:pt x="1833591" y="3345853"/>
                  <a:pt x="1767968" y="3730748"/>
                </a:cubicBezTo>
                <a:cubicBezTo>
                  <a:pt x="1259566" y="3500129"/>
                  <a:pt x="797100" y="3391510"/>
                  <a:pt x="0" y="3262544"/>
                </a:cubicBezTo>
                <a:close/>
                <a:moveTo>
                  <a:pt x="1283103" y="5569283"/>
                </a:moveTo>
                <a:cubicBezTo>
                  <a:pt x="1484554" y="5373751"/>
                  <a:pt x="1769251" y="4949221"/>
                  <a:pt x="2088842" y="4307435"/>
                </a:cubicBezTo>
                <a:cubicBezTo>
                  <a:pt x="2188568" y="4430532"/>
                  <a:pt x="2667717" y="4644998"/>
                  <a:pt x="2977991" y="4969566"/>
                </a:cubicBezTo>
                <a:cubicBezTo>
                  <a:pt x="2210991" y="5299381"/>
                  <a:pt x="1817237" y="5209068"/>
                  <a:pt x="1283103" y="5569283"/>
                </a:cubicBezTo>
                <a:close/>
                <a:moveTo>
                  <a:pt x="4381131" y="6525087"/>
                </a:moveTo>
                <a:cubicBezTo>
                  <a:pt x="4135606" y="6236856"/>
                  <a:pt x="3927561" y="5736667"/>
                  <a:pt x="3752399" y="5208515"/>
                </a:cubicBezTo>
                <a:cubicBezTo>
                  <a:pt x="4009323" y="5116884"/>
                  <a:pt x="4752364" y="5178408"/>
                  <a:pt x="5009862" y="5208515"/>
                </a:cubicBezTo>
                <a:cubicBezTo>
                  <a:pt x="4818293" y="5533493"/>
                  <a:pt x="4706796" y="6133560"/>
                  <a:pt x="4381131" y="6525087"/>
                </a:cubicBezTo>
                <a:close/>
                <a:moveTo>
                  <a:pt x="7478752" y="5569283"/>
                </a:moveTo>
                <a:cubicBezTo>
                  <a:pt x="7052323" y="5269442"/>
                  <a:pt x="6290881" y="5145528"/>
                  <a:pt x="5784270" y="4969566"/>
                </a:cubicBezTo>
                <a:cubicBezTo>
                  <a:pt x="6282654" y="4718377"/>
                  <a:pt x="6448285" y="4511537"/>
                  <a:pt x="6673419" y="4307435"/>
                </a:cubicBezTo>
                <a:cubicBezTo>
                  <a:pt x="6951154" y="4587907"/>
                  <a:pt x="7286345" y="5088357"/>
                  <a:pt x="7478752" y="5569283"/>
                </a:cubicBezTo>
                <a:close/>
                <a:moveTo>
                  <a:pt x="2190565" y="3262544"/>
                </a:moveTo>
                <a:cubicBezTo>
                  <a:pt x="2125544" y="2406478"/>
                  <a:pt x="3128436" y="1666401"/>
                  <a:pt x="4381130" y="1631272"/>
                </a:cubicBezTo>
                <a:cubicBezTo>
                  <a:pt x="5560487" y="1802136"/>
                  <a:pt x="6534825" y="2270440"/>
                  <a:pt x="6571695" y="3262544"/>
                </a:cubicBezTo>
                <a:cubicBezTo>
                  <a:pt x="6607447" y="4138494"/>
                  <a:pt x="5594812" y="4941983"/>
                  <a:pt x="4381130" y="4893816"/>
                </a:cubicBezTo>
                <a:cubicBezTo>
                  <a:pt x="3099620" y="5055263"/>
                  <a:pt x="2127610" y="4237187"/>
                  <a:pt x="2190565" y="3262544"/>
                </a:cubicBezTo>
                <a:close/>
              </a:path>
              <a:path w="8762261" h="6525087" stroke="0" extrusionOk="0">
                <a:moveTo>
                  <a:pt x="8762261" y="3262544"/>
                </a:moveTo>
                <a:cubicBezTo>
                  <a:pt x="8547708" y="3411142"/>
                  <a:pt x="7574107" y="3739656"/>
                  <a:pt x="6994293" y="3730748"/>
                </a:cubicBezTo>
                <a:cubicBezTo>
                  <a:pt x="7070865" y="3350305"/>
                  <a:pt x="6935577" y="3244799"/>
                  <a:pt x="6994293" y="2794339"/>
                </a:cubicBezTo>
                <a:cubicBezTo>
                  <a:pt x="7423966" y="2752532"/>
                  <a:pt x="8463777" y="3280743"/>
                  <a:pt x="8762261" y="3262544"/>
                </a:cubicBezTo>
                <a:close/>
                <a:moveTo>
                  <a:pt x="7478752" y="955502"/>
                </a:moveTo>
                <a:cubicBezTo>
                  <a:pt x="7179478" y="1345537"/>
                  <a:pt x="6885841" y="2115893"/>
                  <a:pt x="6673419" y="2217652"/>
                </a:cubicBezTo>
                <a:cubicBezTo>
                  <a:pt x="6465840" y="2057877"/>
                  <a:pt x="6000293" y="1837875"/>
                  <a:pt x="5784270" y="1555521"/>
                </a:cubicBezTo>
                <a:cubicBezTo>
                  <a:pt x="5980791" y="1547426"/>
                  <a:pt x="7049679" y="1010329"/>
                  <a:pt x="7478752" y="955502"/>
                </a:cubicBezTo>
                <a:close/>
                <a:moveTo>
                  <a:pt x="4381131" y="0"/>
                </a:moveTo>
                <a:cubicBezTo>
                  <a:pt x="4492919" y="285437"/>
                  <a:pt x="4764867" y="941802"/>
                  <a:pt x="5009862" y="1316572"/>
                </a:cubicBezTo>
                <a:cubicBezTo>
                  <a:pt x="4684365" y="1231692"/>
                  <a:pt x="3970836" y="1222848"/>
                  <a:pt x="3752399" y="1316572"/>
                </a:cubicBezTo>
                <a:cubicBezTo>
                  <a:pt x="3837368" y="1190873"/>
                  <a:pt x="4337953" y="377695"/>
                  <a:pt x="4381131" y="0"/>
                </a:cubicBezTo>
                <a:close/>
                <a:moveTo>
                  <a:pt x="1283103" y="955502"/>
                </a:moveTo>
                <a:cubicBezTo>
                  <a:pt x="1541010" y="1128985"/>
                  <a:pt x="2337374" y="1299837"/>
                  <a:pt x="2977991" y="1555521"/>
                </a:cubicBezTo>
                <a:cubicBezTo>
                  <a:pt x="2503839" y="1796933"/>
                  <a:pt x="2425467" y="2032753"/>
                  <a:pt x="2088842" y="2217652"/>
                </a:cubicBezTo>
                <a:cubicBezTo>
                  <a:pt x="1655249" y="1732246"/>
                  <a:pt x="1536234" y="1567403"/>
                  <a:pt x="1283103" y="955502"/>
                </a:cubicBezTo>
                <a:close/>
                <a:moveTo>
                  <a:pt x="0" y="3262544"/>
                </a:moveTo>
                <a:cubicBezTo>
                  <a:pt x="491364" y="3178051"/>
                  <a:pt x="1326410" y="2791239"/>
                  <a:pt x="1767968" y="2794339"/>
                </a:cubicBezTo>
                <a:cubicBezTo>
                  <a:pt x="1708738" y="3160220"/>
                  <a:pt x="1684822" y="3588126"/>
                  <a:pt x="1767968" y="3730748"/>
                </a:cubicBezTo>
                <a:cubicBezTo>
                  <a:pt x="1099352" y="3495921"/>
                  <a:pt x="267256" y="3313091"/>
                  <a:pt x="0" y="3262544"/>
                </a:cubicBezTo>
                <a:close/>
                <a:moveTo>
                  <a:pt x="1283103" y="5569283"/>
                </a:moveTo>
                <a:cubicBezTo>
                  <a:pt x="1576758" y="5294736"/>
                  <a:pt x="1743010" y="4686067"/>
                  <a:pt x="2088842" y="4307435"/>
                </a:cubicBezTo>
                <a:cubicBezTo>
                  <a:pt x="2313677" y="4563135"/>
                  <a:pt x="2722608" y="4863257"/>
                  <a:pt x="2977991" y="4969566"/>
                </a:cubicBezTo>
                <a:cubicBezTo>
                  <a:pt x="2237248" y="5152616"/>
                  <a:pt x="1533607" y="5486273"/>
                  <a:pt x="1283103" y="5569283"/>
                </a:cubicBezTo>
                <a:close/>
                <a:moveTo>
                  <a:pt x="4381131" y="6525087"/>
                </a:moveTo>
                <a:cubicBezTo>
                  <a:pt x="4136683" y="5901021"/>
                  <a:pt x="3810923" y="5574855"/>
                  <a:pt x="3752399" y="5208515"/>
                </a:cubicBezTo>
                <a:cubicBezTo>
                  <a:pt x="4287885" y="5205100"/>
                  <a:pt x="4397694" y="5148356"/>
                  <a:pt x="5009862" y="5208515"/>
                </a:cubicBezTo>
                <a:cubicBezTo>
                  <a:pt x="4804443" y="5504090"/>
                  <a:pt x="4494853" y="6003849"/>
                  <a:pt x="4381131" y="6525087"/>
                </a:cubicBezTo>
                <a:close/>
                <a:moveTo>
                  <a:pt x="7478752" y="5569283"/>
                </a:moveTo>
                <a:cubicBezTo>
                  <a:pt x="7244961" y="5567924"/>
                  <a:pt x="6163427" y="5110912"/>
                  <a:pt x="5784270" y="4969566"/>
                </a:cubicBezTo>
                <a:cubicBezTo>
                  <a:pt x="6027730" y="4823879"/>
                  <a:pt x="6315608" y="4667963"/>
                  <a:pt x="6673419" y="4307435"/>
                </a:cubicBezTo>
                <a:cubicBezTo>
                  <a:pt x="6999151" y="4773162"/>
                  <a:pt x="7072141" y="5075187"/>
                  <a:pt x="7478752" y="5569283"/>
                </a:cubicBezTo>
                <a:close/>
                <a:moveTo>
                  <a:pt x="2190565" y="3262544"/>
                </a:moveTo>
                <a:cubicBezTo>
                  <a:pt x="1992390" y="2311936"/>
                  <a:pt x="3093358" y="1851137"/>
                  <a:pt x="4381130" y="1631272"/>
                </a:cubicBezTo>
                <a:cubicBezTo>
                  <a:pt x="5631703" y="1628285"/>
                  <a:pt x="6541392" y="2323109"/>
                  <a:pt x="6571695" y="3262544"/>
                </a:cubicBezTo>
                <a:cubicBezTo>
                  <a:pt x="6432242" y="4157124"/>
                  <a:pt x="5572899" y="4877205"/>
                  <a:pt x="4381130" y="4893816"/>
                </a:cubicBezTo>
                <a:cubicBezTo>
                  <a:pt x="3184288" y="4907607"/>
                  <a:pt x="2182428" y="4315272"/>
                  <a:pt x="2190565" y="3262544"/>
                </a:cubicBezTo>
                <a:close/>
              </a:path>
            </a:pathLst>
          </a:custGeom>
          <a:solidFill>
            <a:srgbClr val="FFF9E7"/>
          </a:solidFill>
          <a:ln>
            <a:solidFill>
              <a:schemeClr val="tx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sun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Lucida Handwriting" panose="03010101010101010101" pitchFamily="66" charset="0"/>
              </a:rPr>
              <a:t>Antonello da Messina</a:t>
            </a:r>
          </a:p>
          <a:p>
            <a:pPr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Lucida Handwriting" panose="03010101010101010101" pitchFamily="66" charset="0"/>
              </a:rPr>
              <a:t>1430-1479</a:t>
            </a:r>
          </a:p>
        </p:txBody>
      </p:sp>
    </p:spTree>
    <p:extLst>
      <p:ext uri="{BB962C8B-B14F-4D97-AF65-F5344CB8AC3E}">
        <p14:creationId xmlns:p14="http://schemas.microsoft.com/office/powerpoint/2010/main" val="390550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C1C06D1F-49FE-4115-AC25-202EAF4BF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0"/>
            <a:ext cx="7989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74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87809C21-2614-4C6C-A1DA-02FD77462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3" y="0"/>
            <a:ext cx="486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Antonello da Messina, Pala di Cassione, Madonna and Child, August 1475– early April 1476, oil / wood, 115 cm x 133 cm (overall), 55.9 x 35 cm (left panel), 56.8 x 35.6 cm (right panel) (Kunsthistorisches Museum, Vienna)">
            <a:extLst>
              <a:ext uri="{FF2B5EF4-FFF2-40B4-BE49-F238E27FC236}">
                <a16:creationId xmlns:a16="http://schemas.microsoft.com/office/drawing/2014/main" id="{C8C96835-89AA-4106-8E8F-A1435394E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295" y="958787"/>
            <a:ext cx="4020671" cy="555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22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ntonello da Messina, Sacra Conversazione, Hl. Nikolaus, August 1475– Anfang April 1476, Öl/Holz, 115 cm x 133 cm (gesamt), 55,9 x 35 cm (linke Tafel), 56,8 x 35,6 cm (rechte Tafel) (Kunsthistorisches Museum, Wien)">
            <a:extLst>
              <a:ext uri="{FF2B5EF4-FFF2-40B4-BE49-F238E27FC236}">
                <a16:creationId xmlns:a16="http://schemas.microsoft.com/office/drawing/2014/main" id="{9F6E5F3D-BDBC-4463-AFD3-554CC8D9E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84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27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0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80FC230-8BE1-44B7-AC35-4DE6F1D0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2" y="0"/>
            <a:ext cx="4841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557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A7DC6B44-074A-4C1E-BDD1-83352AD31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4" b="888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417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2C8153A0-6036-4143-8DE1-94A051203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631" y="0"/>
            <a:ext cx="5646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15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, furniture, painting&#10;&#10;Description automatically generated">
            <a:extLst>
              <a:ext uri="{FF2B5EF4-FFF2-40B4-BE49-F238E27FC236}">
                <a16:creationId xmlns:a16="http://schemas.microsoft.com/office/drawing/2014/main" id="{F2EA6E95-C441-45AA-B142-B117E3D6F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13" y="0"/>
            <a:ext cx="4123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05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BA28C28A-E62F-4729-895E-B410A1327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0" r="2446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63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D0BAFB1F-128F-4128-8E9A-91554FF16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97" y="0"/>
            <a:ext cx="2170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39F97292-0F18-41E4-8049-A5E3302BA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0" y="0"/>
            <a:ext cx="3679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273B10F1-6763-4C2B-BC50-CEF4AE89D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489" y="1953087"/>
            <a:ext cx="2940733" cy="418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706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BFA073F8-002C-4718-84DB-9C2FA42FE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93" y="0"/>
            <a:ext cx="4087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889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9937E5FA-4B15-45E1-9B47-6AD0CBAAA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0" y="0"/>
            <a:ext cx="467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3E919BC3-A589-4479-98D0-2137EB9B8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088" y="3675354"/>
            <a:ext cx="4039261" cy="236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460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7312B8C3-3E56-4A37-AD78-A5657E0A9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891" y="0"/>
            <a:ext cx="387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C0A87BF8-B5E3-4610-9F00-F65D49588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22" y="1933992"/>
            <a:ext cx="4800600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54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5AD23D3-8C0E-4261-87D5-663B0DD5F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72" y="2068496"/>
            <a:ext cx="3229231" cy="462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B5921D-5E40-4287-9248-C03F65328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7" y="0"/>
            <a:ext cx="5595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280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>
            <a:extLst>
              <a:ext uri="{FF2B5EF4-FFF2-40B4-BE49-F238E27FC236}">
                <a16:creationId xmlns:a16="http://schemas.microsoft.com/office/drawing/2014/main" id="{D597EA22-0F3C-4BE9-9500-1E662296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691" y="74905"/>
            <a:ext cx="4874618" cy="67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543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risto in pietà sorretto da tre angeli. Analisi dell'opera di Antonello da  Messina">
            <a:extLst>
              <a:ext uri="{FF2B5EF4-FFF2-40B4-BE49-F238E27FC236}">
                <a16:creationId xmlns:a16="http://schemas.microsoft.com/office/drawing/2014/main" id="{EF6FB55B-DA01-412D-AD15-163A8AB54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80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3B36491F-AB96-4EC2-8309-7DE06633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0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879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Antonello da Messina Portrait of a Man Self portrait National Gallery London">
            <a:extLst>
              <a:ext uri="{FF2B5EF4-FFF2-40B4-BE49-F238E27FC236}">
                <a16:creationId xmlns:a16="http://schemas.microsoft.com/office/drawing/2014/main" id="{9EF6A976-211C-4837-BBF7-7A4863B5F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06" y="0"/>
            <a:ext cx="4954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740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0B57014B-CFBF-4EAF-A21B-11AE83AF7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0"/>
            <a:ext cx="5135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17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Antonello da Messina Portrait of a Man ">
            <a:extLst>
              <a:ext uri="{FF2B5EF4-FFF2-40B4-BE49-F238E27FC236}">
                <a16:creationId xmlns:a16="http://schemas.microsoft.com/office/drawing/2014/main" id="{EF5A1DA3-D8F5-4C25-B826-188B13C3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18" y="0"/>
            <a:ext cx="5465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910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DAA33CDE-3EBF-4831-B9C2-10E6B580A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0"/>
            <a:ext cx="514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304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66EAA51-4C4E-47A6-B347-2A2C3A951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17" y="0"/>
            <a:ext cx="340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6563AF6B-92D6-4630-B91D-8ABC35B3F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3" y="3783745"/>
            <a:ext cx="2712882" cy="292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Antonello da Messina's note for Mantegna is in Sebastian's navel | CFA">
            <a:extLst>
              <a:ext uri="{FF2B5EF4-FFF2-40B4-BE49-F238E27FC236}">
                <a16:creationId xmlns:a16="http://schemas.microsoft.com/office/drawing/2014/main" id="{D327FB5B-FD1A-4F0A-BEFB-D1A0D372A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2" y="150919"/>
            <a:ext cx="5215192" cy="347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Pin on Hans Memling Painter">
            <a:extLst>
              <a:ext uri="{FF2B5EF4-FFF2-40B4-BE49-F238E27FC236}">
                <a16:creationId xmlns:a16="http://schemas.microsoft.com/office/drawing/2014/main" id="{24F24C94-BBF0-4FFC-A645-953E461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055" y="3783745"/>
            <a:ext cx="2338669" cy="292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896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37CEE361-3644-4FD3-9D9E-DD06BE693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6" b="677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407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>
            <a:extLst>
              <a:ext uri="{FF2B5EF4-FFF2-40B4-BE49-F238E27FC236}">
                <a16:creationId xmlns:a16="http://schemas.microsoft.com/office/drawing/2014/main" id="{613C6063-F494-4E23-9FDE-203890B1C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21" y="0"/>
            <a:ext cx="5359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2A6A965A-6F4D-4F0F-AF0D-F528A7F6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479" y="0"/>
            <a:ext cx="304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07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352B4B28-E0A2-4402-99B2-7ECA2FB30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4" r="1570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079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>
            <a:extLst>
              <a:ext uri="{FF2B5EF4-FFF2-40B4-BE49-F238E27FC236}">
                <a16:creationId xmlns:a16="http://schemas.microsoft.com/office/drawing/2014/main" id="{39A44552-3570-4CDC-AFBD-7E62F4E83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0"/>
            <a:ext cx="5389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331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Virgin of the Annunciation | by Antonello da Messina | Flickr">
            <a:extLst>
              <a:ext uri="{FF2B5EF4-FFF2-40B4-BE49-F238E27FC236}">
                <a16:creationId xmlns:a16="http://schemas.microsoft.com/office/drawing/2014/main" id="{3673CF8C-8744-44A7-8418-162CFD44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016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Antonello da Messina Virgin Annunciate ">
            <a:extLst>
              <a:ext uri="{FF2B5EF4-FFF2-40B4-BE49-F238E27FC236}">
                <a16:creationId xmlns:a16="http://schemas.microsoft.com/office/drawing/2014/main" id="{202BA973-38C4-4BDC-BBF5-0AB4A8C10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90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tonello da Messina Virgin Annunciate detail">
            <a:extLst>
              <a:ext uri="{FF2B5EF4-FFF2-40B4-BE49-F238E27FC236}">
                <a16:creationId xmlns:a16="http://schemas.microsoft.com/office/drawing/2014/main" id="{E8CE2DEA-5A10-4F76-9374-6A8C73653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38" y="1562470"/>
            <a:ext cx="3521772" cy="529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989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tonello da Messina Virgin Annunciate detail">
            <a:extLst>
              <a:ext uri="{FF2B5EF4-FFF2-40B4-BE49-F238E27FC236}">
                <a16:creationId xmlns:a16="http://schemas.microsoft.com/office/drawing/2014/main" id="{713B7014-40FF-48DA-9037-E0BDCBFC13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16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713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9FD9-5185-4286-90D2-D4A9A7B8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1" y="365126"/>
            <a:ext cx="8904303" cy="1325563"/>
          </a:xfrm>
        </p:spPr>
        <p:txBody>
          <a:bodyPr>
            <a:normAutofit fontScale="90000"/>
          </a:bodyPr>
          <a:lstStyle/>
          <a:p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Introduction – </a:t>
            </a:r>
            <a:r>
              <a:rPr lang="en-US" sz="1600" b="1" dirty="0" err="1">
                <a:latin typeface="Lucida Handwriting" panose="03010101010101010101" pitchFamily="66" charset="0"/>
              </a:rPr>
              <a:t>Anonello</a:t>
            </a:r>
            <a:r>
              <a:rPr lang="en-US" sz="1600" b="1" dirty="0">
                <a:latin typeface="Lucida Handwriting" panose="03010101010101010101" pitchFamily="66" charset="0"/>
              </a:rPr>
              <a:t> da Messina, </a:t>
            </a:r>
            <a:r>
              <a:rPr lang="en-US" sz="1600" dirty="0">
                <a:latin typeface="Lucida Handwriting" panose="03010101010101010101" pitchFamily="66" charset="0"/>
              </a:rPr>
              <a:t>1430-1479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San </a:t>
            </a:r>
            <a:r>
              <a:rPr lang="en-US" sz="1600" b="1" dirty="0" err="1">
                <a:latin typeface="Lucida Handwriting" panose="03010101010101010101" pitchFamily="66" charset="0"/>
              </a:rPr>
              <a:t>Cassiano</a:t>
            </a:r>
            <a:r>
              <a:rPr lang="en-US" sz="1600" b="1" dirty="0">
                <a:latin typeface="Lucida Handwriting" panose="03010101010101010101" pitchFamily="66" charset="0"/>
              </a:rPr>
              <a:t> Altar, </a:t>
            </a:r>
            <a:r>
              <a:rPr lang="en-US" sz="1600" dirty="0">
                <a:latin typeface="Lucida Handwriting" panose="03010101010101010101" pitchFamily="66" charset="0"/>
              </a:rPr>
              <a:t>1475-76, Oil on panel, </a:t>
            </a:r>
            <a:r>
              <a:rPr lang="en-US" sz="1600" dirty="0" err="1">
                <a:latin typeface="Lucida Handwriting" panose="03010101010101010101" pitchFamily="66" charset="0"/>
              </a:rPr>
              <a:t>Kunsthistorisches</a:t>
            </a:r>
            <a:r>
              <a:rPr lang="en-US" sz="1600" dirty="0">
                <a:latin typeface="Lucida Handwriting" panose="03010101010101010101" pitchFamily="66" charset="0"/>
              </a:rPr>
              <a:t> Museum, Vienna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https://www.wga.hu/frames-e.html?/html/a/antonell/index.html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3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it-IT" sz="1600" b="1" dirty="0">
                <a:latin typeface="Lucida Handwriting" panose="03010101010101010101" pitchFamily="66" charset="0"/>
              </a:rPr>
              <a:t>Antonello da Messina, Pala di San Cassiano Attempted reconstruction with the added fragments by </a:t>
            </a:r>
            <a:r>
              <a:rPr lang="en-US" sz="1600" b="1" dirty="0">
                <a:latin typeface="Lucida Handwriting" panose="03010101010101010101" pitchFamily="66" charset="0"/>
              </a:rPr>
              <a:t>David Teniers the Younger, </a:t>
            </a:r>
            <a:r>
              <a:rPr lang="en-US" sz="1600" dirty="0">
                <a:latin typeface="Lucida Handwriting" panose="03010101010101010101" pitchFamily="66" charset="0"/>
              </a:rPr>
              <a:t>1610-1690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San </a:t>
            </a:r>
            <a:r>
              <a:rPr lang="en-US" sz="1600" b="1" dirty="0" err="1">
                <a:latin typeface="Lucida Handwriting" panose="03010101010101010101" pitchFamily="66" charset="0"/>
              </a:rPr>
              <a:t>Cassiano</a:t>
            </a:r>
            <a:r>
              <a:rPr lang="en-US" sz="1600" b="1" dirty="0">
                <a:latin typeface="Lucida Handwriting" panose="03010101010101010101" pitchFamily="66" charset="0"/>
              </a:rPr>
              <a:t> Altar (Madonna detail), </a:t>
            </a:r>
            <a:r>
              <a:rPr lang="en-US" sz="1600" dirty="0">
                <a:latin typeface="Lucida Handwriting" panose="03010101010101010101" pitchFamily="66" charset="0"/>
              </a:rPr>
              <a:t>1475-76, Oil on panel, </a:t>
            </a:r>
            <a:r>
              <a:rPr lang="en-US" sz="1600" dirty="0" err="1">
                <a:latin typeface="Lucida Handwriting" panose="03010101010101010101" pitchFamily="66" charset="0"/>
              </a:rPr>
              <a:t>Kunsthistorisches</a:t>
            </a:r>
            <a:r>
              <a:rPr lang="en-US" sz="1600" dirty="0">
                <a:latin typeface="Lucida Handwriting" panose="03010101010101010101" pitchFamily="66" charset="0"/>
              </a:rPr>
              <a:t> Museum, Vienna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https://artinwords.de/antonello-da-messina-pala-di-san-cassiano-sacra-conversazione/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4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San </a:t>
            </a:r>
            <a:r>
              <a:rPr lang="en-US" sz="1600" b="1" dirty="0" err="1">
                <a:latin typeface="Lucida Handwriting" panose="03010101010101010101" pitchFamily="66" charset="0"/>
              </a:rPr>
              <a:t>Cassiano</a:t>
            </a:r>
            <a:r>
              <a:rPr lang="en-US" sz="1600" b="1" dirty="0">
                <a:latin typeface="Lucida Handwriting" panose="03010101010101010101" pitchFamily="66" charset="0"/>
              </a:rPr>
              <a:t> Altar (detail), </a:t>
            </a:r>
            <a:r>
              <a:rPr lang="en-US" sz="1600" dirty="0">
                <a:latin typeface="Lucida Handwriting" panose="03010101010101010101" pitchFamily="66" charset="0"/>
              </a:rPr>
              <a:t>1475-76, Oil on panel, </a:t>
            </a:r>
            <a:r>
              <a:rPr lang="en-US" sz="1600" dirty="0" err="1">
                <a:latin typeface="Lucida Handwriting" panose="03010101010101010101" pitchFamily="66" charset="0"/>
              </a:rPr>
              <a:t>Kunsthistorisches</a:t>
            </a:r>
            <a:r>
              <a:rPr lang="en-US" sz="1600" dirty="0">
                <a:latin typeface="Lucida Handwriting" panose="03010101010101010101" pitchFamily="66" charset="0"/>
              </a:rPr>
              <a:t> Museum, Vienna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https://artinwords.de/antonello-da-messina-pala-di-san-cassiano-sacra-conversazione/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5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Christ at the Column, </a:t>
            </a:r>
            <a:r>
              <a:rPr lang="en-US" sz="1600" dirty="0">
                <a:latin typeface="Lucida Handwriting" panose="03010101010101010101" pitchFamily="66" charset="0"/>
              </a:rPr>
              <a:t>c. 1476, Oil on wood, 30 x 21 cm, </a:t>
            </a:r>
            <a:r>
              <a:rPr lang="en-US" sz="1600" dirty="0" err="1">
                <a:latin typeface="Lucida Handwriting" panose="03010101010101010101" pitchFamily="66" charset="0"/>
              </a:rPr>
              <a:t>Musée</a:t>
            </a:r>
            <a:r>
              <a:rPr lang="en-US" sz="1600" dirty="0">
                <a:latin typeface="Lucida Handwriting" panose="03010101010101010101" pitchFamily="66" charset="0"/>
              </a:rPr>
              <a:t> du Louvre, Paris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4"/>
              </a:rPr>
              <a:t>https://en.wikipedia.org/wiki/Christ_at_the_Column_(Antonello_da_Messina)#/media/File:Antonello_da_Messina_-_Christ_at_the_Column_-_WGA0744.jpg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6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Christ at the Column (detail), </a:t>
            </a:r>
            <a:r>
              <a:rPr lang="en-US" sz="1600" dirty="0">
                <a:latin typeface="Lucida Handwriting" panose="03010101010101010101" pitchFamily="66" charset="0"/>
              </a:rPr>
              <a:t>c. 1476, Oil on wood, 30 x 21 cm, </a:t>
            </a:r>
            <a:r>
              <a:rPr lang="en-US" sz="1600" dirty="0" err="1">
                <a:latin typeface="Lucida Handwriting" panose="03010101010101010101" pitchFamily="66" charset="0"/>
              </a:rPr>
              <a:t>Musée</a:t>
            </a:r>
            <a:r>
              <a:rPr lang="en-US" sz="1600" dirty="0">
                <a:latin typeface="Lucida Handwriting" panose="03010101010101010101" pitchFamily="66" charset="0"/>
              </a:rPr>
              <a:t> du Louvre, Paris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5"/>
              </a:rPr>
              <a:t>https://eclecticlight.co/2019/08/07/the-first-italian-master-in-oil-antonello-da-messina-3/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7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fr-FR" sz="1600" b="1" dirty="0">
                <a:latin typeface="Lucida Handwriting" panose="03010101010101010101" pitchFamily="66" charset="0"/>
              </a:rPr>
              <a:t>Portrait of a Man (Il Condottiere), </a:t>
            </a:r>
            <a:r>
              <a:rPr lang="fr-FR" sz="1600" dirty="0">
                <a:latin typeface="Lucida Handwriting" panose="03010101010101010101" pitchFamily="66" charset="0"/>
              </a:rPr>
              <a:t>1475, </a:t>
            </a:r>
            <a:r>
              <a:rPr lang="fr-FR" sz="1600" dirty="0" err="1">
                <a:latin typeface="Lucida Handwriting" panose="03010101010101010101" pitchFamily="66" charset="0"/>
              </a:rPr>
              <a:t>Oil</a:t>
            </a:r>
            <a:r>
              <a:rPr lang="fr-FR" sz="1600" dirty="0">
                <a:latin typeface="Lucida Handwriting" panose="03010101010101010101" pitchFamily="66" charset="0"/>
              </a:rPr>
              <a:t> on </a:t>
            </a:r>
            <a:r>
              <a:rPr lang="fr-FR" sz="1600" dirty="0" err="1">
                <a:latin typeface="Lucida Handwriting" panose="03010101010101010101" pitchFamily="66" charset="0"/>
              </a:rPr>
              <a:t>canvas</a:t>
            </a:r>
            <a:r>
              <a:rPr lang="fr-FR" sz="1600" dirty="0">
                <a:latin typeface="Lucida Handwriting" panose="03010101010101010101" pitchFamily="66" charset="0"/>
              </a:rPr>
              <a:t>, 36 x 30 cm, Musée du Louvre, Paris </a:t>
            </a:r>
            <a:r>
              <a:rPr lang="fr-FR" sz="1600" dirty="0">
                <a:latin typeface="Lucida Handwriting" panose="03010101010101010101" pitchFamily="66" charset="0"/>
                <a:hlinkClick r:id="rId2"/>
              </a:rPr>
              <a:t>https://www.wga.hu/frames-e.html?/html/a/antonell/index.html</a:t>
            </a:r>
            <a:r>
              <a:rPr lang="fr-FR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Slides 8 and 9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Crucifixion, </a:t>
            </a:r>
            <a:r>
              <a:rPr lang="en-US" sz="1600" dirty="0">
                <a:latin typeface="Lucida Handwriting" panose="03010101010101010101" pitchFamily="66" charset="0"/>
              </a:rPr>
              <a:t>1475, Wood, 42 x 25,5 cm, National Gallery, London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Crucifixion (detail), </a:t>
            </a:r>
            <a:r>
              <a:rPr lang="en-US" sz="1600" dirty="0">
                <a:latin typeface="Lucida Handwriting" panose="03010101010101010101" pitchFamily="66" charset="0"/>
              </a:rPr>
              <a:t>1475, Wood, 42 x 25,5 cm, National Gallery, London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6"/>
              </a:rPr>
              <a:t>https://www.nationalgallery.org.uk/paintings/antonello-da-messina-christ-crucified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dirty="0">
                <a:latin typeface="Lucida Handwriting" panose="03010101010101010101" pitchFamily="66" charset="0"/>
              </a:rPr>
            </a:br>
            <a:br>
              <a:rPr lang="en-US" sz="1400" b="1" dirty="0">
                <a:latin typeface="Lucida Handwriting" panose="03010101010101010101" pitchFamily="66" charset="0"/>
              </a:rPr>
            </a:br>
            <a:endParaRPr lang="en-US" sz="14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026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E2CC7-2ACC-4DFD-BB61-BA1FD0F5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" y="365126"/>
            <a:ext cx="8895425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br>
              <a:rPr lang="en-US" sz="20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10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Crucifixion and two details,  </a:t>
            </a:r>
            <a:r>
              <a:rPr lang="en-US" sz="1600" dirty="0">
                <a:latin typeface="Lucida Handwriting" panose="03010101010101010101" pitchFamily="66" charset="0"/>
              </a:rPr>
              <a:t>1475, Oil on panel, 52.5 x 42.5 cm, </a:t>
            </a:r>
            <a:r>
              <a:rPr lang="en-US" sz="1600" dirty="0" err="1">
                <a:latin typeface="Lucida Handwriting" panose="03010101010101010101" pitchFamily="66" charset="0"/>
              </a:rPr>
              <a:t>Koninklijk</a:t>
            </a:r>
            <a:r>
              <a:rPr lang="en-US" sz="1600" dirty="0">
                <a:latin typeface="Lucida Handwriting" panose="03010101010101010101" pitchFamily="66" charset="0"/>
              </a:rPr>
              <a:t> Museum </a:t>
            </a:r>
            <a:r>
              <a:rPr lang="en-US" sz="1600" dirty="0" err="1">
                <a:latin typeface="Lucida Handwriting" panose="03010101010101010101" pitchFamily="66" charset="0"/>
              </a:rPr>
              <a:t>voor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r>
              <a:rPr lang="en-US" sz="1600" dirty="0" err="1">
                <a:latin typeface="Lucida Handwriting" panose="03010101010101010101" pitchFamily="66" charset="0"/>
              </a:rPr>
              <a:t>Schone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r>
              <a:rPr lang="en-US" sz="1600" dirty="0" err="1">
                <a:latin typeface="Lucida Handwriting" panose="03010101010101010101" pitchFamily="66" charset="0"/>
              </a:rPr>
              <a:t>Kunsten</a:t>
            </a:r>
            <a:r>
              <a:rPr lang="en-US" sz="1600" dirty="0">
                <a:latin typeface="Lucida Handwriting" panose="03010101010101010101" pitchFamily="66" charset="0"/>
              </a:rPr>
              <a:t>, Antwerp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https://commons.wikimedia.org/wiki/Category:Antwerpen_Crucifixion_by_Antonello_da_Messina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https://www.tuttartpitturasculturapoesiamusica.com/2019/11/Antonello-da-Messina.html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11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Crucifixion, </a:t>
            </a:r>
            <a:r>
              <a:rPr lang="en-US" sz="1600" dirty="0">
                <a:latin typeface="Lucida Handwriting" panose="03010101010101010101" pitchFamily="66" charset="0"/>
              </a:rPr>
              <a:t>1467-69, Tempera and oil on panel, 39 x 23 cm, </a:t>
            </a:r>
            <a:r>
              <a:rPr lang="en-US" sz="1600" dirty="0" err="1">
                <a:latin typeface="Lucida Handwriting" panose="03010101010101010101" pitchFamily="66" charset="0"/>
              </a:rPr>
              <a:t>Muzeul</a:t>
            </a:r>
            <a:r>
              <a:rPr lang="en-US" sz="1600" dirty="0">
                <a:latin typeface="Lucida Handwriting" panose="03010101010101010101" pitchFamily="66" charset="0"/>
              </a:rPr>
              <a:t> National </a:t>
            </a:r>
            <a:r>
              <a:rPr lang="en-US" sz="1600" dirty="0" err="1">
                <a:latin typeface="Lucida Handwriting" panose="03010101010101010101" pitchFamily="66" charset="0"/>
              </a:rPr>
              <a:t>Brukenthal</a:t>
            </a:r>
            <a:r>
              <a:rPr lang="en-US" sz="1600" dirty="0">
                <a:latin typeface="Lucida Handwriting" panose="03010101010101010101" pitchFamily="66" charset="0"/>
              </a:rPr>
              <a:t>, Sibiu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4"/>
              </a:rPr>
              <a:t>https://en.wikipedia.org/wiki/Crucifixion_(Antonello_da_Messina)#/media/File:Antonello_da_Messina_026.jpg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12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The Dead Christ Supported by and Angel and detail, </a:t>
            </a:r>
            <a:r>
              <a:rPr lang="en-US" sz="1600" dirty="0">
                <a:latin typeface="Lucida Handwriting" panose="03010101010101010101" pitchFamily="66" charset="0"/>
              </a:rPr>
              <a:t>1475-78, Oil on panel, 74 x 51 cm, Museo del Prado, Madrid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5"/>
              </a:rPr>
              <a:t>https://www.wga.hu/frames-e.html?/html/a/antonell/index.html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6"/>
              </a:rPr>
              <a:t>http://theartgalleryintheworld.blogspot.com/2014/01/antonello-da-messina-cristo-morto.html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13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San Gregorio Polyptych and the Madonna and Child, </a:t>
            </a:r>
            <a:r>
              <a:rPr lang="en-US" sz="1600" dirty="0">
                <a:latin typeface="Lucida Handwriting" panose="03010101010101010101" pitchFamily="66" charset="0"/>
              </a:rPr>
              <a:t>1473, Oil on panel, 129 x 76 cm, Museo </a:t>
            </a:r>
            <a:r>
              <a:rPr lang="en-US" sz="1600" dirty="0" err="1">
                <a:latin typeface="Lucida Handwriting" panose="03010101010101010101" pitchFamily="66" charset="0"/>
              </a:rPr>
              <a:t>Regionale</a:t>
            </a:r>
            <a:r>
              <a:rPr lang="en-US" sz="1600" dirty="0">
                <a:latin typeface="Lucida Handwriting" panose="03010101010101010101" pitchFamily="66" charset="0"/>
              </a:rPr>
              <a:t>, Messina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7"/>
              </a:rPr>
              <a:t>https://upload.wikimedia.org/wikipedia/commons/4/44/Antonello_da_Messina_-_Madonna_and_Child_-_WGA00750.jpg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14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Portrait of a Young Man  and detail, </a:t>
            </a:r>
            <a:r>
              <a:rPr lang="en-US" sz="1600" dirty="0">
                <a:latin typeface="Lucida Handwriting" panose="03010101010101010101" pitchFamily="66" charset="0"/>
              </a:rPr>
              <a:t>1478, Oil on walnut panel, Staatliche </a:t>
            </a:r>
            <a:r>
              <a:rPr lang="en-US" sz="1600" dirty="0" err="1">
                <a:latin typeface="Lucida Handwriting" panose="03010101010101010101" pitchFamily="66" charset="0"/>
              </a:rPr>
              <a:t>Museen</a:t>
            </a:r>
            <a:r>
              <a:rPr lang="en-US" sz="1600" dirty="0">
                <a:latin typeface="Lucida Handwriting" panose="03010101010101010101" pitchFamily="66" charset="0"/>
              </a:rPr>
              <a:t>, Berlin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5"/>
              </a:rPr>
              <a:t>https://www.wga.hu/frames-e.html?/html/a/antonell/index.html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Slides 15 and 16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Pietà and detail, </a:t>
            </a:r>
            <a:r>
              <a:rPr lang="en-US" sz="1600" dirty="0">
                <a:latin typeface="Lucida Handwriting" panose="03010101010101010101" pitchFamily="66" charset="0"/>
              </a:rPr>
              <a:t>c. 1475, Oil on panel, 115 x 86 cm, Museo </a:t>
            </a:r>
            <a:r>
              <a:rPr lang="en-US" sz="1600" dirty="0" err="1">
                <a:latin typeface="Lucida Handwriting" panose="03010101010101010101" pitchFamily="66" charset="0"/>
              </a:rPr>
              <a:t>Correr</a:t>
            </a:r>
            <a:r>
              <a:rPr lang="en-US" sz="1600" dirty="0">
                <a:latin typeface="Lucida Handwriting" panose="03010101010101010101" pitchFamily="66" charset="0"/>
              </a:rPr>
              <a:t>, Venice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8"/>
              </a:rPr>
              <a:t>https://it.wikipedia.org/wiki/File:Antonello_da_Messina_038.jpg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17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Portrait of a Man, </a:t>
            </a:r>
            <a:r>
              <a:rPr lang="en-US" sz="1600" dirty="0">
                <a:latin typeface="Lucida Handwriting" panose="03010101010101010101" pitchFamily="66" charset="0"/>
              </a:rPr>
              <a:t>c. 1475, Oil on wood, 31 x 26 cm, Galleria Borghese, Rome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5"/>
              </a:rPr>
              <a:t>https://www.wga.hu/frames-e.html?/html/a/antonell/index.html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endParaRPr lang="en-US" sz="1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48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7E5A-C5BB-46D4-AB05-C329FBF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10" y="365126"/>
            <a:ext cx="8913180" cy="1325563"/>
          </a:xfrm>
        </p:spPr>
        <p:txBody>
          <a:bodyPr>
            <a:normAutofit fontScale="90000"/>
          </a:bodyPr>
          <a:lstStyle/>
          <a:p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18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Portrait of a Man, </a:t>
            </a:r>
            <a:r>
              <a:rPr lang="en-US" sz="1600" dirty="0">
                <a:latin typeface="Lucida Handwriting" panose="03010101010101010101" pitchFamily="66" charset="0"/>
              </a:rPr>
              <a:t>c. 1475, Oil on panel, 36 x 25 cm, National Gallery, London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https://www.tuttartpitturasculturapoesiamusica.com/2019/11/Antonello-da-Messina.html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19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Portrait of a Young Man, </a:t>
            </a:r>
            <a:r>
              <a:rPr lang="en-US" sz="1600" dirty="0">
                <a:latin typeface="Lucida Handwriting" panose="03010101010101010101" pitchFamily="66" charset="0"/>
              </a:rPr>
              <a:t>1470-72, Oil on wood, 27 x 21 cm, Metropolitan Museum of Art, New York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https://www.wga.hu/frames-e.html?/html/a/antonell/index.html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20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Portrait of a Man, </a:t>
            </a:r>
            <a:r>
              <a:rPr lang="en-US" sz="1600" dirty="0">
                <a:latin typeface="Lucida Handwriting" panose="03010101010101010101" pitchFamily="66" charset="0"/>
              </a:rPr>
              <a:t>1475-76, Oil on panel, 28 x 21 cm, Museo Thyssen-</a:t>
            </a:r>
            <a:r>
              <a:rPr lang="en-US" sz="1600" dirty="0" err="1">
                <a:latin typeface="Lucida Handwriting" panose="03010101010101010101" pitchFamily="66" charset="0"/>
              </a:rPr>
              <a:t>Bornemisza</a:t>
            </a:r>
            <a:r>
              <a:rPr lang="en-US" sz="1600" dirty="0">
                <a:latin typeface="Lucida Handwriting" panose="03010101010101010101" pitchFamily="66" charset="0"/>
              </a:rPr>
              <a:t>, Madrid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2"/>
              </a:rPr>
              <a:t>https://www.tuttartpitturasculturapoesiamusica.com/2019/11/Antonello-da-Messina.html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21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 err="1">
                <a:latin typeface="Lucida Handwriting" panose="03010101010101010101" pitchFamily="66" charset="0"/>
              </a:rPr>
              <a:t>Salvator</a:t>
            </a:r>
            <a:r>
              <a:rPr lang="en-US" sz="1600" b="1" dirty="0">
                <a:latin typeface="Lucida Handwriting" panose="03010101010101010101" pitchFamily="66" charset="0"/>
              </a:rPr>
              <a:t> Mundi, </a:t>
            </a:r>
            <a:r>
              <a:rPr lang="en-US" sz="1600" dirty="0">
                <a:latin typeface="Lucida Handwriting" panose="03010101010101010101" pitchFamily="66" charset="0"/>
              </a:rPr>
              <a:t>1465, Oil on panel, 39 x 30 cm, National Gallery, London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https://www.wga.hu/frames-e.html?/html/a/antonell/index.html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Slides  22 and 23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St Sebastian and four details,</a:t>
            </a:r>
            <a:r>
              <a:rPr lang="en-US" sz="1600" dirty="0">
                <a:latin typeface="Lucida Handwriting" panose="03010101010101010101" pitchFamily="66" charset="0"/>
              </a:rPr>
              <a:t> 1476-77, Oil on canvas transferred from panel, 171 x 86 cm, </a:t>
            </a:r>
            <a:r>
              <a:rPr lang="en-US" sz="1600" dirty="0" err="1">
                <a:latin typeface="Lucida Handwriting" panose="03010101010101010101" pitchFamily="66" charset="0"/>
              </a:rPr>
              <a:t>Gemäldegalerie</a:t>
            </a:r>
            <a:r>
              <a:rPr lang="en-US" sz="1600" dirty="0">
                <a:latin typeface="Lucida Handwriting" panose="03010101010101010101" pitchFamily="66" charset="0"/>
              </a:rPr>
              <a:t>, Dresden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https://www.wga.hu/frames-e.html?/html/a/antonell/index.html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4"/>
              </a:rPr>
              <a:t>https://en.wikipedia.org/wiki/St_Sebastian_(Antonello_da_Messina)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5"/>
              </a:rPr>
              <a:t>https://www.pinterest.ca/pin/419045940325761422/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Slides 24 and 25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St Jerome in his Study and two details</a:t>
            </a:r>
            <a:r>
              <a:rPr lang="en-US" sz="1600" dirty="0">
                <a:latin typeface="Lucida Handwriting" panose="03010101010101010101" pitchFamily="66" charset="0"/>
              </a:rPr>
              <a:t>, c. 1460, Oil on wood, 46 x 36 cm, National Gallery, London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6"/>
              </a:rPr>
              <a:t>https://upload.wikimedia.org/wikipedia/commons/b/b1/Antonello_da_Messina_-_St_Jerome_in_his_study_-_National_Gallery_London.jpg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7"/>
              </a:rPr>
              <a:t>https://commons.wikimedia.org/wiki/File:Antonello_da_messina,_san_girolamo_nello_studio,_1475_ca._07.jpg</a:t>
            </a:r>
            <a:r>
              <a:rPr lang="en-US" sz="1600" dirty="0">
                <a:latin typeface="Lucida Handwriting" panose="03010101010101010101" pitchFamily="66" charset="0"/>
              </a:rPr>
              <a:t> 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8"/>
              </a:rPr>
              <a:t>https://www.nationalgallery.org.uk/paintings/antonello-da-messina-saint-jerome-in-his-study</a:t>
            </a:r>
            <a:r>
              <a:rPr lang="en-US" sz="1600" dirty="0">
                <a:latin typeface="Lucida Handwriting" panose="03010101010101010101" pitchFamily="66" charset="0"/>
              </a:rPr>
              <a:t>   </a:t>
            </a:r>
            <a:br>
              <a:rPr lang="en-US" sz="1600" dirty="0">
                <a:latin typeface="Lucida Handwriting" panose="03010101010101010101" pitchFamily="66" charset="0"/>
              </a:rPr>
            </a:br>
            <a:endParaRPr lang="en-US" sz="1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23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C8034-2DB7-4840-AC40-D2AEF3BDD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3" y="729112"/>
            <a:ext cx="8815527" cy="1325563"/>
          </a:xfrm>
        </p:spPr>
        <p:txBody>
          <a:bodyPr>
            <a:normAutofit fontScale="90000"/>
          </a:bodyPr>
          <a:lstStyle/>
          <a:p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26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it-IT" sz="1600" b="1" dirty="0">
                <a:latin typeface="Lucida Handwriting" panose="03010101010101010101" pitchFamily="66" charset="0"/>
              </a:rPr>
              <a:t>Trivulzio Portrait, </a:t>
            </a:r>
            <a:r>
              <a:rPr lang="it-IT" sz="1600" dirty="0">
                <a:latin typeface="Lucida Handwriting" panose="03010101010101010101" pitchFamily="66" charset="0"/>
              </a:rPr>
              <a:t>1476, Oil on panel, 37 x 28 cm, Museo Civico d'Arte Antica, Turin</a:t>
            </a:r>
            <a:br>
              <a:rPr lang="it-IT" sz="1600" dirty="0">
                <a:latin typeface="Lucida Handwriting" panose="03010101010101010101" pitchFamily="66" charset="0"/>
              </a:rPr>
            </a:br>
            <a:r>
              <a:rPr lang="it-IT" sz="1600" dirty="0">
                <a:latin typeface="Lucida Handwriting" panose="03010101010101010101" pitchFamily="66" charset="0"/>
                <a:hlinkClick r:id="rId2"/>
              </a:rPr>
              <a:t>https://commons.wikimedia.org/wiki/Category:Portrait_of_a_Man_(Trivulzio_portrait,_Antonello_Da_Messina)#/media/File:Antonello_Da_Messina_-_Ritratto_Trivulzio.png</a:t>
            </a:r>
            <a:r>
              <a:rPr lang="it-IT" sz="1600" dirty="0">
                <a:latin typeface="Lucida Handwriting" panose="03010101010101010101" pitchFamily="66" charset="0"/>
              </a:rPr>
              <a:t> 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27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Virgin of the Annunciation, </a:t>
            </a:r>
            <a:r>
              <a:rPr lang="el-GR" sz="1600">
                <a:latin typeface="Lucida Handwriting" panose="03010101010101010101" pitchFamily="66" charset="0"/>
              </a:rPr>
              <a:t>1473</a:t>
            </a:r>
            <a:r>
              <a:rPr lang="en-US" sz="1600">
                <a:latin typeface="Lucida Handwriting" panose="03010101010101010101" pitchFamily="66" charset="0"/>
              </a:rPr>
              <a:t>, </a:t>
            </a:r>
            <a:r>
              <a:rPr lang="en-US" sz="1600" dirty="0">
                <a:latin typeface="Lucida Handwriting" panose="03010101010101010101" pitchFamily="66" charset="0"/>
              </a:rPr>
              <a:t>Oil on panel, Alte </a:t>
            </a:r>
            <a:r>
              <a:rPr lang="en-US" sz="1600" dirty="0" err="1">
                <a:latin typeface="Lucida Handwriting" panose="03010101010101010101" pitchFamily="66" charset="0"/>
              </a:rPr>
              <a:t>Pinakothek</a:t>
            </a:r>
            <a:r>
              <a:rPr lang="en-US" sz="1600" dirty="0">
                <a:latin typeface="Lucida Handwriting" panose="03010101010101010101" pitchFamily="66" charset="0"/>
              </a:rPr>
              <a:t>, Munich</a:t>
            </a:r>
            <a:br>
              <a:rPr lang="en-US" sz="1600" dirty="0">
                <a:latin typeface="Lucida Handwriting" panose="03010101010101010101" pitchFamily="66" charset="0"/>
              </a:rPr>
            </a:br>
            <a:r>
              <a:rPr lang="en-US" sz="1600" dirty="0">
                <a:latin typeface="Lucida Handwriting" panose="03010101010101010101" pitchFamily="66" charset="0"/>
                <a:hlinkClick r:id="rId3"/>
              </a:rPr>
              <a:t>https://www.flickr.com/photos/birdies-perch/408028926/</a:t>
            </a:r>
            <a:r>
              <a:rPr lang="en-US" sz="1600" dirty="0">
                <a:latin typeface="Lucida Handwriting" panose="03010101010101010101" pitchFamily="66" charset="0"/>
              </a:rPr>
              <a:t>  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en-US" sz="1600" b="1" dirty="0">
                <a:latin typeface="Lucida Handwriting" panose="03010101010101010101" pitchFamily="66" charset="0"/>
              </a:rPr>
              <a:t>Slide 28 and 29</a:t>
            </a:r>
            <a:br>
              <a:rPr lang="en-US" sz="1600" b="1" dirty="0">
                <a:latin typeface="Lucida Handwriting" panose="03010101010101010101" pitchFamily="66" charset="0"/>
              </a:rPr>
            </a:br>
            <a:r>
              <a:rPr lang="it-IT" sz="1600" b="1" dirty="0">
                <a:latin typeface="Lucida Handwriting" panose="03010101010101010101" pitchFamily="66" charset="0"/>
              </a:rPr>
              <a:t>Virgin Annunciate and three details, </a:t>
            </a:r>
            <a:r>
              <a:rPr lang="it-IT" sz="1600" dirty="0">
                <a:latin typeface="Lucida Handwriting" panose="03010101010101010101" pitchFamily="66" charset="0"/>
              </a:rPr>
              <a:t>c. 1476, Oil on wood, 45 x 34,5 cm, Galleria Regionale della Sicilia, Palermo</a:t>
            </a:r>
            <a:br>
              <a:rPr lang="it-IT" sz="1600" dirty="0">
                <a:latin typeface="Lucida Handwriting" panose="03010101010101010101" pitchFamily="66" charset="0"/>
              </a:rPr>
            </a:br>
            <a:r>
              <a:rPr lang="it-IT" sz="1600" dirty="0">
                <a:latin typeface="Lucida Handwriting" panose="03010101010101010101" pitchFamily="66" charset="0"/>
                <a:hlinkClick r:id="rId4"/>
              </a:rPr>
              <a:t>https://www.tuttartpitturasculturapoesiamusica.com/2019/11/Antonello-da-Messina.html</a:t>
            </a:r>
            <a:r>
              <a:rPr lang="it-IT" sz="1600" dirty="0">
                <a:latin typeface="Lucida Handwriting" panose="03010101010101010101" pitchFamily="66" charset="0"/>
              </a:rPr>
              <a:t> </a:t>
            </a: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br>
              <a:rPr lang="it-IT" sz="1600" dirty="0">
                <a:latin typeface="Lucida Handwriting" panose="03010101010101010101" pitchFamily="66" charset="0"/>
              </a:rPr>
            </a:br>
            <a:endParaRPr lang="en-US" sz="1600" dirty="0">
              <a:latin typeface="Lucida Handwriting" panose="03010101010101010101" pitchFamily="66" charset="0"/>
            </a:endParaRPr>
          </a:p>
        </p:txBody>
      </p:sp>
      <p:pic>
        <p:nvPicPr>
          <p:cNvPr id="35846" name="Picture 6" descr="Executive Team">
            <a:extLst>
              <a:ext uri="{FF2B5EF4-FFF2-40B4-BE49-F238E27FC236}">
                <a16:creationId xmlns:a16="http://schemas.microsoft.com/office/drawing/2014/main" id="{C327A588-949F-492C-BB17-A5F96CCB5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46" y="4287914"/>
            <a:ext cx="3619500" cy="142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 descr="Executive Team">
            <a:extLst>
              <a:ext uri="{FF2B5EF4-FFF2-40B4-BE49-F238E27FC236}">
                <a16:creationId xmlns:a16="http://schemas.microsoft.com/office/drawing/2014/main" id="{083F756C-F5AA-4D0A-978E-6C7095CF9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3855" y="4287914"/>
            <a:ext cx="3619500" cy="142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386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817D55E4-0658-4548-A331-F45A16E09F80}"/>
              </a:ext>
            </a:extLst>
          </p:cNvPr>
          <p:cNvSpPr/>
          <p:nvPr/>
        </p:nvSpPr>
        <p:spPr>
          <a:xfrm>
            <a:off x="204186" y="168676"/>
            <a:ext cx="8762261" cy="6525087"/>
          </a:xfrm>
          <a:custGeom>
            <a:avLst/>
            <a:gdLst>
              <a:gd name="connsiteX0" fmla="*/ 8762261 w 8762261"/>
              <a:gd name="connsiteY0" fmla="*/ 3262544 h 6525087"/>
              <a:gd name="connsiteX1" fmla="*/ 6994293 w 8762261"/>
              <a:gd name="connsiteY1" fmla="*/ 3730748 h 6525087"/>
              <a:gd name="connsiteX2" fmla="*/ 6994293 w 8762261"/>
              <a:gd name="connsiteY2" fmla="*/ 2794339 h 6525087"/>
              <a:gd name="connsiteX3" fmla="*/ 8762261 w 8762261"/>
              <a:gd name="connsiteY3" fmla="*/ 3262544 h 6525087"/>
              <a:gd name="connsiteX4" fmla="*/ 7478752 w 8762261"/>
              <a:gd name="connsiteY4" fmla="*/ 955502 h 6525087"/>
              <a:gd name="connsiteX5" fmla="*/ 6673419 w 8762261"/>
              <a:gd name="connsiteY5" fmla="*/ 2217652 h 6525087"/>
              <a:gd name="connsiteX6" fmla="*/ 5784270 w 8762261"/>
              <a:gd name="connsiteY6" fmla="*/ 1555521 h 6525087"/>
              <a:gd name="connsiteX7" fmla="*/ 7478752 w 8762261"/>
              <a:gd name="connsiteY7" fmla="*/ 955502 h 6525087"/>
              <a:gd name="connsiteX8" fmla="*/ 4381131 w 8762261"/>
              <a:gd name="connsiteY8" fmla="*/ 0 h 6525087"/>
              <a:gd name="connsiteX9" fmla="*/ 5009862 w 8762261"/>
              <a:gd name="connsiteY9" fmla="*/ 1316572 h 6525087"/>
              <a:gd name="connsiteX10" fmla="*/ 3752399 w 8762261"/>
              <a:gd name="connsiteY10" fmla="*/ 1316572 h 6525087"/>
              <a:gd name="connsiteX11" fmla="*/ 4381131 w 8762261"/>
              <a:gd name="connsiteY11" fmla="*/ 0 h 6525087"/>
              <a:gd name="connsiteX12" fmla="*/ 1283103 w 8762261"/>
              <a:gd name="connsiteY12" fmla="*/ 955502 h 6525087"/>
              <a:gd name="connsiteX13" fmla="*/ 2977991 w 8762261"/>
              <a:gd name="connsiteY13" fmla="*/ 1555521 h 6525087"/>
              <a:gd name="connsiteX14" fmla="*/ 2088842 w 8762261"/>
              <a:gd name="connsiteY14" fmla="*/ 2217652 h 6525087"/>
              <a:gd name="connsiteX15" fmla="*/ 1283103 w 8762261"/>
              <a:gd name="connsiteY15" fmla="*/ 955502 h 6525087"/>
              <a:gd name="connsiteX16" fmla="*/ 0 w 8762261"/>
              <a:gd name="connsiteY16" fmla="*/ 3262544 h 6525087"/>
              <a:gd name="connsiteX17" fmla="*/ 1767968 w 8762261"/>
              <a:gd name="connsiteY17" fmla="*/ 2794339 h 6525087"/>
              <a:gd name="connsiteX18" fmla="*/ 1767968 w 8762261"/>
              <a:gd name="connsiteY18" fmla="*/ 3730748 h 6525087"/>
              <a:gd name="connsiteX19" fmla="*/ 0 w 8762261"/>
              <a:gd name="connsiteY19" fmla="*/ 3262544 h 6525087"/>
              <a:gd name="connsiteX20" fmla="*/ 1283103 w 8762261"/>
              <a:gd name="connsiteY20" fmla="*/ 5569283 h 6525087"/>
              <a:gd name="connsiteX21" fmla="*/ 2088842 w 8762261"/>
              <a:gd name="connsiteY21" fmla="*/ 4307435 h 6525087"/>
              <a:gd name="connsiteX22" fmla="*/ 2977991 w 8762261"/>
              <a:gd name="connsiteY22" fmla="*/ 4969566 h 6525087"/>
              <a:gd name="connsiteX23" fmla="*/ 1283103 w 8762261"/>
              <a:gd name="connsiteY23" fmla="*/ 5569283 h 6525087"/>
              <a:gd name="connsiteX24" fmla="*/ 4381131 w 8762261"/>
              <a:gd name="connsiteY24" fmla="*/ 6525087 h 6525087"/>
              <a:gd name="connsiteX25" fmla="*/ 3752399 w 8762261"/>
              <a:gd name="connsiteY25" fmla="*/ 5208515 h 6525087"/>
              <a:gd name="connsiteX26" fmla="*/ 5009862 w 8762261"/>
              <a:gd name="connsiteY26" fmla="*/ 5208515 h 6525087"/>
              <a:gd name="connsiteX27" fmla="*/ 4381131 w 8762261"/>
              <a:gd name="connsiteY27" fmla="*/ 6525087 h 6525087"/>
              <a:gd name="connsiteX28" fmla="*/ 7478752 w 8762261"/>
              <a:gd name="connsiteY28" fmla="*/ 5569283 h 6525087"/>
              <a:gd name="connsiteX29" fmla="*/ 5784270 w 8762261"/>
              <a:gd name="connsiteY29" fmla="*/ 4969566 h 6525087"/>
              <a:gd name="connsiteX30" fmla="*/ 6673419 w 8762261"/>
              <a:gd name="connsiteY30" fmla="*/ 4307435 h 6525087"/>
              <a:gd name="connsiteX31" fmla="*/ 7478752 w 8762261"/>
              <a:gd name="connsiteY31" fmla="*/ 5569283 h 6525087"/>
              <a:gd name="connsiteX32" fmla="*/ 2190565 w 8762261"/>
              <a:gd name="connsiteY32" fmla="*/ 3262544 h 6525087"/>
              <a:gd name="connsiteX33" fmla="*/ 4381130 w 8762261"/>
              <a:gd name="connsiteY33" fmla="*/ 1631272 h 6525087"/>
              <a:gd name="connsiteX34" fmla="*/ 6571695 w 8762261"/>
              <a:gd name="connsiteY34" fmla="*/ 3262544 h 6525087"/>
              <a:gd name="connsiteX35" fmla="*/ 4381130 w 8762261"/>
              <a:gd name="connsiteY35" fmla="*/ 4893816 h 6525087"/>
              <a:gd name="connsiteX36" fmla="*/ 2190565 w 8762261"/>
              <a:gd name="connsiteY36" fmla="*/ 3262544 h 652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62261" h="6525087" fill="none" extrusionOk="0">
                <a:moveTo>
                  <a:pt x="8762261" y="3262544"/>
                </a:moveTo>
                <a:cubicBezTo>
                  <a:pt x="8464317" y="3203821"/>
                  <a:pt x="7782595" y="3485250"/>
                  <a:pt x="6994293" y="3730748"/>
                </a:cubicBezTo>
                <a:cubicBezTo>
                  <a:pt x="7023339" y="3384080"/>
                  <a:pt x="6992373" y="3132962"/>
                  <a:pt x="6994293" y="2794339"/>
                </a:cubicBezTo>
                <a:cubicBezTo>
                  <a:pt x="7704748" y="2960736"/>
                  <a:pt x="8560252" y="3299055"/>
                  <a:pt x="8762261" y="3262544"/>
                </a:cubicBezTo>
                <a:close/>
                <a:moveTo>
                  <a:pt x="7478752" y="955502"/>
                </a:moveTo>
                <a:cubicBezTo>
                  <a:pt x="7038496" y="1488165"/>
                  <a:pt x="6839187" y="1899597"/>
                  <a:pt x="6673419" y="2217652"/>
                </a:cubicBezTo>
                <a:cubicBezTo>
                  <a:pt x="6481160" y="2180019"/>
                  <a:pt x="5866428" y="1733502"/>
                  <a:pt x="5784270" y="1555521"/>
                </a:cubicBezTo>
                <a:cubicBezTo>
                  <a:pt x="6306605" y="1282488"/>
                  <a:pt x="7132486" y="1190846"/>
                  <a:pt x="7478752" y="955502"/>
                </a:cubicBezTo>
                <a:close/>
                <a:moveTo>
                  <a:pt x="4381131" y="0"/>
                </a:moveTo>
                <a:cubicBezTo>
                  <a:pt x="4722896" y="571686"/>
                  <a:pt x="4737669" y="862712"/>
                  <a:pt x="5009862" y="1316572"/>
                </a:cubicBezTo>
                <a:cubicBezTo>
                  <a:pt x="4822788" y="1226729"/>
                  <a:pt x="4208370" y="1313375"/>
                  <a:pt x="3752399" y="1316572"/>
                </a:cubicBezTo>
                <a:cubicBezTo>
                  <a:pt x="3978598" y="895714"/>
                  <a:pt x="4090545" y="586198"/>
                  <a:pt x="4381131" y="0"/>
                </a:cubicBezTo>
                <a:close/>
                <a:moveTo>
                  <a:pt x="1283103" y="955502"/>
                </a:moveTo>
                <a:cubicBezTo>
                  <a:pt x="1624140" y="1202674"/>
                  <a:pt x="2444413" y="1503252"/>
                  <a:pt x="2977991" y="1555521"/>
                </a:cubicBezTo>
                <a:cubicBezTo>
                  <a:pt x="2737555" y="1732012"/>
                  <a:pt x="2486316" y="1897920"/>
                  <a:pt x="2088842" y="2217652"/>
                </a:cubicBezTo>
                <a:cubicBezTo>
                  <a:pt x="1848313" y="2013610"/>
                  <a:pt x="1542438" y="1594317"/>
                  <a:pt x="1283103" y="955502"/>
                </a:cubicBezTo>
                <a:close/>
                <a:moveTo>
                  <a:pt x="0" y="3262544"/>
                </a:moveTo>
                <a:cubicBezTo>
                  <a:pt x="201939" y="3050494"/>
                  <a:pt x="989319" y="2887462"/>
                  <a:pt x="1767968" y="2794339"/>
                </a:cubicBezTo>
                <a:cubicBezTo>
                  <a:pt x="1759638" y="3253951"/>
                  <a:pt x="1833591" y="3345853"/>
                  <a:pt x="1767968" y="3730748"/>
                </a:cubicBezTo>
                <a:cubicBezTo>
                  <a:pt x="1259566" y="3500129"/>
                  <a:pt x="797100" y="3391510"/>
                  <a:pt x="0" y="3262544"/>
                </a:cubicBezTo>
                <a:close/>
                <a:moveTo>
                  <a:pt x="1283103" y="5569283"/>
                </a:moveTo>
                <a:cubicBezTo>
                  <a:pt x="1484554" y="5373751"/>
                  <a:pt x="1769251" y="4949221"/>
                  <a:pt x="2088842" y="4307435"/>
                </a:cubicBezTo>
                <a:cubicBezTo>
                  <a:pt x="2188568" y="4430532"/>
                  <a:pt x="2667717" y="4644998"/>
                  <a:pt x="2977991" y="4969566"/>
                </a:cubicBezTo>
                <a:cubicBezTo>
                  <a:pt x="2210991" y="5299381"/>
                  <a:pt x="1817237" y="5209068"/>
                  <a:pt x="1283103" y="5569283"/>
                </a:cubicBezTo>
                <a:close/>
                <a:moveTo>
                  <a:pt x="4381131" y="6525087"/>
                </a:moveTo>
                <a:cubicBezTo>
                  <a:pt x="4135606" y="6236856"/>
                  <a:pt x="3927561" y="5736667"/>
                  <a:pt x="3752399" y="5208515"/>
                </a:cubicBezTo>
                <a:cubicBezTo>
                  <a:pt x="4009323" y="5116884"/>
                  <a:pt x="4752364" y="5178408"/>
                  <a:pt x="5009862" y="5208515"/>
                </a:cubicBezTo>
                <a:cubicBezTo>
                  <a:pt x="4818293" y="5533493"/>
                  <a:pt x="4706796" y="6133560"/>
                  <a:pt x="4381131" y="6525087"/>
                </a:cubicBezTo>
                <a:close/>
                <a:moveTo>
                  <a:pt x="7478752" y="5569283"/>
                </a:moveTo>
                <a:cubicBezTo>
                  <a:pt x="7052323" y="5269442"/>
                  <a:pt x="6290881" y="5145528"/>
                  <a:pt x="5784270" y="4969566"/>
                </a:cubicBezTo>
                <a:cubicBezTo>
                  <a:pt x="6282654" y="4718377"/>
                  <a:pt x="6448285" y="4511537"/>
                  <a:pt x="6673419" y="4307435"/>
                </a:cubicBezTo>
                <a:cubicBezTo>
                  <a:pt x="6951154" y="4587907"/>
                  <a:pt x="7286345" y="5088357"/>
                  <a:pt x="7478752" y="5569283"/>
                </a:cubicBezTo>
                <a:close/>
                <a:moveTo>
                  <a:pt x="2190565" y="3262544"/>
                </a:moveTo>
                <a:cubicBezTo>
                  <a:pt x="2125544" y="2406478"/>
                  <a:pt x="3128436" y="1666401"/>
                  <a:pt x="4381130" y="1631272"/>
                </a:cubicBezTo>
                <a:cubicBezTo>
                  <a:pt x="5560487" y="1802136"/>
                  <a:pt x="6534825" y="2270440"/>
                  <a:pt x="6571695" y="3262544"/>
                </a:cubicBezTo>
                <a:cubicBezTo>
                  <a:pt x="6607447" y="4138494"/>
                  <a:pt x="5594812" y="4941983"/>
                  <a:pt x="4381130" y="4893816"/>
                </a:cubicBezTo>
                <a:cubicBezTo>
                  <a:pt x="3099620" y="5055263"/>
                  <a:pt x="2127610" y="4237187"/>
                  <a:pt x="2190565" y="3262544"/>
                </a:cubicBezTo>
                <a:close/>
              </a:path>
              <a:path w="8762261" h="6525087" stroke="0" extrusionOk="0">
                <a:moveTo>
                  <a:pt x="8762261" y="3262544"/>
                </a:moveTo>
                <a:cubicBezTo>
                  <a:pt x="8547708" y="3411142"/>
                  <a:pt x="7574107" y="3739656"/>
                  <a:pt x="6994293" y="3730748"/>
                </a:cubicBezTo>
                <a:cubicBezTo>
                  <a:pt x="7070865" y="3350305"/>
                  <a:pt x="6935577" y="3244799"/>
                  <a:pt x="6994293" y="2794339"/>
                </a:cubicBezTo>
                <a:cubicBezTo>
                  <a:pt x="7423966" y="2752532"/>
                  <a:pt x="8463777" y="3280743"/>
                  <a:pt x="8762261" y="3262544"/>
                </a:cubicBezTo>
                <a:close/>
                <a:moveTo>
                  <a:pt x="7478752" y="955502"/>
                </a:moveTo>
                <a:cubicBezTo>
                  <a:pt x="7179478" y="1345537"/>
                  <a:pt x="6885841" y="2115893"/>
                  <a:pt x="6673419" y="2217652"/>
                </a:cubicBezTo>
                <a:cubicBezTo>
                  <a:pt x="6465840" y="2057877"/>
                  <a:pt x="6000293" y="1837875"/>
                  <a:pt x="5784270" y="1555521"/>
                </a:cubicBezTo>
                <a:cubicBezTo>
                  <a:pt x="5980791" y="1547426"/>
                  <a:pt x="7049679" y="1010329"/>
                  <a:pt x="7478752" y="955502"/>
                </a:cubicBezTo>
                <a:close/>
                <a:moveTo>
                  <a:pt x="4381131" y="0"/>
                </a:moveTo>
                <a:cubicBezTo>
                  <a:pt x="4492919" y="285437"/>
                  <a:pt x="4764867" y="941802"/>
                  <a:pt x="5009862" y="1316572"/>
                </a:cubicBezTo>
                <a:cubicBezTo>
                  <a:pt x="4684365" y="1231692"/>
                  <a:pt x="3970836" y="1222848"/>
                  <a:pt x="3752399" y="1316572"/>
                </a:cubicBezTo>
                <a:cubicBezTo>
                  <a:pt x="3837368" y="1190873"/>
                  <a:pt x="4337953" y="377695"/>
                  <a:pt x="4381131" y="0"/>
                </a:cubicBezTo>
                <a:close/>
                <a:moveTo>
                  <a:pt x="1283103" y="955502"/>
                </a:moveTo>
                <a:cubicBezTo>
                  <a:pt x="1541010" y="1128985"/>
                  <a:pt x="2337374" y="1299837"/>
                  <a:pt x="2977991" y="1555521"/>
                </a:cubicBezTo>
                <a:cubicBezTo>
                  <a:pt x="2503839" y="1796933"/>
                  <a:pt x="2425467" y="2032753"/>
                  <a:pt x="2088842" y="2217652"/>
                </a:cubicBezTo>
                <a:cubicBezTo>
                  <a:pt x="1655249" y="1732246"/>
                  <a:pt x="1536234" y="1567403"/>
                  <a:pt x="1283103" y="955502"/>
                </a:cubicBezTo>
                <a:close/>
                <a:moveTo>
                  <a:pt x="0" y="3262544"/>
                </a:moveTo>
                <a:cubicBezTo>
                  <a:pt x="491364" y="3178051"/>
                  <a:pt x="1326410" y="2791239"/>
                  <a:pt x="1767968" y="2794339"/>
                </a:cubicBezTo>
                <a:cubicBezTo>
                  <a:pt x="1708738" y="3160220"/>
                  <a:pt x="1684822" y="3588126"/>
                  <a:pt x="1767968" y="3730748"/>
                </a:cubicBezTo>
                <a:cubicBezTo>
                  <a:pt x="1099352" y="3495921"/>
                  <a:pt x="267256" y="3313091"/>
                  <a:pt x="0" y="3262544"/>
                </a:cubicBezTo>
                <a:close/>
                <a:moveTo>
                  <a:pt x="1283103" y="5569283"/>
                </a:moveTo>
                <a:cubicBezTo>
                  <a:pt x="1576758" y="5294736"/>
                  <a:pt x="1743010" y="4686067"/>
                  <a:pt x="2088842" y="4307435"/>
                </a:cubicBezTo>
                <a:cubicBezTo>
                  <a:pt x="2313677" y="4563135"/>
                  <a:pt x="2722608" y="4863257"/>
                  <a:pt x="2977991" y="4969566"/>
                </a:cubicBezTo>
                <a:cubicBezTo>
                  <a:pt x="2237248" y="5152616"/>
                  <a:pt x="1533607" y="5486273"/>
                  <a:pt x="1283103" y="5569283"/>
                </a:cubicBezTo>
                <a:close/>
                <a:moveTo>
                  <a:pt x="4381131" y="6525087"/>
                </a:moveTo>
                <a:cubicBezTo>
                  <a:pt x="4136683" y="5901021"/>
                  <a:pt x="3810923" y="5574855"/>
                  <a:pt x="3752399" y="5208515"/>
                </a:cubicBezTo>
                <a:cubicBezTo>
                  <a:pt x="4287885" y="5205100"/>
                  <a:pt x="4397694" y="5148356"/>
                  <a:pt x="5009862" y="5208515"/>
                </a:cubicBezTo>
                <a:cubicBezTo>
                  <a:pt x="4804443" y="5504090"/>
                  <a:pt x="4494853" y="6003849"/>
                  <a:pt x="4381131" y="6525087"/>
                </a:cubicBezTo>
                <a:close/>
                <a:moveTo>
                  <a:pt x="7478752" y="5569283"/>
                </a:moveTo>
                <a:cubicBezTo>
                  <a:pt x="7244961" y="5567924"/>
                  <a:pt x="6163427" y="5110912"/>
                  <a:pt x="5784270" y="4969566"/>
                </a:cubicBezTo>
                <a:cubicBezTo>
                  <a:pt x="6027730" y="4823879"/>
                  <a:pt x="6315608" y="4667963"/>
                  <a:pt x="6673419" y="4307435"/>
                </a:cubicBezTo>
                <a:cubicBezTo>
                  <a:pt x="6999151" y="4773162"/>
                  <a:pt x="7072141" y="5075187"/>
                  <a:pt x="7478752" y="5569283"/>
                </a:cubicBezTo>
                <a:close/>
                <a:moveTo>
                  <a:pt x="2190565" y="3262544"/>
                </a:moveTo>
                <a:cubicBezTo>
                  <a:pt x="1992390" y="2311936"/>
                  <a:pt x="3093358" y="1851137"/>
                  <a:pt x="4381130" y="1631272"/>
                </a:cubicBezTo>
                <a:cubicBezTo>
                  <a:pt x="5631703" y="1628285"/>
                  <a:pt x="6541392" y="2323109"/>
                  <a:pt x="6571695" y="3262544"/>
                </a:cubicBezTo>
                <a:cubicBezTo>
                  <a:pt x="6432242" y="4157124"/>
                  <a:pt x="5572899" y="4877205"/>
                  <a:pt x="4381130" y="4893816"/>
                </a:cubicBezTo>
                <a:cubicBezTo>
                  <a:pt x="3184288" y="4907607"/>
                  <a:pt x="2182428" y="4315272"/>
                  <a:pt x="2190565" y="3262544"/>
                </a:cubicBezTo>
                <a:close/>
              </a:path>
            </a:pathLst>
          </a:custGeom>
          <a:solidFill>
            <a:srgbClr val="FFF9E7"/>
          </a:solidFill>
          <a:ln>
            <a:solidFill>
              <a:schemeClr val="tx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248469387">
                  <a:prstGeom prst="sun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Lucida Handwriting" panose="03010101010101010101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453157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</TotalTime>
  <Words>1418</Words>
  <Application>Microsoft Office PowerPoint</Application>
  <PresentationFormat>On-screen Show (4:3)</PresentationFormat>
  <Paragraphs>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Lucida Handwriting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Slide 1 Introduction – Anonello da Messina, 1430-1479 Slide 2 San Cassiano Altar, 1475-76, Oil on panel, Kunsthistorisches Museum, Vienna https://www.wga.hu/frames-e.html?/html/a/antonell/index.html Slide 3 Antonello da Messina, Pala di San Cassiano Attempted reconstruction with the added fragments by David Teniers the Younger, 1610-1690  San Cassiano Altar (Madonna detail), 1475-76, Oil on panel, Kunsthistorisches Museum, Vienna https://artinwords.de/antonello-da-messina-pala-di-san-cassiano-sacra-conversazione/  Slide 4 San Cassiano Altar (detail), 1475-76, Oil on panel, Kunsthistorisches Museum, Vienna https://artinwords.de/antonello-da-messina-pala-di-san-cassiano-sacra-conversazione/ Slide 5 Christ at the Column, c. 1476, Oil on wood, 30 x 21 cm, Musée du Louvre, Paris https://en.wikipedia.org/wiki/Christ_at_the_Column_(Antonello_da_Messina)#/media/File:Antonello_da_Messina_-_Christ_at_the_Column_-_WGA0744.jpg   Slide 6 Christ at the Column (detail), c. 1476, Oil on wood, 30 x 21 cm, Musée du Louvre, Paris https://eclecticlight.co/2019/08/07/the-first-italian-master-in-oil-antonello-da-messina-3/  Slide 7 Portrait of a Man (Il Condottiere), 1475, Oil on canvas, 36 x 30 cm, Musée du Louvre, Paris https://www.wga.hu/frames-e.html?/html/a/antonell/index.html  Slides 8 and 9 Crucifixion, 1475, Wood, 42 x 25,5 cm, National Gallery, London  Crucifixion (detail), 1475, Wood, 42 x 25,5 cm, National Gallery, London  https://www.nationalgallery.org.uk/paintings/antonello-da-messina-christ-crucified      </vt:lpstr>
      <vt:lpstr>                    Slide 10 Crucifixion and two details,  1475, Oil on panel, 52.5 x 42.5 cm, Koninklijk Museum voor Schone Kunsten, Antwerp https://commons.wikimedia.org/wiki/Category:Antwerpen_Crucifixion_by_Antonello_da_Messina   https://www.tuttartpitturasculturapoesiamusica.com/2019/11/Antonello-da-Messina.html  Slide 11 Crucifixion, 1467-69, Tempera and oil on panel, 39 x 23 cm, Muzeul National Brukenthal, Sibiu https://en.wikipedia.org/wiki/Crucifixion_(Antonello_da_Messina)#/media/File:Antonello_da_Messina_026.jpg  Slide 12 The Dead Christ Supported by and Angel and detail, 1475-78, Oil on panel, 74 x 51 cm, Museo del Prado, Madrid https://www.wga.hu/frames-e.html?/html/a/antonell/index.html  http://theartgalleryintheworld.blogspot.com/2014/01/antonello-da-messina-cristo-morto.html  Slide 13 San Gregorio Polyptych and the Madonna and Child, 1473, Oil on panel, 129 x 76 cm, Museo Regionale, Messina https://upload.wikimedia.org/wikipedia/commons/4/44/Antonello_da_Messina_-_Madonna_and_Child_-_WGA00750.jpg  Slide 14 Portrait of a Young Man  and detail, 1478, Oil on walnut panel, Staatliche Museen, Berlin https://www.wga.hu/frames-e.html?/html/a/antonell/index.html Slides 15 and 16 Pietà and detail, c. 1475, Oil on panel, 115 x 86 cm, Museo Correr, Venice https://it.wikipedia.org/wiki/File:Antonello_da_Messina_038.jpg  Slide 17 Portrait of a Man, c. 1475, Oil on wood, 31 x 26 cm, Galleria Borghese, Rome https://www.wga.hu/frames-e.html?/html/a/antonell/index.html  </vt:lpstr>
      <vt:lpstr>                           Slide 18 Portrait of a Man, c. 1475, Oil on panel, 36 x 25 cm, National Gallery, London https://www.tuttartpitturasculturapoesiamusica.com/2019/11/Antonello-da-Messina.html   Slide 19 Portrait of a Young Man, 1470-72, Oil on wood, 27 x 21 cm, Metropolitan Museum of Art, New York https://www.wga.hu/frames-e.html?/html/a/antonell/index.html  Slide 20 Portrait of a Man, 1475-76, Oil on panel, 28 x 21 cm, Museo Thyssen-Bornemisza, Madrid https://www.tuttartpitturasculturapoesiamusica.com/2019/11/Antonello-da-Messina.html   Slide 21 Salvator Mundi, 1465, Oil on panel, 39 x 30 cm, National Gallery, London https://www.wga.hu/frames-e.html?/html/a/antonell/index.html Slides  22 and 23 St Sebastian and four details, 1476-77, Oil on canvas transferred from panel, 171 x 86 cm, Gemäldegalerie, Dresden https://www.wga.hu/frames-e.html?/html/a/antonell/index.html   https://en.wikipedia.org/wiki/St_Sebastian_(Antonello_da_Messina) https://www.pinterest.ca/pin/419045940325761422/   Slides 24 and 25 St Jerome in his Study and two details, c. 1460, Oil on wood, 46 x 36 cm, National Gallery, London https://upload.wikimedia.org/wikipedia/commons/b/b1/Antonello_da_Messina_-_St_Jerome_in_his_study_-_National_Gallery_London.jpg  https://commons.wikimedia.org/wiki/File:Antonello_da_messina,_san_girolamo_nello_studio,_1475_ca._07.jpg  https://www.nationalgallery.org.uk/paintings/antonello-da-messina-saint-jerome-in-his-study    </vt:lpstr>
      <vt:lpstr>                                       Slide 26 Trivulzio Portrait, 1476, Oil on panel, 37 x 28 cm, Museo Civico d'Arte Antica, Turin https://commons.wikimedia.org/wiki/Category:Portrait_of_a_Man_(Trivulzio_portrait,_Antonello_Da_Messina)#/media/File:Antonello_Da_Messina_-_Ritratto_Trivulzio.png   Slide 27 Virgin of the Annunciation, 1473, Oil on panel, Alte Pinakothek, Munich https://www.flickr.com/photos/birdies-perch/408028926/   Slide 28 and 29 Virgin Annunciate and three details, c. 1476, Oil on wood, 45 x 34,5 cm, Galleria Regionale della Sicilia, Palermo https://www.tuttartpitturasculturapoesiamusica.com/2019/11/Antonello-da-Messina.html                           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13</cp:revision>
  <dcterms:created xsi:type="dcterms:W3CDTF">2021-04-28T13:56:08Z</dcterms:created>
  <dcterms:modified xsi:type="dcterms:W3CDTF">2021-04-29T09:18:03Z</dcterms:modified>
</cp:coreProperties>
</file>