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321" r:id="rId3"/>
    <p:sldId id="283" r:id="rId4"/>
    <p:sldId id="284" r:id="rId5"/>
    <p:sldId id="319" r:id="rId6"/>
    <p:sldId id="286" r:id="rId7"/>
    <p:sldId id="318" r:id="rId8"/>
    <p:sldId id="323" r:id="rId9"/>
    <p:sldId id="317" r:id="rId10"/>
    <p:sldId id="285" r:id="rId11"/>
    <p:sldId id="287" r:id="rId12"/>
    <p:sldId id="322" r:id="rId13"/>
    <p:sldId id="324" r:id="rId14"/>
    <p:sldId id="32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E67C1B-7520-433D-8313-81B25B06A287}" v="135" dt="2020-11-21T13:33:18.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6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5DE67C1B-7520-433D-8313-81B25B06A287}"/>
    <pc:docChg chg="undo redo custSel addSld delSld modSld sldOrd">
      <pc:chgData name="Amalia Spiliakou" userId="f4bd6b91a0b5818a" providerId="LiveId" clId="{5DE67C1B-7520-433D-8313-81B25B06A287}" dt="2020-11-21T13:33:18.628" v="1080" actId="207"/>
      <pc:docMkLst>
        <pc:docMk/>
      </pc:docMkLst>
      <pc:sldChg chg="modSp">
        <pc:chgData name="Amalia Spiliakou" userId="f4bd6b91a0b5818a" providerId="LiveId" clId="{5DE67C1B-7520-433D-8313-81B25B06A287}" dt="2020-11-20T07:57:46.471" v="33" actId="20577"/>
        <pc:sldMkLst>
          <pc:docMk/>
          <pc:sldMk cId="2508802519" sldId="282"/>
        </pc:sldMkLst>
        <pc:spChg chg="mod">
          <ac:chgData name="Amalia Spiliakou" userId="f4bd6b91a0b5818a" providerId="LiveId" clId="{5DE67C1B-7520-433D-8313-81B25B06A287}" dt="2020-11-20T07:57:46.471" v="33" actId="20577"/>
          <ac:spMkLst>
            <pc:docMk/>
            <pc:sldMk cId="2508802519" sldId="282"/>
            <ac:spMk id="4" creationId="{00000000-0000-0000-0000-000000000000}"/>
          </ac:spMkLst>
        </pc:spChg>
      </pc:sldChg>
      <pc:sldChg chg="modSp">
        <pc:chgData name="Amalia Spiliakou" userId="f4bd6b91a0b5818a" providerId="LiveId" clId="{5DE67C1B-7520-433D-8313-81B25B06A287}" dt="2020-11-20T07:58:44.270" v="65" actId="20577"/>
        <pc:sldMkLst>
          <pc:docMk/>
          <pc:sldMk cId="410911592" sldId="283"/>
        </pc:sldMkLst>
        <pc:spChg chg="mod">
          <ac:chgData name="Amalia Spiliakou" userId="f4bd6b91a0b5818a" providerId="LiveId" clId="{5DE67C1B-7520-433D-8313-81B25B06A287}" dt="2020-11-20T07:58:44.270" v="65" actId="20577"/>
          <ac:spMkLst>
            <pc:docMk/>
            <pc:sldMk cId="410911592" sldId="283"/>
            <ac:spMk id="2" creationId="{00000000-0000-0000-0000-000000000000}"/>
          </ac:spMkLst>
        </pc:spChg>
      </pc:sldChg>
      <pc:sldChg chg="modSp">
        <pc:chgData name="Amalia Spiliakou" userId="f4bd6b91a0b5818a" providerId="LiveId" clId="{5DE67C1B-7520-433D-8313-81B25B06A287}" dt="2020-11-21T13:33:18.628" v="1080" actId="207"/>
        <pc:sldMkLst>
          <pc:docMk/>
          <pc:sldMk cId="3832917265" sldId="284"/>
        </pc:sldMkLst>
        <pc:spChg chg="mod">
          <ac:chgData name="Amalia Spiliakou" userId="f4bd6b91a0b5818a" providerId="LiveId" clId="{5DE67C1B-7520-433D-8313-81B25B06A287}" dt="2020-11-21T13:33:18.628" v="1080" actId="207"/>
          <ac:spMkLst>
            <pc:docMk/>
            <pc:sldMk cId="3832917265" sldId="284"/>
            <ac:spMk id="2" creationId="{00000000-0000-0000-0000-000000000000}"/>
          </ac:spMkLst>
        </pc:spChg>
      </pc:sldChg>
      <pc:sldChg chg="modSp">
        <pc:chgData name="Amalia Spiliakou" userId="f4bd6b91a0b5818a" providerId="LiveId" clId="{5DE67C1B-7520-433D-8313-81B25B06A287}" dt="2020-11-21T13:31:18.766" v="1073" actId="207"/>
        <pc:sldMkLst>
          <pc:docMk/>
          <pc:sldMk cId="2070227562" sldId="285"/>
        </pc:sldMkLst>
        <pc:spChg chg="mod">
          <ac:chgData name="Amalia Spiliakou" userId="f4bd6b91a0b5818a" providerId="LiveId" clId="{5DE67C1B-7520-433D-8313-81B25B06A287}" dt="2020-11-21T13:31:18.766" v="1073" actId="207"/>
          <ac:spMkLst>
            <pc:docMk/>
            <pc:sldMk cId="2070227562" sldId="285"/>
            <ac:spMk id="3" creationId="{00000000-0000-0000-0000-000000000000}"/>
          </ac:spMkLst>
        </pc:spChg>
      </pc:sldChg>
      <pc:sldChg chg="modSp">
        <pc:chgData name="Amalia Spiliakou" userId="f4bd6b91a0b5818a" providerId="LiveId" clId="{5DE67C1B-7520-433D-8313-81B25B06A287}" dt="2020-11-21T12:40:45.687" v="761" actId="20577"/>
        <pc:sldMkLst>
          <pc:docMk/>
          <pc:sldMk cId="3232190211" sldId="286"/>
        </pc:sldMkLst>
        <pc:spChg chg="mod">
          <ac:chgData name="Amalia Spiliakou" userId="f4bd6b91a0b5818a" providerId="LiveId" clId="{5DE67C1B-7520-433D-8313-81B25B06A287}" dt="2020-11-21T12:40:45.687" v="761" actId="20577"/>
          <ac:spMkLst>
            <pc:docMk/>
            <pc:sldMk cId="3232190211" sldId="286"/>
            <ac:spMk id="2" creationId="{00000000-0000-0000-0000-000000000000}"/>
          </ac:spMkLst>
        </pc:spChg>
        <pc:picChg chg="mod">
          <ac:chgData name="Amalia Spiliakou" userId="f4bd6b91a0b5818a" providerId="LiveId" clId="{5DE67C1B-7520-433D-8313-81B25B06A287}" dt="2020-11-20T15:24:41.588" v="76" actId="1076"/>
          <ac:picMkLst>
            <pc:docMk/>
            <pc:sldMk cId="3232190211" sldId="286"/>
            <ac:picMk id="18434" creationId="{00000000-0000-0000-0000-000000000000}"/>
          </ac:picMkLst>
        </pc:picChg>
        <pc:picChg chg="mod">
          <ac:chgData name="Amalia Spiliakou" userId="f4bd6b91a0b5818a" providerId="LiveId" clId="{5DE67C1B-7520-433D-8313-81B25B06A287}" dt="2020-11-21T12:40:42.188" v="760" actId="1076"/>
          <ac:picMkLst>
            <pc:docMk/>
            <pc:sldMk cId="3232190211" sldId="286"/>
            <ac:picMk id="18438" creationId="{00000000-0000-0000-0000-000000000000}"/>
          </ac:picMkLst>
        </pc:picChg>
      </pc:sldChg>
      <pc:sldChg chg="modSp">
        <pc:chgData name="Amalia Spiliakou" userId="f4bd6b91a0b5818a" providerId="LiveId" clId="{5DE67C1B-7520-433D-8313-81B25B06A287}" dt="2020-11-21T13:31:48.720" v="1074" actId="207"/>
        <pc:sldMkLst>
          <pc:docMk/>
          <pc:sldMk cId="1463245452" sldId="287"/>
        </pc:sldMkLst>
        <pc:spChg chg="mod">
          <ac:chgData name="Amalia Spiliakou" userId="f4bd6b91a0b5818a" providerId="LiveId" clId="{5DE67C1B-7520-433D-8313-81B25B06A287}" dt="2020-11-21T13:31:48.720" v="1074" actId="207"/>
          <ac:spMkLst>
            <pc:docMk/>
            <pc:sldMk cId="1463245452" sldId="287"/>
            <ac:spMk id="2" creationId="{00000000-0000-0000-0000-000000000000}"/>
          </ac:spMkLst>
        </pc:spChg>
      </pc:sldChg>
      <pc:sldChg chg="modSp">
        <pc:chgData name="Amalia Spiliakou" userId="f4bd6b91a0b5818a" providerId="LiveId" clId="{5DE67C1B-7520-433D-8313-81B25B06A287}" dt="2020-11-21T13:32:31.793" v="1075" actId="207"/>
        <pc:sldMkLst>
          <pc:docMk/>
          <pc:sldMk cId="2120577326" sldId="317"/>
        </pc:sldMkLst>
        <pc:spChg chg="mod">
          <ac:chgData name="Amalia Spiliakou" userId="f4bd6b91a0b5818a" providerId="LiveId" clId="{5DE67C1B-7520-433D-8313-81B25B06A287}" dt="2020-11-21T13:32:31.793" v="1075" actId="207"/>
          <ac:spMkLst>
            <pc:docMk/>
            <pc:sldMk cId="2120577326" sldId="317"/>
            <ac:spMk id="2" creationId="{00000000-0000-0000-0000-000000000000}"/>
          </ac:spMkLst>
        </pc:spChg>
      </pc:sldChg>
      <pc:sldChg chg="addSp modSp add setBg">
        <pc:chgData name="Amalia Spiliakou" userId="f4bd6b91a0b5818a" providerId="LiveId" clId="{5DE67C1B-7520-433D-8313-81B25B06A287}" dt="2020-11-21T12:41:16.220" v="779" actId="6549"/>
        <pc:sldMkLst>
          <pc:docMk/>
          <pc:sldMk cId="4031519924" sldId="318"/>
        </pc:sldMkLst>
        <pc:spChg chg="mod">
          <ac:chgData name="Amalia Spiliakou" userId="f4bd6b91a0b5818a" providerId="LiveId" clId="{5DE67C1B-7520-433D-8313-81B25B06A287}" dt="2020-11-21T12:41:16.220" v="779" actId="6549"/>
          <ac:spMkLst>
            <pc:docMk/>
            <pc:sldMk cId="4031519924" sldId="318"/>
            <ac:spMk id="2" creationId="{BF09187F-0F33-438D-B161-BDE26059B4FD}"/>
          </ac:spMkLst>
        </pc:spChg>
        <pc:picChg chg="add mod">
          <ac:chgData name="Amalia Spiliakou" userId="f4bd6b91a0b5818a" providerId="LiveId" clId="{5DE67C1B-7520-433D-8313-81B25B06A287}" dt="2020-11-21T12:05:23.796" v="98" actId="1076"/>
          <ac:picMkLst>
            <pc:docMk/>
            <pc:sldMk cId="4031519924" sldId="318"/>
            <ac:picMk id="1026" creationId="{50B51B4D-78AA-4733-9D01-6C7F65D1252E}"/>
          </ac:picMkLst>
        </pc:picChg>
      </pc:sldChg>
      <pc:sldChg chg="addSp delSp modSp add setBg">
        <pc:chgData name="Amalia Spiliakou" userId="f4bd6b91a0b5818a" providerId="LiveId" clId="{5DE67C1B-7520-433D-8313-81B25B06A287}" dt="2020-11-21T12:06:17.347" v="104"/>
        <pc:sldMkLst>
          <pc:docMk/>
          <pc:sldMk cId="1219952742" sldId="319"/>
        </pc:sldMkLst>
        <pc:spChg chg="del">
          <ac:chgData name="Amalia Spiliakou" userId="f4bd6b91a0b5818a" providerId="LiveId" clId="{5DE67C1B-7520-433D-8313-81B25B06A287}" dt="2020-11-21T12:05:57.732" v="100" actId="478"/>
          <ac:spMkLst>
            <pc:docMk/>
            <pc:sldMk cId="1219952742" sldId="319"/>
            <ac:spMk id="2" creationId="{EC75DAFE-ACA1-4208-9C23-71529C345E97}"/>
          </ac:spMkLst>
        </pc:spChg>
        <pc:picChg chg="add mod">
          <ac:chgData name="Amalia Spiliakou" userId="f4bd6b91a0b5818a" providerId="LiveId" clId="{5DE67C1B-7520-433D-8313-81B25B06A287}" dt="2020-11-21T12:06:00.592" v="103" actId="962"/>
          <ac:picMkLst>
            <pc:docMk/>
            <pc:sldMk cId="1219952742" sldId="319"/>
            <ac:picMk id="4" creationId="{2919F6F7-8BC2-4AD4-BED3-FC223A59824B}"/>
          </ac:picMkLst>
        </pc:picChg>
      </pc:sldChg>
      <pc:sldChg chg="addSp modSp add del">
        <pc:chgData name="Amalia Spiliakou" userId="f4bd6b91a0b5818a" providerId="LiveId" clId="{5DE67C1B-7520-433D-8313-81B25B06A287}" dt="2020-11-21T12:50:49.253" v="836" actId="2696"/>
        <pc:sldMkLst>
          <pc:docMk/>
          <pc:sldMk cId="399186063" sldId="320"/>
        </pc:sldMkLst>
        <pc:spChg chg="add mod">
          <ac:chgData name="Amalia Spiliakou" userId="f4bd6b91a0b5818a" providerId="LiveId" clId="{5DE67C1B-7520-433D-8313-81B25B06A287}" dt="2020-11-21T12:11:46.029" v="212" actId="2711"/>
          <ac:spMkLst>
            <pc:docMk/>
            <pc:sldMk cId="399186063" sldId="320"/>
            <ac:spMk id="2" creationId="{FBF55DCE-DDC6-42FE-A207-57FE711372A4}"/>
          </ac:spMkLst>
        </pc:spChg>
      </pc:sldChg>
      <pc:sldChg chg="addSp modSp add setBg">
        <pc:chgData name="Amalia Spiliakou" userId="f4bd6b91a0b5818a" providerId="LiveId" clId="{5DE67C1B-7520-433D-8313-81B25B06A287}" dt="2020-11-21T12:13:10.029" v="240"/>
        <pc:sldMkLst>
          <pc:docMk/>
          <pc:sldMk cId="3514919877" sldId="321"/>
        </pc:sldMkLst>
        <pc:spChg chg="add mod">
          <ac:chgData name="Amalia Spiliakou" userId="f4bd6b91a0b5818a" providerId="LiveId" clId="{5DE67C1B-7520-433D-8313-81B25B06A287}" dt="2020-11-21T12:12:54.406" v="238" actId="207"/>
          <ac:spMkLst>
            <pc:docMk/>
            <pc:sldMk cId="3514919877" sldId="321"/>
            <ac:spMk id="2" creationId="{C019DF8A-8248-42C5-B8C8-3DD3D0463084}"/>
          </ac:spMkLst>
        </pc:spChg>
      </pc:sldChg>
      <pc:sldChg chg="addSp modSp add setBg">
        <pc:chgData name="Amalia Spiliakou" userId="f4bd6b91a0b5818a" providerId="LiveId" clId="{5DE67C1B-7520-433D-8313-81B25B06A287}" dt="2020-11-21T12:27:39.200" v="627" actId="1076"/>
        <pc:sldMkLst>
          <pc:docMk/>
          <pc:sldMk cId="1210361344" sldId="322"/>
        </pc:sldMkLst>
        <pc:spChg chg="mod">
          <ac:chgData name="Amalia Spiliakou" userId="f4bd6b91a0b5818a" providerId="LiveId" clId="{5DE67C1B-7520-433D-8313-81B25B06A287}" dt="2020-11-21T12:27:07.694" v="622" actId="20577"/>
          <ac:spMkLst>
            <pc:docMk/>
            <pc:sldMk cId="1210361344" sldId="322"/>
            <ac:spMk id="2" creationId="{E86F9DDE-3174-4C29-8030-1A38042E75BE}"/>
          </ac:spMkLst>
        </pc:spChg>
        <pc:picChg chg="add mod">
          <ac:chgData name="Amalia Spiliakou" userId="f4bd6b91a0b5818a" providerId="LiveId" clId="{5DE67C1B-7520-433D-8313-81B25B06A287}" dt="2020-11-21T12:27:18.371" v="623" actId="1076"/>
          <ac:picMkLst>
            <pc:docMk/>
            <pc:sldMk cId="1210361344" sldId="322"/>
            <ac:picMk id="1026" creationId="{ABEE7DD9-3DBA-4637-8582-FCEDD79FD0D7}"/>
          </ac:picMkLst>
        </pc:picChg>
        <pc:picChg chg="add mod">
          <ac:chgData name="Amalia Spiliakou" userId="f4bd6b91a0b5818a" providerId="LiveId" clId="{5DE67C1B-7520-433D-8313-81B25B06A287}" dt="2020-11-21T12:27:35.397" v="626" actId="1076"/>
          <ac:picMkLst>
            <pc:docMk/>
            <pc:sldMk cId="1210361344" sldId="322"/>
            <ac:picMk id="1028" creationId="{1DEB6D86-6F07-4628-9F2D-3B7E483E561A}"/>
          </ac:picMkLst>
        </pc:picChg>
        <pc:picChg chg="add mod">
          <ac:chgData name="Amalia Spiliakou" userId="f4bd6b91a0b5818a" providerId="LiveId" clId="{5DE67C1B-7520-433D-8313-81B25B06A287}" dt="2020-11-21T12:27:39.200" v="627" actId="1076"/>
          <ac:picMkLst>
            <pc:docMk/>
            <pc:sldMk cId="1210361344" sldId="322"/>
            <ac:picMk id="1030" creationId="{1DDA585B-4E1B-4C40-9D22-79465397627B}"/>
          </ac:picMkLst>
        </pc:picChg>
      </pc:sldChg>
      <pc:sldChg chg="addSp modSp add del ord">
        <pc:chgData name="Amalia Spiliakou" userId="f4bd6b91a0b5818a" providerId="LiveId" clId="{5DE67C1B-7520-433D-8313-81B25B06A287}" dt="2020-11-21T12:23:44.534" v="569" actId="2696"/>
        <pc:sldMkLst>
          <pc:docMk/>
          <pc:sldMk cId="1268234938" sldId="322"/>
        </pc:sldMkLst>
        <pc:spChg chg="mod">
          <ac:chgData name="Amalia Spiliakou" userId="f4bd6b91a0b5818a" providerId="LiveId" clId="{5DE67C1B-7520-433D-8313-81B25B06A287}" dt="2020-11-21T12:23:21.488" v="567" actId="207"/>
          <ac:spMkLst>
            <pc:docMk/>
            <pc:sldMk cId="1268234938" sldId="322"/>
            <ac:spMk id="2" creationId="{0EAEF4FF-92B5-4630-B6EB-E1BE22D49527}"/>
          </ac:spMkLst>
        </pc:spChg>
        <pc:spChg chg="add">
          <ac:chgData name="Amalia Spiliakou" userId="f4bd6b91a0b5818a" providerId="LiveId" clId="{5DE67C1B-7520-433D-8313-81B25B06A287}" dt="2020-11-21T12:23:24.964" v="568"/>
          <ac:spMkLst>
            <pc:docMk/>
            <pc:sldMk cId="1268234938" sldId="322"/>
            <ac:spMk id="3" creationId="{D30F5007-160F-4B5A-86A9-D6023BF3A92C}"/>
          </ac:spMkLst>
        </pc:spChg>
        <pc:picChg chg="add">
          <ac:chgData name="Amalia Spiliakou" userId="f4bd6b91a0b5818a" providerId="LiveId" clId="{5DE67C1B-7520-433D-8313-81B25B06A287}" dt="2020-11-21T12:23:24.964" v="568"/>
          <ac:picMkLst>
            <pc:docMk/>
            <pc:sldMk cId="1268234938" sldId="322"/>
            <ac:picMk id="2050" creationId="{061C6AF6-1DD0-444D-8420-3C326EB561E8}"/>
          </ac:picMkLst>
        </pc:picChg>
      </pc:sldChg>
      <pc:sldChg chg="addSp add del">
        <pc:chgData name="Amalia Spiliakou" userId="f4bd6b91a0b5818a" providerId="LiveId" clId="{5DE67C1B-7520-433D-8313-81B25B06A287}" dt="2020-11-21T12:24:52.786" v="572" actId="2696"/>
        <pc:sldMkLst>
          <pc:docMk/>
          <pc:sldMk cId="2084844584" sldId="322"/>
        </pc:sldMkLst>
        <pc:spChg chg="add">
          <ac:chgData name="Amalia Spiliakou" userId="f4bd6b91a0b5818a" providerId="LiveId" clId="{5DE67C1B-7520-433D-8313-81B25B06A287}" dt="2020-11-21T12:23:51.143" v="571"/>
          <ac:spMkLst>
            <pc:docMk/>
            <pc:sldMk cId="2084844584" sldId="322"/>
            <ac:spMk id="3" creationId="{EE352BAB-8F02-4560-9C7C-565F248D4829}"/>
          </ac:spMkLst>
        </pc:spChg>
        <pc:picChg chg="add">
          <ac:chgData name="Amalia Spiliakou" userId="f4bd6b91a0b5818a" providerId="LiveId" clId="{5DE67C1B-7520-433D-8313-81B25B06A287}" dt="2020-11-21T12:23:51.143" v="571"/>
          <ac:picMkLst>
            <pc:docMk/>
            <pc:sldMk cId="2084844584" sldId="322"/>
            <ac:picMk id="3074" creationId="{215A3E05-9F48-4D48-8340-380FC703801E}"/>
          </ac:picMkLst>
        </pc:picChg>
      </pc:sldChg>
      <pc:sldChg chg="addSp modSp add setBg">
        <pc:chgData name="Amalia Spiliakou" userId="f4bd6b91a0b5818a" providerId="LiveId" clId="{5DE67C1B-7520-433D-8313-81B25B06A287}" dt="2020-11-21T13:21:53.796" v="949" actId="20577"/>
        <pc:sldMkLst>
          <pc:docMk/>
          <pc:sldMk cId="3219593949" sldId="323"/>
        </pc:sldMkLst>
        <pc:spChg chg="mod">
          <ac:chgData name="Amalia Spiliakou" userId="f4bd6b91a0b5818a" providerId="LiveId" clId="{5DE67C1B-7520-433D-8313-81B25B06A287}" dt="2020-11-21T13:21:53.796" v="949" actId="20577"/>
          <ac:spMkLst>
            <pc:docMk/>
            <pc:sldMk cId="3219593949" sldId="323"/>
            <ac:spMk id="2" creationId="{FC360CC7-2878-455B-8055-2073D0C6DC05}"/>
          </ac:spMkLst>
        </pc:spChg>
        <pc:picChg chg="add mod">
          <ac:chgData name="Amalia Spiliakou" userId="f4bd6b91a0b5818a" providerId="LiveId" clId="{5DE67C1B-7520-433D-8313-81B25B06A287}" dt="2020-11-21T13:20:15.825" v="880" actId="1076"/>
          <ac:picMkLst>
            <pc:docMk/>
            <pc:sldMk cId="3219593949" sldId="323"/>
            <ac:picMk id="3074" creationId="{8C47DABB-A68F-43AF-8C5F-77EA6E1A8DAA}"/>
          </ac:picMkLst>
        </pc:picChg>
      </pc:sldChg>
      <pc:sldChg chg="addSp delSp modSp add setBg">
        <pc:chgData name="Amalia Spiliakou" userId="f4bd6b91a0b5818a" providerId="LiveId" clId="{5DE67C1B-7520-433D-8313-81B25B06A287}" dt="2020-11-21T13:18:14.834" v="876" actId="20577"/>
        <pc:sldMkLst>
          <pc:docMk/>
          <pc:sldMk cId="4028570906" sldId="324"/>
        </pc:sldMkLst>
        <pc:spChg chg="mod">
          <ac:chgData name="Amalia Spiliakou" userId="f4bd6b91a0b5818a" providerId="LiveId" clId="{5DE67C1B-7520-433D-8313-81B25B06A287}" dt="2020-11-21T13:18:14.834" v="876" actId="20577"/>
          <ac:spMkLst>
            <pc:docMk/>
            <pc:sldMk cId="4028570906" sldId="324"/>
            <ac:spMk id="2" creationId="{12F74AFB-363A-4BF7-9B25-4B22EDADDEDE}"/>
          </ac:spMkLst>
        </pc:spChg>
        <pc:picChg chg="add del mod">
          <ac:chgData name="Amalia Spiliakou" userId="f4bd6b91a0b5818a" providerId="LiveId" clId="{5DE67C1B-7520-433D-8313-81B25B06A287}" dt="2020-11-21T12:53:43.581" v="840" actId="478"/>
          <ac:picMkLst>
            <pc:docMk/>
            <pc:sldMk cId="4028570906" sldId="324"/>
            <ac:picMk id="2050" creationId="{583517E3-3791-422F-A4F2-42A649D43BDA}"/>
          </ac:picMkLst>
        </pc:picChg>
        <pc:picChg chg="add mod">
          <ac:chgData name="Amalia Spiliakou" userId="f4bd6b91a0b5818a" providerId="LiveId" clId="{5DE67C1B-7520-433D-8313-81B25B06A287}" dt="2020-11-21T12:53:48.711" v="841" actId="1076"/>
          <ac:picMkLst>
            <pc:docMk/>
            <pc:sldMk cId="4028570906" sldId="324"/>
            <ac:picMk id="2052" creationId="{FA2280B9-9750-43EF-9EB3-BEA375223ECC}"/>
          </ac:picMkLst>
        </pc:picChg>
      </pc:sldChg>
      <pc:sldChg chg="addSp modSp add setBg">
        <pc:chgData name="Amalia Spiliakou" userId="f4bd6b91a0b5818a" providerId="LiveId" clId="{5DE67C1B-7520-433D-8313-81B25B06A287}" dt="2020-11-21T13:30:55.501" v="1072" actId="20577"/>
        <pc:sldMkLst>
          <pc:docMk/>
          <pc:sldMk cId="564316607" sldId="325"/>
        </pc:sldMkLst>
        <pc:spChg chg="mod">
          <ac:chgData name="Amalia Spiliakou" userId="f4bd6b91a0b5818a" providerId="LiveId" clId="{5DE67C1B-7520-433D-8313-81B25B06A287}" dt="2020-11-21T13:30:55.501" v="1072" actId="20577"/>
          <ac:spMkLst>
            <pc:docMk/>
            <pc:sldMk cId="564316607" sldId="325"/>
            <ac:spMk id="2" creationId="{67AA06E1-026B-4335-9D02-E25C79D54760}"/>
          </ac:spMkLst>
        </pc:spChg>
        <pc:picChg chg="add mod">
          <ac:chgData name="Amalia Spiliakou" userId="f4bd6b91a0b5818a" providerId="LiveId" clId="{5DE67C1B-7520-433D-8313-81B25B06A287}" dt="2020-11-21T13:27:53.490" v="1038" actId="1036"/>
          <ac:picMkLst>
            <pc:docMk/>
            <pc:sldMk cId="564316607" sldId="325"/>
            <ac:picMk id="4098" creationId="{9535175D-CBB0-4EB9-ACF3-3EB166CA4B55}"/>
          </ac:picMkLst>
        </pc:picChg>
        <pc:picChg chg="add mod">
          <ac:chgData name="Amalia Spiliakou" userId="f4bd6b91a0b5818a" providerId="LiveId" clId="{5DE67C1B-7520-433D-8313-81B25B06A287}" dt="2020-11-21T13:28:37.649" v="1042" actId="1076"/>
          <ac:picMkLst>
            <pc:docMk/>
            <pc:sldMk cId="564316607" sldId="325"/>
            <ac:picMk id="4100" creationId="{085D9ED8-7A17-4EDE-B37D-B524F9D471E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4BA444-95C2-41BF-AA46-6AFB5C1D3F4A}"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148751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4BA444-95C2-41BF-AA46-6AFB5C1D3F4A}"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315502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4BA444-95C2-41BF-AA46-6AFB5C1D3F4A}"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372232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4BA444-95C2-41BF-AA46-6AFB5C1D3F4A}"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370500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4BA444-95C2-41BF-AA46-6AFB5C1D3F4A}" type="datetimeFigureOut">
              <a:rPr lang="en-US" smtClean="0"/>
              <a:t>11/21/2020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177284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4BA444-95C2-41BF-AA46-6AFB5C1D3F4A}" type="datetimeFigureOut">
              <a:rPr lang="en-US" smtClean="0"/>
              <a:t>11/21/2020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3830953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4BA444-95C2-41BF-AA46-6AFB5C1D3F4A}" type="datetimeFigureOut">
              <a:rPr lang="en-US" smtClean="0"/>
              <a:t>11/21/2020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2311260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4BA444-95C2-41BF-AA46-6AFB5C1D3F4A}"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99709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4BA444-95C2-41BF-AA46-6AFB5C1D3F4A}"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1706532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4BA444-95C2-41BF-AA46-6AFB5C1D3F4A}"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3868386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4BA444-95C2-41BF-AA46-6AFB5C1D3F4A}"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C5954-06CC-481C-ACB3-A1C3AC9E36B9}" type="slidenum">
              <a:rPr lang="en-US" smtClean="0"/>
              <a:t>‹#›</a:t>
            </a:fld>
            <a:endParaRPr lang="en-US"/>
          </a:p>
        </p:txBody>
      </p:sp>
    </p:spTree>
    <p:extLst>
      <p:ext uri="{BB962C8B-B14F-4D97-AF65-F5344CB8AC3E}">
        <p14:creationId xmlns:p14="http://schemas.microsoft.com/office/powerpoint/2010/main" val="2372881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4BA444-95C2-41BF-AA46-6AFB5C1D3F4A}" type="datetimeFigureOut">
              <a:rPr lang="en-US" smtClean="0"/>
              <a:t>11/21/2020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C5954-06CC-481C-ACB3-A1C3AC9E36B9}" type="slidenum">
              <a:rPr lang="en-US" smtClean="0"/>
              <a:t>‹#›</a:t>
            </a:fld>
            <a:endParaRPr lang="en-US"/>
          </a:p>
        </p:txBody>
      </p:sp>
    </p:spTree>
    <p:extLst>
      <p:ext uri="{BB962C8B-B14F-4D97-AF65-F5344CB8AC3E}">
        <p14:creationId xmlns:p14="http://schemas.microsoft.com/office/powerpoint/2010/main" val="755256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Double Wave 3"/>
          <p:cNvSpPr/>
          <p:nvPr/>
        </p:nvSpPr>
        <p:spPr>
          <a:xfrm>
            <a:off x="695758" y="1084374"/>
            <a:ext cx="7369630" cy="4637314"/>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0" i="1" dirty="0">
              <a:latin typeface="Chiller" panose="04020404031007020602" pitchFamily="82" charset="0"/>
            </a:endParaRPr>
          </a:p>
          <a:p>
            <a:pPr algn="ctr"/>
            <a:endParaRPr lang="en-US" sz="7500" i="1" dirty="0">
              <a:solidFill>
                <a:schemeClr val="bg2">
                  <a:lumMod val="25000"/>
                </a:schemeClr>
              </a:solidFill>
              <a:latin typeface="Chiller" panose="04020404031007020602" pitchFamily="82" charset="0"/>
            </a:endParaRPr>
          </a:p>
          <a:p>
            <a:pPr algn="ctr"/>
            <a:r>
              <a:rPr lang="en-US" sz="7500" i="1" dirty="0" err="1">
                <a:solidFill>
                  <a:schemeClr val="bg2">
                    <a:lumMod val="25000"/>
                  </a:schemeClr>
                </a:solidFill>
                <a:latin typeface="Chiller" panose="04020404031007020602" pitchFamily="82" charset="0"/>
              </a:rPr>
              <a:t>Pedanius</a:t>
            </a:r>
            <a:r>
              <a:rPr lang="en-US" sz="7500" i="1" dirty="0">
                <a:solidFill>
                  <a:schemeClr val="bg2">
                    <a:lumMod val="25000"/>
                  </a:schemeClr>
                </a:solidFill>
                <a:latin typeface="Chiller" panose="04020404031007020602" pitchFamily="82" charset="0"/>
              </a:rPr>
              <a:t> </a:t>
            </a:r>
            <a:r>
              <a:rPr lang="en-US" sz="7500" i="1" dirty="0" err="1">
                <a:solidFill>
                  <a:schemeClr val="bg2">
                    <a:lumMod val="25000"/>
                  </a:schemeClr>
                </a:solidFill>
                <a:latin typeface="Chiller" panose="04020404031007020602" pitchFamily="82" charset="0"/>
              </a:rPr>
              <a:t>Dioscurides</a:t>
            </a:r>
            <a:endParaRPr lang="en-US" sz="7500" i="1" dirty="0">
              <a:solidFill>
                <a:schemeClr val="bg2">
                  <a:lumMod val="25000"/>
                </a:schemeClr>
              </a:solidFill>
              <a:latin typeface="Chiller" panose="04020404031007020602" pitchFamily="82" charset="0"/>
            </a:endParaRPr>
          </a:p>
          <a:p>
            <a:pPr algn="ctr"/>
            <a:r>
              <a:rPr lang="en-US" sz="7500" i="1" dirty="0">
                <a:solidFill>
                  <a:schemeClr val="bg2">
                    <a:lumMod val="25000"/>
                  </a:schemeClr>
                </a:solidFill>
                <a:latin typeface="Chiller" panose="04020404031007020602" pitchFamily="82" charset="0"/>
              </a:rPr>
              <a:t>Vienna </a:t>
            </a:r>
            <a:r>
              <a:rPr lang="en-US" sz="7500" i="1" dirty="0" err="1">
                <a:solidFill>
                  <a:schemeClr val="bg2">
                    <a:lumMod val="25000"/>
                  </a:schemeClr>
                </a:solidFill>
                <a:latin typeface="Chiller" panose="04020404031007020602" pitchFamily="82" charset="0"/>
              </a:rPr>
              <a:t>Dioscurides</a:t>
            </a:r>
            <a:endParaRPr lang="en-US" sz="7500" i="1" dirty="0">
              <a:solidFill>
                <a:schemeClr val="bg2">
                  <a:lumMod val="25000"/>
                </a:schemeClr>
              </a:solidFill>
              <a:latin typeface="Chiller" panose="04020404031007020602" pitchFamily="82" charset="0"/>
            </a:endParaRPr>
          </a:p>
          <a:p>
            <a:pPr algn="ctr"/>
            <a:endParaRPr lang="en-US" sz="7500" i="1" dirty="0">
              <a:solidFill>
                <a:schemeClr val="bg2">
                  <a:lumMod val="25000"/>
                </a:schemeClr>
              </a:solidFill>
              <a:latin typeface="Chiller" panose="04020404031007020602" pitchFamily="82" charset="0"/>
            </a:endParaRPr>
          </a:p>
          <a:p>
            <a:pPr algn="ctr"/>
            <a:endParaRPr lang="en-GB" sz="13500" i="1" dirty="0">
              <a:latin typeface="Chiller" panose="04020404031007020602" pitchFamily="82" charset="0"/>
            </a:endParaRPr>
          </a:p>
        </p:txBody>
      </p:sp>
    </p:spTree>
    <p:extLst>
      <p:ext uri="{BB962C8B-B14F-4D97-AF65-F5344CB8AC3E}">
        <p14:creationId xmlns:p14="http://schemas.microsoft.com/office/powerpoint/2010/main" val="2508802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9DF8A-8248-42C5-B8C8-3DD3D0463084}"/>
              </a:ext>
            </a:extLst>
          </p:cNvPr>
          <p:cNvSpPr>
            <a:spLocks noGrp="1"/>
          </p:cNvSpPr>
          <p:nvPr>
            <p:ph type="title"/>
          </p:nvPr>
        </p:nvSpPr>
        <p:spPr/>
        <p:txBody>
          <a:bodyPr>
            <a:normAutofit fontScale="90000"/>
          </a:bodyPr>
          <a:lstStyle/>
          <a:p>
            <a:pPr algn="ct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r>
              <a:rPr lang="en-US" b="1" dirty="0">
                <a:solidFill>
                  <a:schemeClr val="accent4">
                    <a:lumMod val="20000"/>
                    <a:lumOff val="80000"/>
                  </a:schemeClr>
                </a:solidFill>
                <a:latin typeface="Papyrus" panose="03070502060502030205" pitchFamily="66" charset="0"/>
              </a:rPr>
              <a:t>Vienna </a:t>
            </a:r>
            <a:r>
              <a:rPr lang="en-US" b="1" dirty="0" err="1">
                <a:solidFill>
                  <a:schemeClr val="accent4">
                    <a:lumMod val="20000"/>
                    <a:lumOff val="80000"/>
                  </a:schemeClr>
                </a:solidFill>
                <a:latin typeface="Papyrus" panose="03070502060502030205" pitchFamily="66" charset="0"/>
              </a:rPr>
              <a:t>Dioscurides</a:t>
            </a:r>
            <a:r>
              <a:rPr lang="en-US" b="1" dirty="0">
                <a:solidFill>
                  <a:schemeClr val="accent4">
                    <a:lumMod val="20000"/>
                    <a:lumOff val="80000"/>
                  </a:schemeClr>
                </a:solidFill>
                <a:latin typeface="Papyrus" panose="03070502060502030205" pitchFamily="66" charset="0"/>
              </a:rPr>
              <a:t>, about 515 AD, Byzantine Greek Illuminated Manuscript of De Materia Medica by </a:t>
            </a:r>
            <a:r>
              <a:rPr lang="en-US" b="1" dirty="0" err="1">
                <a:solidFill>
                  <a:schemeClr val="accent4">
                    <a:lumMod val="20000"/>
                    <a:lumOff val="80000"/>
                  </a:schemeClr>
                </a:solidFill>
                <a:latin typeface="Papyrus" panose="03070502060502030205" pitchFamily="66" charset="0"/>
              </a:rPr>
              <a:t>Pedanius</a:t>
            </a:r>
            <a:r>
              <a:rPr lang="en-US" b="1" dirty="0">
                <a:solidFill>
                  <a:schemeClr val="accent4">
                    <a:lumMod val="20000"/>
                    <a:lumOff val="80000"/>
                  </a:schemeClr>
                </a:solidFill>
                <a:latin typeface="Papyrus" panose="03070502060502030205" pitchFamily="66" charset="0"/>
              </a:rPr>
              <a:t> </a:t>
            </a:r>
            <a:r>
              <a:rPr lang="en-US" b="1" dirty="0" err="1">
                <a:solidFill>
                  <a:schemeClr val="accent4">
                    <a:lumMod val="20000"/>
                    <a:lumOff val="80000"/>
                  </a:schemeClr>
                </a:solidFill>
                <a:latin typeface="Papyrus" panose="03070502060502030205" pitchFamily="66" charset="0"/>
              </a:rPr>
              <a:t>Dioscurides</a:t>
            </a:r>
            <a:r>
              <a:rPr lang="en-US" b="1" dirty="0">
                <a:solidFill>
                  <a:schemeClr val="accent4">
                    <a:lumMod val="20000"/>
                    <a:lumOff val="80000"/>
                  </a:schemeClr>
                </a:solidFill>
                <a:latin typeface="Papyrus" panose="03070502060502030205" pitchFamily="66" charset="0"/>
              </a:rPr>
              <a:t>, vellum folios measure 37 by 30 cm, </a:t>
            </a:r>
            <a:r>
              <a:rPr lang="en-US" b="1" dirty="0" err="1">
                <a:solidFill>
                  <a:schemeClr val="accent4">
                    <a:lumMod val="20000"/>
                    <a:lumOff val="80000"/>
                  </a:schemeClr>
                </a:solidFill>
                <a:latin typeface="Papyrus" panose="03070502060502030205" pitchFamily="66" charset="0"/>
              </a:rPr>
              <a:t>Österreichischen</a:t>
            </a:r>
            <a:r>
              <a:rPr lang="en-US" b="1" dirty="0">
                <a:solidFill>
                  <a:schemeClr val="accent4">
                    <a:lumMod val="20000"/>
                    <a:lumOff val="80000"/>
                  </a:schemeClr>
                </a:solidFill>
                <a:latin typeface="Papyrus" panose="03070502060502030205" pitchFamily="66" charset="0"/>
              </a:rPr>
              <a:t> </a:t>
            </a:r>
            <a:r>
              <a:rPr lang="en-US" b="1" dirty="0" err="1">
                <a:solidFill>
                  <a:schemeClr val="accent4">
                    <a:lumMod val="20000"/>
                    <a:lumOff val="80000"/>
                  </a:schemeClr>
                </a:solidFill>
                <a:latin typeface="Papyrus" panose="03070502060502030205" pitchFamily="66" charset="0"/>
              </a:rPr>
              <a:t>Nationalbibliothek</a:t>
            </a:r>
            <a:r>
              <a:rPr lang="en-US" b="1" dirty="0">
                <a:solidFill>
                  <a:schemeClr val="accent4">
                    <a:lumMod val="20000"/>
                    <a:lumOff val="80000"/>
                  </a:schemeClr>
                </a:solidFill>
                <a:latin typeface="Papyrus" panose="03070502060502030205" pitchFamily="66" charset="0"/>
              </a:rPr>
              <a:t>, Vienna</a:t>
            </a:r>
          </a:p>
        </p:txBody>
      </p:sp>
    </p:spTree>
    <p:extLst>
      <p:ext uri="{BB962C8B-B14F-4D97-AF65-F5344CB8AC3E}">
        <p14:creationId xmlns:p14="http://schemas.microsoft.com/office/powerpoint/2010/main" val="3514919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5121" y="1131094"/>
            <a:ext cx="8833757" cy="994172"/>
          </a:xfrm>
        </p:spPr>
        <p:txBody>
          <a:bodyPr>
            <a:noAutofit/>
          </a:bodyPr>
          <a:lstStyle/>
          <a:p>
            <a:pPr algn="r"/>
            <a:br>
              <a:rPr lang="en-US" sz="1800" b="1" dirty="0">
                <a:solidFill>
                  <a:schemeClr val="bg2">
                    <a:lumMod val="90000"/>
                  </a:schemeClr>
                </a:solidFill>
                <a:latin typeface="Papyrus" panose="03070502060502030205" pitchFamily="66" charset="0"/>
              </a:rPr>
            </a:br>
            <a:br>
              <a:rPr lang="en-US" sz="1800" b="1" dirty="0">
                <a:solidFill>
                  <a:schemeClr val="bg2">
                    <a:lumMod val="90000"/>
                  </a:schemeClr>
                </a:solidFill>
                <a:latin typeface="Papyrus" panose="03070502060502030205" pitchFamily="66" charset="0"/>
              </a:rPr>
            </a:br>
            <a:br>
              <a:rPr lang="en-US" sz="1800" b="1" dirty="0">
                <a:solidFill>
                  <a:schemeClr val="bg2">
                    <a:lumMod val="90000"/>
                  </a:schemeClr>
                </a:solidFill>
                <a:latin typeface="Papyrus" panose="03070502060502030205" pitchFamily="66" charset="0"/>
              </a:rPr>
            </a:br>
            <a:br>
              <a:rPr lang="en-US" sz="1800" b="1" dirty="0">
                <a:solidFill>
                  <a:schemeClr val="bg2">
                    <a:lumMod val="90000"/>
                  </a:schemeClr>
                </a:solidFill>
                <a:latin typeface="Papyrus" panose="03070502060502030205" pitchFamily="66" charset="0"/>
              </a:rPr>
            </a:br>
            <a:r>
              <a:rPr lang="en-US" sz="2400" b="1" dirty="0" err="1">
                <a:solidFill>
                  <a:schemeClr val="bg2">
                    <a:lumMod val="90000"/>
                  </a:schemeClr>
                </a:solidFill>
                <a:latin typeface="Papyrus" panose="03070502060502030205" pitchFamily="66" charset="0"/>
              </a:rPr>
              <a:t>Pedanius</a:t>
            </a:r>
            <a:r>
              <a:rPr lang="en-US" sz="2400" b="1" dirty="0">
                <a:solidFill>
                  <a:schemeClr val="bg2">
                    <a:lumMod val="90000"/>
                  </a:schemeClr>
                </a:solidFill>
                <a:latin typeface="Papyrus" panose="03070502060502030205" pitchFamily="66" charset="0"/>
              </a:rPr>
              <a:t> </a:t>
            </a:r>
            <a:r>
              <a:rPr lang="en-US" sz="2400" b="1" dirty="0" err="1">
                <a:solidFill>
                  <a:schemeClr val="bg2">
                    <a:lumMod val="90000"/>
                  </a:schemeClr>
                </a:solidFill>
                <a:latin typeface="Papyrus" panose="03070502060502030205" pitchFamily="66" charset="0"/>
              </a:rPr>
              <a:t>Dioscurides</a:t>
            </a:r>
            <a:br>
              <a:rPr lang="en-US" sz="1800" b="1" dirty="0">
                <a:solidFill>
                  <a:schemeClr val="bg2">
                    <a:lumMod val="90000"/>
                  </a:schemeClr>
                </a:solidFill>
                <a:latin typeface="Papyrus" panose="03070502060502030205" pitchFamily="66" charset="0"/>
              </a:rPr>
            </a:br>
            <a:r>
              <a:rPr lang="en-GB" sz="1800" dirty="0" err="1">
                <a:solidFill>
                  <a:schemeClr val="bg2">
                    <a:lumMod val="90000"/>
                  </a:schemeClr>
                </a:solidFill>
                <a:latin typeface="Papyrus" panose="03070502060502030205" pitchFamily="66" charset="0"/>
              </a:rPr>
              <a:t>Pedanius</a:t>
            </a:r>
            <a:r>
              <a:rPr lang="en-GB" sz="1800" dirty="0">
                <a:solidFill>
                  <a:schemeClr val="bg2">
                    <a:lumMod val="90000"/>
                  </a:schemeClr>
                </a:solidFill>
                <a:latin typeface="Papyrus" panose="03070502060502030205" pitchFamily="66" charset="0"/>
              </a:rPr>
              <a:t> </a:t>
            </a:r>
            <a:r>
              <a:rPr lang="en-GB" sz="1800" dirty="0" err="1">
                <a:solidFill>
                  <a:schemeClr val="bg2">
                    <a:lumMod val="90000"/>
                  </a:schemeClr>
                </a:solidFill>
                <a:latin typeface="Papyrus" panose="03070502060502030205" pitchFamily="66" charset="0"/>
              </a:rPr>
              <a:t>Dioscurides</a:t>
            </a:r>
            <a:r>
              <a:rPr lang="en-GB" sz="1800" dirty="0">
                <a:solidFill>
                  <a:schemeClr val="bg2">
                    <a:lumMod val="90000"/>
                  </a:schemeClr>
                </a:solidFill>
                <a:latin typeface="Papyrus" panose="03070502060502030205" pitchFamily="66" charset="0"/>
              </a:rPr>
              <a:t> was born in </a:t>
            </a:r>
            <a:r>
              <a:rPr lang="en-GB" sz="1800" dirty="0" err="1">
                <a:solidFill>
                  <a:schemeClr val="bg2">
                    <a:lumMod val="90000"/>
                  </a:schemeClr>
                </a:solidFill>
                <a:latin typeface="Papyrus" panose="03070502060502030205" pitchFamily="66" charset="0"/>
              </a:rPr>
              <a:t>Anazarbos</a:t>
            </a:r>
            <a:r>
              <a:rPr lang="en-GB" sz="1800" dirty="0">
                <a:solidFill>
                  <a:schemeClr val="bg2">
                    <a:lumMod val="90000"/>
                  </a:schemeClr>
                </a:solidFill>
                <a:latin typeface="Papyrus" panose="03070502060502030205" pitchFamily="66" charset="0"/>
              </a:rPr>
              <a:t> (Asia Minor) in the 1</a:t>
            </a:r>
            <a:r>
              <a:rPr lang="en-GB" sz="1800" baseline="30000" dirty="0">
                <a:solidFill>
                  <a:schemeClr val="bg2">
                    <a:lumMod val="90000"/>
                  </a:schemeClr>
                </a:solidFill>
                <a:latin typeface="Papyrus" panose="03070502060502030205" pitchFamily="66" charset="0"/>
              </a:rPr>
              <a:t>st</a:t>
            </a:r>
            <a:r>
              <a:rPr lang="en-GB" sz="1800" dirty="0">
                <a:solidFill>
                  <a:schemeClr val="bg2">
                    <a:lumMod val="90000"/>
                  </a:schemeClr>
                </a:solidFill>
                <a:latin typeface="Papyrus" panose="03070502060502030205" pitchFamily="66" charset="0"/>
              </a:rPr>
              <a:t> century AD, during the time of Emperor Nero. He was a Greek physician, a pharmacologist and a military surgeon. As he travelled with the Roman Army, he had the </a:t>
            </a:r>
            <a:r>
              <a:rPr lang="en-US" sz="1800" dirty="0">
                <a:solidFill>
                  <a:schemeClr val="bg2">
                    <a:lumMod val="90000"/>
                  </a:schemeClr>
                </a:solidFill>
                <a:latin typeface="Papyrus" panose="03070502060502030205" pitchFamily="66" charset="0"/>
              </a:rPr>
              <a:t>opportunity to study the medicinal properties of nearly 600 plants. Around 77 AD,  </a:t>
            </a:r>
            <a:r>
              <a:rPr lang="en-US" sz="1800" dirty="0" err="1">
                <a:solidFill>
                  <a:schemeClr val="bg2">
                    <a:lumMod val="90000"/>
                  </a:schemeClr>
                </a:solidFill>
                <a:latin typeface="Papyrus" panose="03070502060502030205" pitchFamily="66" charset="0"/>
              </a:rPr>
              <a:t>Dioscurides</a:t>
            </a:r>
            <a:r>
              <a:rPr lang="en-US" sz="1800" dirty="0">
                <a:solidFill>
                  <a:schemeClr val="bg2">
                    <a:lumMod val="90000"/>
                  </a:schemeClr>
                </a:solidFill>
                <a:latin typeface="Papyrus" panose="03070502060502030205" pitchFamily="66" charset="0"/>
              </a:rPr>
              <a:t> wrote “De </a:t>
            </a:r>
            <a:r>
              <a:rPr lang="en-US" sz="1800" dirty="0" err="1">
                <a:solidFill>
                  <a:schemeClr val="bg2">
                    <a:lumMod val="90000"/>
                  </a:schemeClr>
                </a:solidFill>
                <a:latin typeface="Papyrus" panose="03070502060502030205" pitchFamily="66" charset="0"/>
              </a:rPr>
              <a:t>materia</a:t>
            </a:r>
            <a:r>
              <a:rPr lang="en-US" sz="1800" dirty="0">
                <a:solidFill>
                  <a:schemeClr val="bg2">
                    <a:lumMod val="90000"/>
                  </a:schemeClr>
                </a:solidFill>
                <a:latin typeface="Papyrus" panose="03070502060502030205" pitchFamily="66" charset="0"/>
              </a:rPr>
              <a:t> medica,” a five-volume encyclopedia that deals with approximately 1,000 simple drugs. “De </a:t>
            </a:r>
            <a:r>
              <a:rPr lang="en-US" sz="1800" dirty="0" err="1">
                <a:solidFill>
                  <a:schemeClr val="bg2">
                    <a:lumMod val="90000"/>
                  </a:schemeClr>
                </a:solidFill>
                <a:latin typeface="Papyrus" panose="03070502060502030205" pitchFamily="66" charset="0"/>
              </a:rPr>
              <a:t>materia</a:t>
            </a:r>
            <a:r>
              <a:rPr lang="en-US" sz="1800" dirty="0">
                <a:solidFill>
                  <a:schemeClr val="bg2">
                    <a:lumMod val="90000"/>
                  </a:schemeClr>
                </a:solidFill>
                <a:latin typeface="Papyrus" panose="03070502060502030205" pitchFamily="66" charset="0"/>
              </a:rPr>
              <a:t> </a:t>
            </a:r>
            <a:r>
              <a:rPr lang="en-US" sz="1800" dirty="0" err="1">
                <a:solidFill>
                  <a:schemeClr val="bg2">
                    <a:lumMod val="90000"/>
                  </a:schemeClr>
                </a:solidFill>
                <a:latin typeface="Papyrus" panose="03070502060502030205" pitchFamily="66" charset="0"/>
              </a:rPr>
              <a:t>medica</a:t>
            </a:r>
            <a:r>
              <a:rPr lang="en-US" sz="1800" dirty="0">
                <a:solidFill>
                  <a:schemeClr val="bg2">
                    <a:lumMod val="90000"/>
                  </a:schemeClr>
                </a:solidFill>
                <a:latin typeface="Papyrus" panose="03070502060502030205" pitchFamily="66" charset="0"/>
              </a:rPr>
              <a:t>,” written originally </a:t>
            </a:r>
            <a:br>
              <a:rPr lang="en-US" sz="1800" dirty="0">
                <a:solidFill>
                  <a:schemeClr val="bg2">
                    <a:lumMod val="90000"/>
                  </a:schemeClr>
                </a:solidFill>
                <a:latin typeface="Papyrus" panose="03070502060502030205" pitchFamily="66" charset="0"/>
              </a:rPr>
            </a:br>
            <a:r>
              <a:rPr lang="en-US" sz="1800" dirty="0">
                <a:solidFill>
                  <a:schemeClr val="bg2">
                    <a:lumMod val="90000"/>
                  </a:schemeClr>
                </a:solidFill>
                <a:latin typeface="Papyrus" panose="03070502060502030205" pitchFamily="66" charset="0"/>
              </a:rPr>
              <a:t>in Greek, was translated in 7 different </a:t>
            </a:r>
            <a:br>
              <a:rPr lang="en-US" sz="1800" dirty="0">
                <a:solidFill>
                  <a:schemeClr val="bg2">
                    <a:lumMod val="90000"/>
                  </a:schemeClr>
                </a:solidFill>
                <a:latin typeface="Papyrus" panose="03070502060502030205" pitchFamily="66" charset="0"/>
              </a:rPr>
            </a:br>
            <a:r>
              <a:rPr lang="en-US" sz="1800" dirty="0">
                <a:solidFill>
                  <a:schemeClr val="bg2">
                    <a:lumMod val="90000"/>
                  </a:schemeClr>
                </a:solidFill>
                <a:latin typeface="Papyrus" panose="03070502060502030205" pitchFamily="66" charset="0"/>
              </a:rPr>
              <a:t>languages and is considered to be the </a:t>
            </a:r>
            <a:br>
              <a:rPr lang="en-US" sz="1800" dirty="0">
                <a:solidFill>
                  <a:schemeClr val="bg2">
                    <a:lumMod val="90000"/>
                  </a:schemeClr>
                </a:solidFill>
                <a:latin typeface="Papyrus" panose="03070502060502030205" pitchFamily="66" charset="0"/>
              </a:rPr>
            </a:br>
            <a:r>
              <a:rPr lang="en-US" sz="1800" dirty="0">
                <a:solidFill>
                  <a:schemeClr val="bg2">
                    <a:lumMod val="90000"/>
                  </a:schemeClr>
                </a:solidFill>
                <a:latin typeface="Papyrus" panose="03070502060502030205" pitchFamily="66" charset="0"/>
              </a:rPr>
              <a:t>foundation </a:t>
            </a:r>
            <a:r>
              <a:rPr lang="en-GB" sz="1800" dirty="0">
                <a:solidFill>
                  <a:schemeClr val="bg2">
                    <a:lumMod val="90000"/>
                  </a:schemeClr>
                </a:solidFill>
                <a:latin typeface="Papyrus" panose="03070502060502030205" pitchFamily="66" charset="0"/>
              </a:rPr>
              <a:t>of European botany. </a:t>
            </a:r>
            <a:br>
              <a:rPr lang="en-GB" sz="1800" dirty="0">
                <a:solidFill>
                  <a:schemeClr val="bg2">
                    <a:lumMod val="90000"/>
                  </a:schemeClr>
                </a:solidFill>
                <a:latin typeface="Papyrus" panose="03070502060502030205" pitchFamily="66" charset="0"/>
              </a:rPr>
            </a:br>
            <a:br>
              <a:rPr lang="en-GB" sz="1800" dirty="0">
                <a:solidFill>
                  <a:schemeClr val="bg2">
                    <a:lumMod val="90000"/>
                  </a:schemeClr>
                </a:solidFill>
                <a:latin typeface="Papyrus" panose="03070502060502030205" pitchFamily="66" charset="0"/>
              </a:rPr>
            </a:br>
            <a:br>
              <a:rPr lang="en-GB" sz="1800" dirty="0">
                <a:solidFill>
                  <a:schemeClr val="bg2">
                    <a:lumMod val="90000"/>
                  </a:schemeClr>
                </a:solidFill>
                <a:latin typeface="Papyrus" panose="03070502060502030205" pitchFamily="66" charset="0"/>
              </a:rPr>
            </a:br>
            <a:br>
              <a:rPr lang="en-GB" sz="1800" dirty="0">
                <a:solidFill>
                  <a:schemeClr val="bg2">
                    <a:lumMod val="90000"/>
                  </a:schemeClr>
                </a:solidFill>
                <a:latin typeface="Papyrus" panose="03070502060502030205" pitchFamily="66" charset="0"/>
              </a:rPr>
            </a:br>
            <a:br>
              <a:rPr lang="en-GB" sz="1800" dirty="0">
                <a:solidFill>
                  <a:schemeClr val="bg2">
                    <a:lumMod val="90000"/>
                  </a:schemeClr>
                </a:solidFill>
                <a:latin typeface="Papyrus" panose="03070502060502030205" pitchFamily="66" charset="0"/>
              </a:rPr>
            </a:br>
            <a:endParaRPr lang="en-GB" sz="1800" b="1" dirty="0">
              <a:solidFill>
                <a:schemeClr val="bg2">
                  <a:lumMod val="90000"/>
                </a:schemeClr>
              </a:solidFill>
              <a:latin typeface="Papyrus" panose="03070502060502030205" pitchFamily="66" charset="0"/>
            </a:endParaRPr>
          </a:p>
        </p:txBody>
      </p:sp>
      <p:pic>
        <p:nvPicPr>
          <p:cNvPr id="15362" name="Picture 2" descr="https://upload.wikimedia.org/wikipedia/commons/9/9c/Dioscorides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121" y="1818583"/>
            <a:ext cx="4203255" cy="485974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upload.wikimedia.org/wikipedia/commons/5/52/Dioscorides_De_Materia_Medica_Byzantium_15th_centur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9324" y="3281165"/>
            <a:ext cx="4529554" cy="3397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11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6386" name="Picture 2" descr="https://s-media-cache-ak0.pinimg.com/736x/dd/94/32/dd9432e7d9c06d2892a4cf83e91f35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0777" y="1724620"/>
            <a:ext cx="3942304" cy="48470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70919" y="687137"/>
            <a:ext cx="8602162" cy="994172"/>
          </a:xfrm>
        </p:spPr>
        <p:txBody>
          <a:bodyPr>
            <a:noAutofit/>
          </a:bodyPr>
          <a:lstStyle/>
          <a:p>
            <a:br>
              <a:rPr lang="en-GB" sz="2000" dirty="0"/>
            </a:br>
            <a:br>
              <a:rPr lang="en-GB" sz="2000" dirty="0">
                <a:solidFill>
                  <a:schemeClr val="bg2">
                    <a:lumMod val="90000"/>
                  </a:schemeClr>
                </a:solidFill>
                <a:latin typeface="Papyrus" panose="03070502060502030205" pitchFamily="66" charset="0"/>
              </a:rPr>
            </a:br>
            <a:br>
              <a:rPr lang="en-GB" sz="2000" dirty="0">
                <a:solidFill>
                  <a:schemeClr val="bg2">
                    <a:lumMod val="90000"/>
                  </a:schemeClr>
                </a:solidFill>
                <a:latin typeface="Papyrus" panose="03070502060502030205" pitchFamily="66" charset="0"/>
              </a:rPr>
            </a:br>
            <a:br>
              <a:rPr lang="en-GB" sz="2000" dirty="0">
                <a:solidFill>
                  <a:schemeClr val="bg2">
                    <a:lumMod val="90000"/>
                  </a:schemeClr>
                </a:solidFill>
                <a:latin typeface="Papyrus" panose="03070502060502030205" pitchFamily="66" charset="0"/>
              </a:rPr>
            </a:br>
            <a:br>
              <a:rPr lang="en-GB" sz="2000" dirty="0">
                <a:solidFill>
                  <a:schemeClr val="bg2">
                    <a:lumMod val="90000"/>
                  </a:schemeClr>
                </a:solidFill>
                <a:latin typeface="Papyrus" panose="03070502060502030205" pitchFamily="66" charset="0"/>
              </a:rPr>
            </a:br>
            <a:br>
              <a:rPr lang="en-GB" sz="2000" dirty="0">
                <a:solidFill>
                  <a:schemeClr val="bg2">
                    <a:lumMod val="90000"/>
                  </a:schemeClr>
                </a:solidFill>
                <a:latin typeface="Papyrus" panose="03070502060502030205" pitchFamily="66" charset="0"/>
              </a:rPr>
            </a:br>
            <a:br>
              <a:rPr lang="en-GB" sz="2000" dirty="0">
                <a:solidFill>
                  <a:schemeClr val="bg2">
                    <a:lumMod val="90000"/>
                  </a:schemeClr>
                </a:solidFill>
                <a:latin typeface="Papyrus" panose="03070502060502030205" pitchFamily="66" charset="0"/>
              </a:rPr>
            </a:br>
            <a:r>
              <a:rPr lang="en-GB" sz="2000" b="1" dirty="0">
                <a:solidFill>
                  <a:schemeClr val="accent4">
                    <a:lumMod val="20000"/>
                    <a:lumOff val="80000"/>
                  </a:schemeClr>
                </a:solidFill>
                <a:latin typeface="Papyrus" panose="03070502060502030205" pitchFamily="66" charset="0"/>
              </a:rPr>
              <a:t>Vienna </a:t>
            </a:r>
            <a:r>
              <a:rPr lang="en-GB" sz="2000" b="1" dirty="0" err="1">
                <a:solidFill>
                  <a:schemeClr val="accent4">
                    <a:lumMod val="20000"/>
                    <a:lumOff val="80000"/>
                  </a:schemeClr>
                </a:solidFill>
                <a:latin typeface="Papyrus" panose="03070502060502030205" pitchFamily="66" charset="0"/>
              </a:rPr>
              <a:t>Dioscurides</a:t>
            </a:r>
            <a:r>
              <a:rPr lang="en-GB" sz="2000" dirty="0">
                <a:solidFill>
                  <a:schemeClr val="accent4">
                    <a:lumMod val="20000"/>
                    <a:lumOff val="80000"/>
                  </a:schemeClr>
                </a:solidFill>
                <a:latin typeface="Papyrus" panose="03070502060502030205" pitchFamily="66" charset="0"/>
              </a:rPr>
              <a:t> is an early 6th-century illuminated manuscript of </a:t>
            </a:r>
            <a:r>
              <a:rPr lang="en-GB" sz="2000" i="1" dirty="0">
                <a:solidFill>
                  <a:schemeClr val="accent4">
                    <a:lumMod val="20000"/>
                    <a:lumOff val="80000"/>
                  </a:schemeClr>
                </a:solidFill>
                <a:latin typeface="Papyrus" panose="03070502060502030205" pitchFamily="66" charset="0"/>
              </a:rPr>
              <a:t>De Materia Medica</a:t>
            </a:r>
            <a:r>
              <a:rPr lang="en-GB" sz="2000" dirty="0">
                <a:solidFill>
                  <a:schemeClr val="accent4">
                    <a:lumMod val="20000"/>
                    <a:lumOff val="80000"/>
                  </a:schemeClr>
                </a:solidFill>
                <a:latin typeface="Papyrus" panose="03070502060502030205" pitchFamily="66" charset="0"/>
              </a:rPr>
              <a:t> by </a:t>
            </a:r>
            <a:r>
              <a:rPr lang="en-GB" sz="2000" dirty="0" err="1">
                <a:solidFill>
                  <a:schemeClr val="accent4">
                    <a:lumMod val="20000"/>
                    <a:lumOff val="80000"/>
                  </a:schemeClr>
                </a:solidFill>
                <a:latin typeface="Papyrus" panose="03070502060502030205" pitchFamily="66" charset="0"/>
              </a:rPr>
              <a:t>Pandanius</a:t>
            </a:r>
            <a:r>
              <a:rPr lang="en-GB" sz="2000" dirty="0">
                <a:solidFill>
                  <a:schemeClr val="accent4">
                    <a:lumMod val="20000"/>
                    <a:lumOff val="80000"/>
                  </a:schemeClr>
                </a:solidFill>
                <a:latin typeface="Papyrus" panose="03070502060502030205" pitchFamily="66" charset="0"/>
              </a:rPr>
              <a:t> </a:t>
            </a:r>
            <a:r>
              <a:rPr lang="en-GB" sz="2000" dirty="0" err="1">
                <a:solidFill>
                  <a:schemeClr val="accent4">
                    <a:lumMod val="20000"/>
                    <a:lumOff val="80000"/>
                  </a:schemeClr>
                </a:solidFill>
                <a:latin typeface="Papyrus" panose="03070502060502030205" pitchFamily="66" charset="0"/>
              </a:rPr>
              <a:t>Dioscorides</a:t>
            </a:r>
            <a:r>
              <a:rPr lang="en-GB" sz="2000" dirty="0">
                <a:solidFill>
                  <a:schemeClr val="accent4">
                    <a:lumMod val="20000"/>
                    <a:lumOff val="80000"/>
                  </a:schemeClr>
                </a:solidFill>
                <a:latin typeface="Papyrus" panose="03070502060502030205" pitchFamily="66" charset="0"/>
              </a:rPr>
              <a:t> in Greek. It is an important and rare example of a late antique scientific text. The 491 vellum folios contain more than 400 pictures of animals and plants, most done in a naturalistic style.</a:t>
            </a:r>
            <a:br>
              <a:rPr lang="en-GB" sz="2000"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Portraits of </a:t>
            </a:r>
            <a:r>
              <a:rPr lang="en-GB" sz="1800" b="1" dirty="0" err="1">
                <a:solidFill>
                  <a:schemeClr val="accent4">
                    <a:lumMod val="20000"/>
                    <a:lumOff val="80000"/>
                  </a:schemeClr>
                </a:solidFill>
                <a:latin typeface="Papyrus" panose="03070502060502030205" pitchFamily="66" charset="0"/>
              </a:rPr>
              <a:t>Dioskorides</a:t>
            </a:r>
            <a:r>
              <a:rPr lang="en-GB" sz="1800" b="1" dirty="0">
                <a:solidFill>
                  <a:schemeClr val="accent4">
                    <a:lumMod val="20000"/>
                    <a:lumOff val="80000"/>
                  </a:schemeClr>
                </a:solidFill>
                <a:latin typeface="Papyrus" panose="03070502060502030205" pitchFamily="66" charset="0"/>
              </a:rPr>
              <a:t>:</a:t>
            </a:r>
            <a:br>
              <a:rPr lang="en-GB" sz="1800" b="1"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1. </a:t>
            </a:r>
            <a:r>
              <a:rPr lang="en-GB" sz="1800" b="1" dirty="0" err="1">
                <a:solidFill>
                  <a:schemeClr val="accent4">
                    <a:lumMod val="20000"/>
                    <a:lumOff val="80000"/>
                  </a:schemeClr>
                </a:solidFill>
                <a:latin typeface="Papyrus" panose="03070502060502030205" pitchFamily="66" charset="0"/>
              </a:rPr>
              <a:t>Dioscurides</a:t>
            </a:r>
            <a:r>
              <a:rPr lang="en-GB" sz="1800" b="1" dirty="0">
                <a:solidFill>
                  <a:schemeClr val="accent4">
                    <a:lumMod val="20000"/>
                    <a:lumOff val="80000"/>
                  </a:schemeClr>
                </a:solidFill>
                <a:latin typeface="Papyrus" panose="03070502060502030205" pitchFamily="66" charset="0"/>
              </a:rPr>
              <a:t> with the Mandrake Plant and </a:t>
            </a:r>
            <a:br>
              <a:rPr lang="en-GB" sz="1800" b="1" dirty="0">
                <a:solidFill>
                  <a:schemeClr val="accent4">
                    <a:lumMod val="20000"/>
                    <a:lumOff val="80000"/>
                  </a:schemeClr>
                </a:solidFill>
                <a:latin typeface="Papyrus" panose="03070502060502030205" pitchFamily="66" charset="0"/>
              </a:rPr>
            </a:br>
            <a:r>
              <a:rPr lang="en-GB" sz="1800" b="1" dirty="0" err="1">
                <a:solidFill>
                  <a:schemeClr val="accent4">
                    <a:lumMod val="20000"/>
                    <a:lumOff val="80000"/>
                  </a:schemeClr>
                </a:solidFill>
                <a:latin typeface="Papyrus" panose="03070502060502030205" pitchFamily="66" charset="0"/>
              </a:rPr>
              <a:t>Euresis</a:t>
            </a:r>
            <a:r>
              <a:rPr lang="en-GB" sz="1800" b="1" dirty="0">
                <a:solidFill>
                  <a:schemeClr val="accent4">
                    <a:lumMod val="20000"/>
                    <a:lumOff val="80000"/>
                  </a:schemeClr>
                </a:solidFill>
                <a:latin typeface="Papyrus" panose="03070502060502030205" pitchFamily="66" charset="0"/>
              </a:rPr>
              <a:t>, the Personification of Invention.</a:t>
            </a:r>
            <a:br>
              <a:rPr lang="en-GB" sz="1800" b="1"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2. </a:t>
            </a:r>
            <a:r>
              <a:rPr lang="en-GB" sz="1800" b="1" dirty="0" err="1">
                <a:solidFill>
                  <a:schemeClr val="accent4">
                    <a:lumMod val="20000"/>
                    <a:lumOff val="80000"/>
                  </a:schemeClr>
                </a:solidFill>
                <a:latin typeface="Papyrus" panose="03070502060502030205" pitchFamily="66" charset="0"/>
              </a:rPr>
              <a:t>Dioscorides</a:t>
            </a:r>
            <a:r>
              <a:rPr lang="en-GB" sz="1800" b="1" dirty="0">
                <a:solidFill>
                  <a:schemeClr val="accent4">
                    <a:lumMod val="20000"/>
                    <a:lumOff val="80000"/>
                  </a:schemeClr>
                </a:solidFill>
                <a:latin typeface="Papyrus" panose="03070502060502030205" pitchFamily="66" charset="0"/>
              </a:rPr>
              <a:t> reads from his text on the </a:t>
            </a:r>
            <a:br>
              <a:rPr lang="en-GB" sz="1800" b="1"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Mandrake, while </a:t>
            </a:r>
            <a:r>
              <a:rPr lang="en-GB" sz="1800" b="1" dirty="0" err="1">
                <a:solidFill>
                  <a:schemeClr val="accent4">
                    <a:lumMod val="20000"/>
                    <a:lumOff val="80000"/>
                  </a:schemeClr>
                </a:solidFill>
                <a:latin typeface="Papyrus" panose="03070502060502030205" pitchFamily="66" charset="0"/>
              </a:rPr>
              <a:t>Epinoia</a:t>
            </a:r>
            <a:r>
              <a:rPr lang="en-GB" sz="1800" b="1" dirty="0">
                <a:solidFill>
                  <a:schemeClr val="accent4">
                    <a:lumMod val="20000"/>
                    <a:lumOff val="80000"/>
                  </a:schemeClr>
                </a:solidFill>
                <a:latin typeface="Papyrus" panose="03070502060502030205" pitchFamily="66" charset="0"/>
              </a:rPr>
              <a:t> (</a:t>
            </a:r>
            <a:r>
              <a:rPr lang="en-US" sz="1800" b="1" dirty="0">
                <a:solidFill>
                  <a:schemeClr val="accent4">
                    <a:lumMod val="20000"/>
                    <a:lumOff val="80000"/>
                  </a:schemeClr>
                </a:solidFill>
                <a:latin typeface="Papyrus" panose="03070502060502030205" pitchFamily="66" charset="0"/>
              </a:rPr>
              <a:t>Idea-Muse</a:t>
            </a:r>
            <a:r>
              <a:rPr lang="en-GB" sz="1800" b="1" dirty="0">
                <a:solidFill>
                  <a:schemeClr val="accent4">
                    <a:lumMod val="20000"/>
                    <a:lumOff val="80000"/>
                  </a:schemeClr>
                </a:solidFill>
                <a:latin typeface="Papyrus" panose="03070502060502030205" pitchFamily="66" charset="0"/>
              </a:rPr>
              <a:t>) holds </a:t>
            </a:r>
            <a:br>
              <a:rPr lang="en-GB" sz="1800" b="1"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the mandrake to ensure the artist records it </a:t>
            </a:r>
            <a:br>
              <a:rPr lang="en-GB" sz="1800" b="1" dirty="0">
                <a:solidFill>
                  <a:schemeClr val="accent4">
                    <a:lumMod val="20000"/>
                    <a:lumOff val="80000"/>
                  </a:schemeClr>
                </a:solidFill>
                <a:latin typeface="Papyrus" panose="03070502060502030205" pitchFamily="66" charset="0"/>
              </a:rPr>
            </a:br>
            <a:r>
              <a:rPr lang="en-GB" sz="1800" b="1" dirty="0">
                <a:solidFill>
                  <a:schemeClr val="accent4">
                    <a:lumMod val="20000"/>
                    <a:lumOff val="80000"/>
                  </a:schemeClr>
                </a:solidFill>
                <a:latin typeface="Papyrus" panose="03070502060502030205" pitchFamily="66" charset="0"/>
              </a:rPr>
              <a:t>correctly. The unknown artist looks at </a:t>
            </a:r>
            <a:br>
              <a:rPr lang="en-GB" sz="1800" b="1" dirty="0">
                <a:solidFill>
                  <a:schemeClr val="accent4">
                    <a:lumMod val="20000"/>
                    <a:lumOff val="80000"/>
                  </a:schemeClr>
                </a:solidFill>
                <a:latin typeface="Papyrus" panose="03070502060502030205" pitchFamily="66" charset="0"/>
              </a:rPr>
            </a:br>
            <a:r>
              <a:rPr lang="en-GB" sz="1800" b="1" dirty="0" err="1">
                <a:solidFill>
                  <a:schemeClr val="accent4">
                    <a:lumMod val="20000"/>
                    <a:lumOff val="80000"/>
                  </a:schemeClr>
                </a:solidFill>
                <a:latin typeface="Papyrus" panose="03070502060502030205" pitchFamily="66" charset="0"/>
              </a:rPr>
              <a:t>Epinoia</a:t>
            </a:r>
            <a:r>
              <a:rPr lang="en-GB" sz="1800" b="1" dirty="0">
                <a:solidFill>
                  <a:schemeClr val="accent4">
                    <a:lumMod val="20000"/>
                    <a:lumOff val="80000"/>
                  </a:schemeClr>
                </a:solidFill>
                <a:latin typeface="Papyrus" panose="03070502060502030205" pitchFamily="66" charset="0"/>
              </a:rPr>
              <a:t> as he paints the plant.</a:t>
            </a:r>
            <a:br>
              <a:rPr lang="en-GB" sz="1800" b="1" dirty="0">
                <a:solidFill>
                  <a:schemeClr val="bg2">
                    <a:lumMod val="90000"/>
                  </a:schemeClr>
                </a:solidFill>
                <a:latin typeface="Papyrus" panose="03070502060502030205" pitchFamily="66" charset="0"/>
              </a:rPr>
            </a:br>
            <a:br>
              <a:rPr lang="en-GB" sz="1800" b="1" dirty="0">
                <a:solidFill>
                  <a:schemeClr val="bg2">
                    <a:lumMod val="90000"/>
                  </a:schemeClr>
                </a:solidFill>
                <a:latin typeface="Papyrus" panose="03070502060502030205" pitchFamily="66" charset="0"/>
              </a:rPr>
            </a:br>
            <a:endParaRPr lang="en-GB" sz="1800" b="1" dirty="0">
              <a:solidFill>
                <a:schemeClr val="bg2">
                  <a:lumMod val="90000"/>
                </a:schemeClr>
              </a:solidFill>
              <a:latin typeface="Papyrus" panose="03070502060502030205" pitchFamily="66" charset="0"/>
            </a:endParaRPr>
          </a:p>
        </p:txBody>
      </p:sp>
      <p:pic>
        <p:nvPicPr>
          <p:cNvPr id="16388" name="Picture 4" descr="https://upload.wikimedia.org/wikipedia/commons/thumb/e/e2/ViennaDioscoridesAuthorPortrait.jpg/800px-ViennaDioscoridesAuthorPortra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919" y="3565185"/>
            <a:ext cx="2625791" cy="300653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listerstravels.modhist.ox.ac.uk/wp-content/uploads/2012/10/ViennaDioscoridesAuthorPortra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2056" y="4463123"/>
            <a:ext cx="3410290" cy="1210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917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4" name="Picture 3" descr="A painting on the side of a building&#10;&#10;Description automatically generated">
            <a:extLst>
              <a:ext uri="{FF2B5EF4-FFF2-40B4-BE49-F238E27FC236}">
                <a16:creationId xmlns:a16="http://schemas.microsoft.com/office/drawing/2014/main" id="{2919F6F7-8BC2-4AD4-BED3-FC223A598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121995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238" y="1131094"/>
            <a:ext cx="3268767" cy="994172"/>
          </a:xfrm>
        </p:spPr>
        <p:txBody>
          <a:bodyPr>
            <a:noAutofit/>
          </a:bodyPr>
          <a:lstStyle/>
          <a:p>
            <a:pPr algn="ctr"/>
            <a:br>
              <a:rPr lang="en-GB" sz="800" dirty="0">
                <a:solidFill>
                  <a:schemeClr val="bg2">
                    <a:lumMod val="90000"/>
                  </a:schemeClr>
                </a:solidFill>
                <a:latin typeface="Papyrus" panose="03070502060502030205" pitchFamily="66" charset="0"/>
              </a:rPr>
            </a:br>
            <a:br>
              <a:rPr lang="en-GB" sz="800" dirty="0">
                <a:solidFill>
                  <a:schemeClr val="bg2">
                    <a:lumMod val="90000"/>
                  </a:schemeClr>
                </a:solidFill>
                <a:latin typeface="Papyrus" panose="03070502060502030205" pitchFamily="66" charset="0"/>
              </a:rPr>
            </a:br>
            <a:r>
              <a:rPr lang="en-GB" sz="2000" b="1" dirty="0">
                <a:solidFill>
                  <a:schemeClr val="bg2">
                    <a:lumMod val="90000"/>
                  </a:schemeClr>
                </a:solidFill>
                <a:latin typeface="Papyrus" panose="03070502060502030205" pitchFamily="66" charset="0"/>
              </a:rPr>
              <a:t>The manuscript was created in Constantinople just before 515 AD,  commissioned as a gift, for the Imperial Princess Juliana </a:t>
            </a:r>
            <a:r>
              <a:rPr lang="en-GB" sz="2000" b="1" dirty="0" err="1">
                <a:solidFill>
                  <a:schemeClr val="bg2">
                    <a:lumMod val="90000"/>
                  </a:schemeClr>
                </a:solidFill>
                <a:latin typeface="Papyrus" panose="03070502060502030205" pitchFamily="66" charset="0"/>
              </a:rPr>
              <a:t>Anicia</a:t>
            </a:r>
            <a:r>
              <a:rPr lang="en-GB" sz="2000" b="1" dirty="0">
                <a:solidFill>
                  <a:schemeClr val="bg2">
                    <a:lumMod val="90000"/>
                  </a:schemeClr>
                </a:solidFill>
                <a:latin typeface="Papyrus" panose="03070502060502030205" pitchFamily="66" charset="0"/>
              </a:rPr>
              <a:t>. Although it was originally created as a luxury item, there is some indication that in later centuries it was used daily as a hospital textbook.</a:t>
            </a:r>
          </a:p>
        </p:txBody>
      </p:sp>
      <p:pic>
        <p:nvPicPr>
          <p:cNvPr id="18434" name="Picture 2" descr="http://www.chicagobotanic.org/images/library/stories/ViennaDioscoridesFolio6vDonor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829" y="486822"/>
            <a:ext cx="5639907" cy="6266564"/>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www.nhm.ac.uk/natureplus/servlet/JiveServlet/showImage/38-1883-18379/Picture+0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326673"/>
            <a:ext cx="4432514" cy="3324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190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187F-0F33-438D-B161-BDE26059B4FD}"/>
              </a:ext>
            </a:extLst>
          </p:cNvPr>
          <p:cNvSpPr>
            <a:spLocks noGrp="1"/>
          </p:cNvSpPr>
          <p:nvPr>
            <p:ph type="title"/>
          </p:nvPr>
        </p:nvSpPr>
        <p:spPr>
          <a:xfrm>
            <a:off x="5768974" y="365126"/>
            <a:ext cx="3375025" cy="1325563"/>
          </a:xfrm>
        </p:spPr>
        <p:txBody>
          <a:bodyPr>
            <a:normAutofit fontScale="90000"/>
          </a:bodyPr>
          <a:lstStyle/>
          <a:p>
            <a:pPr algn="ct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r>
              <a:rPr lang="en-US" sz="2400" dirty="0">
                <a:solidFill>
                  <a:schemeClr val="accent4">
                    <a:lumMod val="20000"/>
                    <a:lumOff val="80000"/>
                  </a:schemeClr>
                </a:solidFill>
                <a:latin typeface="Papyrus" panose="03070502060502030205" pitchFamily="66" charset="0"/>
              </a:rPr>
              <a:t>Seven noted Physicians and Botanists presented in the Vienna </a:t>
            </a:r>
            <a:r>
              <a:rPr lang="en-US" sz="2400" dirty="0" err="1">
                <a:solidFill>
                  <a:schemeClr val="accent4">
                    <a:lumMod val="20000"/>
                    <a:lumOff val="80000"/>
                  </a:schemeClr>
                </a:solidFill>
                <a:latin typeface="Papyrus" panose="03070502060502030205" pitchFamily="66" charset="0"/>
              </a:rPr>
              <a:t>Dioscurides</a:t>
            </a:r>
            <a:r>
              <a:rPr lang="en-US" sz="2400" dirty="0">
                <a:solidFill>
                  <a:schemeClr val="accent4">
                    <a:lumMod val="20000"/>
                    <a:lumOff val="80000"/>
                  </a:schemeClr>
                </a:solidFill>
                <a:latin typeface="Papyrus" panose="03070502060502030205" pitchFamily="66" charset="0"/>
              </a:rPr>
              <a:t>, </a:t>
            </a:r>
            <a:br>
              <a:rPr lang="en-US" sz="2400" dirty="0">
                <a:solidFill>
                  <a:schemeClr val="accent4">
                    <a:lumMod val="20000"/>
                    <a:lumOff val="80000"/>
                  </a:schemeClr>
                </a:solidFill>
                <a:latin typeface="Papyrus" panose="03070502060502030205" pitchFamily="66" charset="0"/>
              </a:rPr>
            </a:br>
            <a:r>
              <a:rPr lang="en-US" sz="2400" dirty="0" err="1">
                <a:solidFill>
                  <a:schemeClr val="accent4">
                    <a:lumMod val="20000"/>
                    <a:lumOff val="80000"/>
                  </a:schemeClr>
                </a:solidFill>
                <a:latin typeface="Papyrus" panose="03070502060502030205" pitchFamily="66" charset="0"/>
              </a:rPr>
              <a:t>Galen,c</a:t>
            </a:r>
            <a:r>
              <a:rPr lang="en-US" sz="2400" dirty="0">
                <a:solidFill>
                  <a:schemeClr val="accent4">
                    <a:lumMod val="20000"/>
                    <a:lumOff val="80000"/>
                  </a:schemeClr>
                </a:solidFill>
                <a:latin typeface="Papyrus" panose="03070502060502030205" pitchFamily="66" charset="0"/>
              </a:rPr>
              <a:t>. 131 - 200 AD is the figure in the middle. He is flanked by </a:t>
            </a:r>
            <a:r>
              <a:rPr lang="en-US" sz="2400" dirty="0" err="1">
                <a:solidFill>
                  <a:schemeClr val="accent4">
                    <a:lumMod val="20000"/>
                    <a:lumOff val="80000"/>
                  </a:schemeClr>
                </a:solidFill>
                <a:latin typeface="Papyrus" panose="03070502060502030205" pitchFamily="66" charset="0"/>
              </a:rPr>
              <a:t>Krateuas</a:t>
            </a:r>
            <a:r>
              <a:rPr lang="en-US" sz="2400" dirty="0">
                <a:solidFill>
                  <a:schemeClr val="accent4">
                    <a:lumMod val="20000"/>
                    <a:lumOff val="80000"/>
                  </a:schemeClr>
                </a:solidFill>
                <a:latin typeface="Papyrus" panose="03070502060502030205" pitchFamily="66" charset="0"/>
              </a:rPr>
              <a:t>, c. 2nd Century BC on his left and </a:t>
            </a:r>
            <a:r>
              <a:rPr lang="en-US" sz="2400" dirty="0" err="1">
                <a:solidFill>
                  <a:schemeClr val="accent4">
                    <a:lumMod val="20000"/>
                    <a:lumOff val="80000"/>
                  </a:schemeClr>
                </a:solidFill>
                <a:latin typeface="Papyrus" panose="03070502060502030205" pitchFamily="66" charset="0"/>
              </a:rPr>
              <a:t>Dioscurides</a:t>
            </a:r>
            <a:r>
              <a:rPr lang="en-US" sz="2400" dirty="0">
                <a:solidFill>
                  <a:schemeClr val="accent4">
                    <a:lumMod val="20000"/>
                    <a:lumOff val="80000"/>
                  </a:schemeClr>
                </a:solidFill>
                <a:latin typeface="Papyrus" panose="03070502060502030205" pitchFamily="66" charset="0"/>
              </a:rPr>
              <a:t> on his right. In the second row, from left to right, are Apollonius Mus, c. 1st Century BC and </a:t>
            </a:r>
            <a:r>
              <a:rPr lang="en-US" sz="2400" dirty="0" err="1">
                <a:solidFill>
                  <a:schemeClr val="accent4">
                    <a:lumMod val="20000"/>
                    <a:lumOff val="80000"/>
                  </a:schemeClr>
                </a:solidFill>
                <a:latin typeface="Papyrus" panose="03070502060502030205" pitchFamily="66" charset="0"/>
              </a:rPr>
              <a:t>Nicander</a:t>
            </a:r>
            <a:r>
              <a:rPr lang="en-US" sz="2400" dirty="0">
                <a:solidFill>
                  <a:schemeClr val="accent4">
                    <a:lumMod val="20000"/>
                    <a:lumOff val="80000"/>
                  </a:schemeClr>
                </a:solidFill>
                <a:latin typeface="Papyrus" panose="03070502060502030205" pitchFamily="66" charset="0"/>
              </a:rPr>
              <a:t>, c. 2nd Century BC. In the third row, from left to right, are Andreas, c. 4th Century AD and Rufus of Ephesus c. late 1st Century AD - c. early 2nd Century AD.</a:t>
            </a:r>
          </a:p>
        </p:txBody>
      </p:sp>
      <p:pic>
        <p:nvPicPr>
          <p:cNvPr id="1026" name="Picture 2" descr="Portrait of Seven Notable Greek Physicians &amp; Botanists (Illustration) -  Ancient History Encyclopedia">
            <a:extLst>
              <a:ext uri="{FF2B5EF4-FFF2-40B4-BE49-F238E27FC236}">
                <a16:creationId xmlns:a16="http://schemas.microsoft.com/office/drawing/2014/main" id="{50B51B4D-78AA-4733-9D01-6C7F65D12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8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51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0CC7-2878-455B-8055-2073D0C6DC05}"/>
              </a:ext>
            </a:extLst>
          </p:cNvPr>
          <p:cNvSpPr>
            <a:spLocks noGrp="1"/>
          </p:cNvSpPr>
          <p:nvPr>
            <p:ph type="title"/>
          </p:nvPr>
        </p:nvSpPr>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The Vienna </a:t>
            </a:r>
            <a:r>
              <a:rPr lang="en-US" sz="2400" b="1" dirty="0" err="1">
                <a:solidFill>
                  <a:schemeClr val="accent4">
                    <a:lumMod val="20000"/>
                    <a:lumOff val="80000"/>
                  </a:schemeClr>
                </a:solidFill>
                <a:latin typeface="Papyrus" panose="03070502060502030205" pitchFamily="66" charset="0"/>
              </a:rPr>
              <a:t>Dioscurides</a:t>
            </a:r>
            <a:r>
              <a:rPr lang="en-US" sz="2400" b="1" dirty="0">
                <a:solidFill>
                  <a:schemeClr val="accent4">
                    <a:lumMod val="20000"/>
                    <a:lumOff val="80000"/>
                  </a:schemeClr>
                </a:solidFill>
                <a:latin typeface="Papyrus" panose="03070502060502030205" pitchFamily="66" charset="0"/>
              </a:rPr>
              <a:t> comprises 491 folios (or almost a thousand pages) and almost four hundred color illustrations, each occupying a full page facing a description of the plant's pharmacological properties. . . .  Handwritten notations in Greek, Latin, Persian, Turkish, Arabic and Hebrew give evidence of the work’s broad appeal. (photo of a facsimile copy of the original manuscript)</a:t>
            </a:r>
            <a:br>
              <a:rPr lang="en-US" sz="2400" b="1" dirty="0">
                <a:solidFill>
                  <a:schemeClr val="accent4">
                    <a:lumMod val="20000"/>
                    <a:lumOff val="80000"/>
                  </a:schemeClr>
                </a:solidFill>
                <a:latin typeface="Papyrus" panose="03070502060502030205" pitchFamily="66" charset="0"/>
              </a:rPr>
            </a:br>
            <a:endParaRPr lang="en-US" sz="2400" b="1" dirty="0">
              <a:solidFill>
                <a:schemeClr val="accent4">
                  <a:lumMod val="20000"/>
                  <a:lumOff val="80000"/>
                </a:schemeClr>
              </a:solidFill>
              <a:latin typeface="Papyrus" panose="03070502060502030205" pitchFamily="66" charset="0"/>
            </a:endParaRPr>
          </a:p>
        </p:txBody>
      </p:sp>
      <p:pic>
        <p:nvPicPr>
          <p:cNvPr id="3074" name="Picture 2" descr="Vienna Dioscorides - Ziereis Facsimiles">
            <a:extLst>
              <a:ext uri="{FF2B5EF4-FFF2-40B4-BE49-F238E27FC236}">
                <a16:creationId xmlns:a16="http://schemas.microsoft.com/office/drawing/2014/main" id="{8C47DABB-A68F-43AF-8C5F-77EA6E1A8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178" y="2556768"/>
            <a:ext cx="8371643" cy="4185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593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8131" y="1131094"/>
            <a:ext cx="5787737" cy="994172"/>
          </a:xfrm>
        </p:spPr>
        <p:txBody>
          <a:bodyPr>
            <a:noAutofit/>
          </a:bodyPr>
          <a:lstStyle/>
          <a:p>
            <a:pPr algn="ctr"/>
            <a:r>
              <a:rPr lang="en-GB" sz="2400" b="1" dirty="0">
                <a:solidFill>
                  <a:schemeClr val="accent4">
                    <a:lumMod val="20000"/>
                    <a:lumOff val="80000"/>
                  </a:schemeClr>
                </a:solidFill>
                <a:latin typeface="Papyrus" panose="03070502060502030205" pitchFamily="66" charset="0"/>
              </a:rPr>
              <a:t>Vienna </a:t>
            </a:r>
            <a:r>
              <a:rPr lang="en-GB" sz="2400" b="1" dirty="0" err="1">
                <a:solidFill>
                  <a:schemeClr val="accent4">
                    <a:lumMod val="20000"/>
                    <a:lumOff val="80000"/>
                  </a:schemeClr>
                </a:solidFill>
                <a:latin typeface="Papyrus" panose="03070502060502030205" pitchFamily="66" charset="0"/>
              </a:rPr>
              <a:t>Dioscurides</a:t>
            </a:r>
            <a:r>
              <a:rPr lang="en-GB" sz="2400" b="1" dirty="0">
                <a:solidFill>
                  <a:schemeClr val="accent4">
                    <a:lumMod val="20000"/>
                    <a:lumOff val="80000"/>
                  </a:schemeClr>
                </a:solidFill>
                <a:latin typeface="Papyrus" panose="03070502060502030205" pitchFamily="66" charset="0"/>
              </a:rPr>
              <a:t>, </a:t>
            </a:r>
            <a:r>
              <a:rPr lang="en-GB" sz="2400" dirty="0">
                <a:solidFill>
                  <a:schemeClr val="accent4">
                    <a:lumMod val="20000"/>
                    <a:lumOff val="80000"/>
                  </a:schemeClr>
                </a:solidFill>
                <a:latin typeface="Papyrus" panose="03070502060502030205" pitchFamily="66" charset="0"/>
              </a:rPr>
              <a:t>early 6th-century illuminated manuscript of </a:t>
            </a:r>
            <a:r>
              <a:rPr lang="en-GB" sz="2400" i="1" dirty="0">
                <a:solidFill>
                  <a:schemeClr val="accent4">
                    <a:lumMod val="20000"/>
                    <a:lumOff val="80000"/>
                  </a:schemeClr>
                </a:solidFill>
                <a:latin typeface="Papyrus" panose="03070502060502030205" pitchFamily="66" charset="0"/>
              </a:rPr>
              <a:t>De Materia </a:t>
            </a:r>
            <a:r>
              <a:rPr lang="en-GB" sz="2400" i="1" dirty="0" err="1">
                <a:solidFill>
                  <a:schemeClr val="accent4">
                    <a:lumMod val="20000"/>
                    <a:lumOff val="80000"/>
                  </a:schemeClr>
                </a:solidFill>
                <a:latin typeface="Papyrus" panose="03070502060502030205" pitchFamily="66" charset="0"/>
              </a:rPr>
              <a:t>Medica</a:t>
            </a:r>
            <a:r>
              <a:rPr lang="en-GB" sz="2400" dirty="0">
                <a:solidFill>
                  <a:schemeClr val="accent4">
                    <a:lumMod val="20000"/>
                    <a:lumOff val="80000"/>
                  </a:schemeClr>
                </a:solidFill>
                <a:latin typeface="Papyrus" panose="03070502060502030205" pitchFamily="66" charset="0"/>
              </a:rPr>
              <a:t>, page on </a:t>
            </a:r>
            <a:r>
              <a:rPr lang="en-GB" sz="2400" b="1" dirty="0" err="1">
                <a:solidFill>
                  <a:schemeClr val="accent4">
                    <a:lumMod val="20000"/>
                    <a:lumOff val="80000"/>
                  </a:schemeClr>
                </a:solidFill>
                <a:latin typeface="Papyrus" panose="03070502060502030205" pitchFamily="66" charset="0"/>
              </a:rPr>
              <a:t>Krithamo</a:t>
            </a:r>
            <a:br>
              <a:rPr lang="en-GB" sz="2000" b="1" dirty="0">
                <a:solidFill>
                  <a:schemeClr val="accent4">
                    <a:lumMod val="20000"/>
                    <a:lumOff val="80000"/>
                  </a:schemeClr>
                </a:solidFill>
                <a:latin typeface="Papyrus" panose="03070502060502030205" pitchFamily="66" charset="0"/>
              </a:rPr>
            </a:br>
            <a:br>
              <a:rPr lang="en-GB" sz="2000" b="1" dirty="0">
                <a:solidFill>
                  <a:schemeClr val="accent4">
                    <a:lumMod val="20000"/>
                    <a:lumOff val="80000"/>
                  </a:schemeClr>
                </a:solidFill>
                <a:latin typeface="Papyrus" panose="03070502060502030205" pitchFamily="66" charset="0"/>
              </a:rPr>
            </a:br>
            <a:br>
              <a:rPr lang="en-GB" sz="2000" b="1" dirty="0">
                <a:solidFill>
                  <a:schemeClr val="bg2">
                    <a:lumMod val="90000"/>
                  </a:schemeClr>
                </a:solidFill>
                <a:latin typeface="Papyrus" panose="03070502060502030205" pitchFamily="66" charset="0"/>
              </a:rPr>
            </a:br>
            <a:br>
              <a:rPr lang="en-GB" sz="2000" b="1" dirty="0">
                <a:solidFill>
                  <a:schemeClr val="bg2">
                    <a:lumMod val="90000"/>
                  </a:schemeClr>
                </a:solidFill>
                <a:latin typeface="Papyrus" panose="03070502060502030205" pitchFamily="66" charset="0"/>
              </a:rPr>
            </a:br>
            <a:br>
              <a:rPr lang="en-GB" sz="2000" b="1" dirty="0">
                <a:solidFill>
                  <a:schemeClr val="bg2">
                    <a:lumMod val="90000"/>
                  </a:schemeClr>
                </a:solidFill>
                <a:latin typeface="Papyrus" panose="03070502060502030205" pitchFamily="66" charset="0"/>
              </a:rPr>
            </a:br>
            <a:endParaRPr lang="el-GR" sz="2000" dirty="0">
              <a:solidFill>
                <a:schemeClr val="bg2">
                  <a:lumMod val="90000"/>
                </a:schemeClr>
              </a:solidFill>
            </a:endParaRPr>
          </a:p>
        </p:txBody>
      </p:sp>
      <p:pic>
        <p:nvPicPr>
          <p:cNvPr id="3" name="Picture 2" descr="http://tulip.hort.purdue.edu/herbalimages/data/images/jac_184v.jpg"/>
          <p:cNvPicPr/>
          <p:nvPr/>
        </p:nvPicPr>
        <p:blipFill>
          <a:blip r:embed="rId2">
            <a:extLst>
              <a:ext uri="{28A0092B-C50C-407E-A947-70E740481C1C}">
                <a14:useLocalDpi xmlns:a14="http://schemas.microsoft.com/office/drawing/2010/main" val="0"/>
              </a:ext>
            </a:extLst>
          </a:blip>
          <a:srcRect/>
          <a:stretch>
            <a:fillRect/>
          </a:stretch>
        </p:blipFill>
        <p:spPr bwMode="auto">
          <a:xfrm>
            <a:off x="1678131" y="1835912"/>
            <a:ext cx="5787737" cy="4748646"/>
          </a:xfrm>
          <a:prstGeom prst="rect">
            <a:avLst/>
          </a:prstGeom>
          <a:noFill/>
          <a:ln>
            <a:noFill/>
          </a:ln>
        </p:spPr>
      </p:pic>
    </p:spTree>
    <p:extLst>
      <p:ext uri="{BB962C8B-B14F-4D97-AF65-F5344CB8AC3E}">
        <p14:creationId xmlns:p14="http://schemas.microsoft.com/office/powerpoint/2010/main" val="212057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7416" name="Picture 8" descr="http://tulip.hort.purdue.edu/herbalimages/data/images/jac_25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2" y="2294815"/>
            <a:ext cx="2361922" cy="360105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a:bodyPr>
          <a:lstStyle/>
          <a:p>
            <a:pPr algn="ctr"/>
            <a:r>
              <a:rPr lang="en-GB" sz="2800" b="1" dirty="0">
                <a:solidFill>
                  <a:schemeClr val="accent4">
                    <a:lumMod val="20000"/>
                    <a:lumOff val="80000"/>
                  </a:schemeClr>
                </a:solidFill>
                <a:latin typeface="Papyrus" panose="03070502060502030205" pitchFamily="66" charset="0"/>
              </a:rPr>
              <a:t>Vienna </a:t>
            </a:r>
            <a:r>
              <a:rPr lang="en-GB" sz="2800" b="1" dirty="0" err="1">
                <a:solidFill>
                  <a:schemeClr val="accent4">
                    <a:lumMod val="20000"/>
                    <a:lumOff val="80000"/>
                  </a:schemeClr>
                </a:solidFill>
                <a:latin typeface="Papyrus" panose="03070502060502030205" pitchFamily="66" charset="0"/>
              </a:rPr>
              <a:t>Dioscurides</a:t>
            </a:r>
            <a:r>
              <a:rPr lang="en-GB" sz="2800" dirty="0">
                <a:solidFill>
                  <a:schemeClr val="accent4">
                    <a:lumMod val="20000"/>
                    <a:lumOff val="80000"/>
                  </a:schemeClr>
                </a:solidFill>
                <a:latin typeface="Papyrus" panose="03070502060502030205" pitchFamily="66" charset="0"/>
              </a:rPr>
              <a:t> </a:t>
            </a:r>
            <a:br>
              <a:rPr lang="en-GB" sz="2800" b="1" dirty="0">
                <a:solidFill>
                  <a:schemeClr val="accent4">
                    <a:lumMod val="20000"/>
                    <a:lumOff val="80000"/>
                  </a:schemeClr>
                </a:solidFill>
                <a:latin typeface="Papyrus" panose="03070502060502030205" pitchFamily="66" charset="0"/>
              </a:rPr>
            </a:br>
            <a:r>
              <a:rPr lang="en-GB" sz="2800" b="1" dirty="0">
                <a:solidFill>
                  <a:schemeClr val="accent4">
                    <a:lumMod val="20000"/>
                    <a:lumOff val="80000"/>
                  </a:schemeClr>
                </a:solidFill>
                <a:latin typeface="Papyrus" panose="03070502060502030205" pitchFamily="66" charset="0"/>
              </a:rPr>
              <a:t>Poppy Anemone, </a:t>
            </a:r>
            <a:r>
              <a:rPr lang="en-GB" sz="2800" b="1" dirty="0" err="1">
                <a:solidFill>
                  <a:schemeClr val="accent4">
                    <a:lumMod val="20000"/>
                    <a:lumOff val="80000"/>
                  </a:schemeClr>
                </a:solidFill>
                <a:latin typeface="Papyrus" panose="03070502060502030205" pitchFamily="66" charset="0"/>
              </a:rPr>
              <a:t>Asfodelos</a:t>
            </a:r>
            <a:r>
              <a:rPr lang="en-GB" sz="2800" b="1" dirty="0">
                <a:solidFill>
                  <a:schemeClr val="accent4">
                    <a:lumMod val="20000"/>
                    <a:lumOff val="80000"/>
                  </a:schemeClr>
                </a:solidFill>
                <a:latin typeface="Papyrus" panose="03070502060502030205" pitchFamily="66" charset="0"/>
              </a:rPr>
              <a:t>, </a:t>
            </a:r>
            <a:r>
              <a:rPr lang="en-GB" sz="2800" b="1" dirty="0" err="1">
                <a:solidFill>
                  <a:schemeClr val="accent4">
                    <a:lumMod val="20000"/>
                    <a:lumOff val="80000"/>
                  </a:schemeClr>
                </a:solidFill>
                <a:latin typeface="Papyrus" panose="03070502060502030205" pitchFamily="66" charset="0"/>
              </a:rPr>
              <a:t>Akanthio</a:t>
            </a:r>
            <a:r>
              <a:rPr lang="en-GB" sz="2800" b="1" dirty="0">
                <a:solidFill>
                  <a:schemeClr val="accent4">
                    <a:lumMod val="20000"/>
                    <a:lumOff val="80000"/>
                  </a:schemeClr>
                </a:solidFill>
                <a:latin typeface="Papyrus" panose="03070502060502030205" pitchFamily="66" charset="0"/>
              </a:rPr>
              <a:t>, </a:t>
            </a:r>
            <a:r>
              <a:rPr lang="en-GB" sz="2800" b="1" dirty="0" err="1">
                <a:solidFill>
                  <a:schemeClr val="accent4">
                    <a:lumMod val="20000"/>
                    <a:lumOff val="80000"/>
                  </a:schemeClr>
                </a:solidFill>
                <a:latin typeface="Papyrus" panose="03070502060502030205" pitchFamily="66" charset="0"/>
              </a:rPr>
              <a:t>Bliton</a:t>
            </a:r>
            <a:endParaRPr lang="en-GB" sz="2800" b="1" dirty="0">
              <a:solidFill>
                <a:schemeClr val="accent4">
                  <a:lumMod val="20000"/>
                  <a:lumOff val="80000"/>
                </a:schemeClr>
              </a:solidFill>
              <a:latin typeface="Papyrus" panose="03070502060502030205" pitchFamily="66" charset="0"/>
            </a:endParaRPr>
          </a:p>
        </p:txBody>
      </p:sp>
      <p:pic>
        <p:nvPicPr>
          <p:cNvPr id="17420" name="Picture 12" descr="http://tulip.hort.purdue.edu/herbalimages/data/images/jac_26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139" y="2294814"/>
            <a:ext cx="1764519" cy="3601059"/>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http://tulip.hort.purdue.edu/herbalimages/data/images/jac_52v.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4669" y="2294814"/>
            <a:ext cx="2244660" cy="3601059"/>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http://tulip.hort.purdue.edu/herbalimages/data/images/jac_77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3739" y="2294815"/>
            <a:ext cx="2343944" cy="360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227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err="1">
                <a:solidFill>
                  <a:schemeClr val="accent4">
                    <a:lumMod val="20000"/>
                    <a:lumOff val="80000"/>
                  </a:schemeClr>
                </a:solidFill>
                <a:latin typeface="Papyrus" panose="03070502060502030205" pitchFamily="66" charset="0"/>
              </a:rPr>
              <a:t>Ippofaes</a:t>
            </a:r>
            <a:r>
              <a:rPr lang="en-US" sz="2800" b="1" dirty="0">
                <a:solidFill>
                  <a:schemeClr val="accent4">
                    <a:lumMod val="20000"/>
                    <a:lumOff val="80000"/>
                  </a:schemeClr>
                </a:solidFill>
                <a:latin typeface="Papyrus" panose="03070502060502030205" pitchFamily="66" charset="0"/>
              </a:rPr>
              <a:t>, Iris, Sweet Violet  </a:t>
            </a:r>
            <a:endParaRPr lang="en-GB" sz="2800" b="1" dirty="0">
              <a:solidFill>
                <a:schemeClr val="accent4">
                  <a:lumMod val="20000"/>
                  <a:lumOff val="80000"/>
                </a:schemeClr>
              </a:solidFill>
              <a:latin typeface="Papyrus" panose="03070502060502030205" pitchFamily="66" charset="0"/>
            </a:endParaRPr>
          </a:p>
        </p:txBody>
      </p:sp>
      <p:pic>
        <p:nvPicPr>
          <p:cNvPr id="19458" name="Picture 2" descr="http://tulip.hort.purdue.edu/herbalimages/data/images/jac_146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713" y="2014145"/>
            <a:ext cx="2743200" cy="390028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tulip.hort.purdue.edu/herbalimages/data/images/jac_147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958" y="2014144"/>
            <a:ext cx="2451933" cy="3900284"/>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tulip.hort.purdue.edu/herbalimages/data/images/jac_148v.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2197" y="2014144"/>
            <a:ext cx="2940734" cy="3900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245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9DDE-3174-4C29-8030-1A38042E75BE}"/>
              </a:ext>
            </a:extLst>
          </p:cNvPr>
          <p:cNvSpPr>
            <a:spLocks noGrp="1"/>
          </p:cNvSpPr>
          <p:nvPr>
            <p:ph type="title"/>
          </p:nvPr>
        </p:nvSpPr>
        <p:spPr/>
        <p:txBody>
          <a:bodyPr>
            <a:normAutofit/>
          </a:bodyPr>
          <a:lstStyle/>
          <a:p>
            <a:pPr algn="ct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The Vienna </a:t>
            </a:r>
            <a:r>
              <a:rPr lang="en-US" sz="2400" b="1" dirty="0" err="1">
                <a:solidFill>
                  <a:schemeClr val="accent4">
                    <a:lumMod val="20000"/>
                    <a:lumOff val="80000"/>
                  </a:schemeClr>
                </a:solidFill>
                <a:latin typeface="Papyrus" panose="03070502060502030205" pitchFamily="66" charset="0"/>
              </a:rPr>
              <a:t>Dioscurides</a:t>
            </a:r>
            <a:r>
              <a:rPr lang="en-US" sz="2400" b="1" dirty="0">
                <a:solidFill>
                  <a:schemeClr val="accent4">
                    <a:lumMod val="20000"/>
                    <a:lumOff val="80000"/>
                  </a:schemeClr>
                </a:solidFill>
                <a:latin typeface="Papyrus" panose="03070502060502030205" pitchFamily="66" charset="0"/>
              </a:rPr>
              <a:t> also contains the earliest illustrated treatise on ornithology.</a:t>
            </a:r>
          </a:p>
        </p:txBody>
      </p:sp>
      <p:pic>
        <p:nvPicPr>
          <p:cNvPr id="1026" name="Picture 2">
            <a:extLst>
              <a:ext uri="{FF2B5EF4-FFF2-40B4-BE49-F238E27FC236}">
                <a16:creationId xmlns:a16="http://schemas.microsoft.com/office/drawing/2014/main" id="{ABEE7DD9-3DBA-4637-8582-FCEDD79FD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2811922"/>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DEB6D86-6F07-4628-9F2D-3B7E483E5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80" y="3145297"/>
            <a:ext cx="285750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DDA585B-4E1B-4C40-9D22-794653976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120" y="3269122"/>
            <a:ext cx="28575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361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74AFB-363A-4BF7-9B25-4B22EDADDEDE}"/>
              </a:ext>
            </a:extLst>
          </p:cNvPr>
          <p:cNvSpPr>
            <a:spLocks noGrp="1"/>
          </p:cNvSpPr>
          <p:nvPr>
            <p:ph type="title"/>
          </p:nvPr>
        </p:nvSpPr>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In addition to the text by </a:t>
            </a:r>
            <a:r>
              <a:rPr lang="en-US" sz="2400" b="1" dirty="0" err="1">
                <a:solidFill>
                  <a:schemeClr val="accent4">
                    <a:lumMod val="20000"/>
                    <a:lumOff val="80000"/>
                  </a:schemeClr>
                </a:solidFill>
                <a:latin typeface="Papyrus" panose="03070502060502030205" pitchFamily="66" charset="0"/>
              </a:rPr>
              <a:t>Dioscurides</a:t>
            </a:r>
            <a:r>
              <a:rPr lang="en-US" sz="2400" b="1" dirty="0">
                <a:solidFill>
                  <a:schemeClr val="accent4">
                    <a:lumMod val="20000"/>
                    <a:lumOff val="80000"/>
                  </a:schemeClr>
                </a:solidFill>
                <a:latin typeface="Papyrus" panose="03070502060502030205" pitchFamily="66" charset="0"/>
              </a:rPr>
              <a:t>, the famous Vienna manuscript has an appendix of the Carmen de </a:t>
            </a:r>
            <a:r>
              <a:rPr lang="en-US" sz="2400" b="1" dirty="0" err="1">
                <a:solidFill>
                  <a:schemeClr val="accent4">
                    <a:lumMod val="20000"/>
                    <a:lumOff val="80000"/>
                  </a:schemeClr>
                </a:solidFill>
                <a:latin typeface="Papyrus" panose="03070502060502030205" pitchFamily="66" charset="0"/>
              </a:rPr>
              <a:t>Herbis</a:t>
            </a:r>
            <a:r>
              <a:rPr lang="en-US" sz="2400" b="1" dirty="0">
                <a:solidFill>
                  <a:schemeClr val="accent4">
                    <a:lumMod val="20000"/>
                    <a:lumOff val="80000"/>
                  </a:schemeClr>
                </a:solidFill>
                <a:latin typeface="Papyrus" panose="03070502060502030205" pitchFamily="66" charset="0"/>
              </a:rPr>
              <a:t> attributed to Rufus, a paraphrase of an ornithological treatise by a certain Dionysius, usually identified with Dionysius of Philadelphia, and a paraphrase of </a:t>
            </a:r>
            <a:r>
              <a:rPr lang="en-US" sz="2400" b="1" dirty="0" err="1">
                <a:solidFill>
                  <a:schemeClr val="accent4">
                    <a:lumMod val="20000"/>
                    <a:lumOff val="80000"/>
                  </a:schemeClr>
                </a:solidFill>
                <a:latin typeface="Papyrus" panose="03070502060502030205" pitchFamily="66" charset="0"/>
              </a:rPr>
              <a:t>Nicander's</a:t>
            </a:r>
            <a:r>
              <a:rPr lang="en-US" sz="2400" b="1" dirty="0">
                <a:solidFill>
                  <a:schemeClr val="accent4">
                    <a:lumMod val="20000"/>
                    <a:lumOff val="80000"/>
                  </a:schemeClr>
                </a:solidFill>
                <a:latin typeface="Papyrus" panose="03070502060502030205" pitchFamily="66" charset="0"/>
              </a:rPr>
              <a:t> treatise on the treatment of snake bites. (detail photo of a Facsimile Edition)</a:t>
            </a:r>
            <a:br>
              <a:rPr lang="en-US" sz="2400" b="1" dirty="0">
                <a:solidFill>
                  <a:schemeClr val="accent4">
                    <a:lumMod val="20000"/>
                    <a:lumOff val="80000"/>
                  </a:schemeClr>
                </a:solidFill>
                <a:latin typeface="Papyrus" panose="03070502060502030205" pitchFamily="66" charset="0"/>
              </a:rPr>
            </a:br>
            <a:endParaRPr lang="en-US" sz="2400" b="1" dirty="0">
              <a:solidFill>
                <a:schemeClr val="accent4">
                  <a:lumMod val="20000"/>
                  <a:lumOff val="80000"/>
                </a:schemeClr>
              </a:solidFill>
              <a:latin typeface="Papyrus" panose="03070502060502030205" pitchFamily="66" charset="0"/>
            </a:endParaRPr>
          </a:p>
        </p:txBody>
      </p:sp>
      <p:pic>
        <p:nvPicPr>
          <p:cNvPr id="2052" name="Picture 4" descr="Vienna Dioscorides « Facsimile edition">
            <a:extLst>
              <a:ext uri="{FF2B5EF4-FFF2-40B4-BE49-F238E27FC236}">
                <a16:creationId xmlns:a16="http://schemas.microsoft.com/office/drawing/2014/main" id="{FA2280B9-9750-43EF-9EB3-BEA375223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980" y="2527515"/>
            <a:ext cx="5948039" cy="3965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570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A06E1-026B-4335-9D02-E25C79D54760}"/>
              </a:ext>
            </a:extLst>
          </p:cNvPr>
          <p:cNvSpPr>
            <a:spLocks noGrp="1"/>
          </p:cNvSpPr>
          <p:nvPr>
            <p:ph type="title"/>
          </p:nvPr>
        </p:nvSpPr>
        <p:spPr>
          <a:xfrm>
            <a:off x="158272" y="365126"/>
            <a:ext cx="8827456" cy="1325563"/>
          </a:xfrm>
        </p:spPr>
        <p:txBody>
          <a:bodyPr>
            <a:normAutofit fontScale="90000"/>
          </a:bodyPr>
          <a:lstStyle/>
          <a:p>
            <a:pPr algn="ctr"/>
            <a:br>
              <a:rPr lang="en-US" sz="8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The Manuscript bears the traces, in script, of continuous use by Greek, Latin, Turkish, Oriental and Jewish physicians, thus proving an ongoing esteem for classical pharmacology from the 6</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to the 15</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centuries. (</a:t>
            </a:r>
            <a:r>
              <a:rPr lang="it-IT" sz="2400" b="1" dirty="0">
                <a:solidFill>
                  <a:schemeClr val="accent4">
                    <a:lumMod val="20000"/>
                    <a:lumOff val="80000"/>
                  </a:schemeClr>
                </a:solidFill>
                <a:latin typeface="Papyrus" panose="03070502060502030205" pitchFamily="66" charset="0"/>
              </a:rPr>
              <a:t>Folio 29v, Plantago lanceolata - lamb's tongue and Folio 167v, Cannabis sativa - hemp)</a:t>
            </a:r>
            <a:br>
              <a:rPr lang="it-IT" sz="2400" b="1" dirty="0">
                <a:solidFill>
                  <a:schemeClr val="accent4">
                    <a:lumMod val="20000"/>
                    <a:lumOff val="80000"/>
                  </a:schemeClr>
                </a:solidFill>
                <a:latin typeface="Papyrus" panose="03070502060502030205" pitchFamily="66" charset="0"/>
              </a:rPr>
            </a:br>
            <a:endParaRPr lang="en-US" sz="2400" b="1" dirty="0">
              <a:solidFill>
                <a:schemeClr val="accent4">
                  <a:lumMod val="20000"/>
                  <a:lumOff val="80000"/>
                </a:schemeClr>
              </a:solidFill>
              <a:latin typeface="Papyrus" panose="03070502060502030205" pitchFamily="66" charset="0"/>
            </a:endParaRPr>
          </a:p>
        </p:txBody>
      </p:sp>
      <p:pic>
        <p:nvPicPr>
          <p:cNvPr id="4098" name="Picture 2">
            <a:extLst>
              <a:ext uri="{FF2B5EF4-FFF2-40B4-BE49-F238E27FC236}">
                <a16:creationId xmlns:a16="http://schemas.microsoft.com/office/drawing/2014/main" id="{9535175D-CBB0-4EB9-ACF3-3EB166CA4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72" y="1718970"/>
            <a:ext cx="4058308" cy="49820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085D9ED8-7A17-4EDE-B37D-B524F9D47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658" y="1718970"/>
            <a:ext cx="4222070" cy="4982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316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577</TotalTime>
  <Words>723</Words>
  <Application>Microsoft Office PowerPoint</Application>
  <PresentationFormat>On-screen Show (4:3)</PresentationFormat>
  <Paragraphs>16</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Chiller</vt:lpstr>
      <vt:lpstr>Papyrus</vt:lpstr>
      <vt:lpstr>Office Theme</vt:lpstr>
      <vt:lpstr>PowerPoint Presentation</vt:lpstr>
      <vt:lpstr>         Vienna Dioscurides, about 515 AD, Byzantine Greek Illuminated Manuscript of De Materia Medica by Pedanius Dioscurides, vellum folios measure 37 by 30 cm, Österreichischen Nationalbibliothek, Vienna</vt:lpstr>
      <vt:lpstr>    Pedanius Dioscurides Pedanius Dioscurides was born in Anazarbos (Asia Minor) in the 1st century AD, during the time of Emperor Nero. He was a Greek physician, a pharmacologist and a military surgeon. As he travelled with the Roman Army, he had the opportunity to study the medicinal properties of nearly 600 plants. Around 77 AD,  Dioscurides wrote “De materia medica,” a five-volume encyclopedia that deals with approximately 1,000 simple drugs. “De materia medica,” written originally  in Greek, was translated in 7 different  languages and is considered to be the  foundation of European botany.      </vt:lpstr>
      <vt:lpstr>       Vienna Dioscurides is an early 6th-century illuminated manuscript of De Materia Medica by Pandanius Dioscorides in Greek. It is an important and rare example of a late antique scientific text. The 491 vellum folios contain more than 400 pictures of animals and plants, most done in a naturalistic style. Portraits of Dioskorides: 1. Dioscurides with the Mandrake Plant and  Euresis, the Personification of Invention. 2. Dioscorides reads from his text on the  Mandrake, while Epinoia (Idea-Muse) holds  the mandrake to ensure the artist records it  correctly. The unknown artist looks at  Epinoia as he paints the plant.  </vt:lpstr>
      <vt:lpstr>PowerPoint Presentation</vt:lpstr>
      <vt:lpstr>  The manuscript was created in Constantinople just before 515 AD,  commissioned as a gift, for the Imperial Princess Juliana Anicia. Although it was originally created as a luxury item, there is some indication that in later centuries it was used daily as a hospital textbook.</vt:lpstr>
      <vt:lpstr>                Seven noted Physicians and Botanists presented in the Vienna Dioscurides,  Galen,c. 131 - 200 AD is the figure in the middle. He is flanked by Krateuas, c. 2nd Century BC on his left and Dioscurides on his right. In the second row, from left to right, are Apollonius Mus, c. 1st Century BC and Nicander, c. 2nd Century BC. In the third row, from left to right, are Andreas, c. 4th Century AD and Rufus of Ephesus c. late 1st Century AD - c. early 2nd Century AD.</vt:lpstr>
      <vt:lpstr>   The Vienna Dioscurides comprises 491 folios (or almost a thousand pages) and almost four hundred color illustrations, each occupying a full page facing a description of the plant's pharmacological properties. . . .  Handwritten notations in Greek, Latin, Persian, Turkish, Arabic and Hebrew give evidence of the work’s broad appeal. (photo of a facsimile copy of the original manuscript) </vt:lpstr>
      <vt:lpstr>Vienna Dioscurides, early 6th-century illuminated manuscript of De Materia Medica, page on Krithamo     </vt:lpstr>
      <vt:lpstr>Vienna Dioscurides  Poppy Anemone, Asfodelos, Akanthio, Bliton</vt:lpstr>
      <vt:lpstr>Ippofaes, Iris, Sweet Violet  </vt:lpstr>
      <vt:lpstr> The Vienna Dioscurides also contains the earliest illustrated treatise on ornithology.</vt:lpstr>
      <vt:lpstr>  In addition to the text by Dioscurides, the famous Vienna manuscript has an appendix of the Carmen de Herbis attributed to Rufus, a paraphrase of an ornithological treatise by a certain Dionysius, usually identified with Dionysius of Philadelphia, and a paraphrase of Nicander's treatise on the treatment of snake bites. (detail photo of a Facsimile Edition) </vt:lpstr>
      <vt:lpstr> The Manuscript bears the traces, in script, of continuous use by Greek, Latin, Turkish, Oriental and Jewish physicians, thus proving an ongoing esteem for classical pharmacology from the 6th to the 15th centuries. (Folio 29v, Plantago lanceolata - lamb's tongue and Folio 167v, Cannabis sativa - hemp)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5</cp:revision>
  <dcterms:created xsi:type="dcterms:W3CDTF">2018-10-16T04:47:55Z</dcterms:created>
  <dcterms:modified xsi:type="dcterms:W3CDTF">2020-11-21T13:33:28Z</dcterms:modified>
</cp:coreProperties>
</file>