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369" r:id="rId2"/>
    <p:sldId id="371" r:id="rId3"/>
    <p:sldId id="358" r:id="rId4"/>
    <p:sldId id="359" r:id="rId5"/>
    <p:sldId id="272" r:id="rId6"/>
    <p:sldId id="329" r:id="rId7"/>
    <p:sldId id="324" r:id="rId8"/>
    <p:sldId id="360" r:id="rId9"/>
    <p:sldId id="361" r:id="rId10"/>
    <p:sldId id="363" r:id="rId11"/>
    <p:sldId id="364" r:id="rId12"/>
    <p:sldId id="365" r:id="rId13"/>
    <p:sldId id="362" r:id="rId14"/>
    <p:sldId id="366" r:id="rId15"/>
    <p:sldId id="368" r:id="rId16"/>
    <p:sldId id="367" r:id="rId17"/>
    <p:sldId id="373" r:id="rId18"/>
    <p:sldId id="348" r:id="rId19"/>
    <p:sldId id="355" r:id="rId20"/>
    <p:sldId id="356" r:id="rId21"/>
    <p:sldId id="357" r:id="rId22"/>
    <p:sldId id="330" r:id="rId23"/>
    <p:sldId id="273" r:id="rId24"/>
    <p:sldId id="260" r:id="rId25"/>
    <p:sldId id="311" r:id="rId26"/>
    <p:sldId id="258" r:id="rId27"/>
    <p:sldId id="331" r:id="rId28"/>
    <p:sldId id="333" r:id="rId29"/>
    <p:sldId id="277" r:id="rId30"/>
    <p:sldId id="308" r:id="rId31"/>
    <p:sldId id="334" r:id="rId32"/>
    <p:sldId id="335" r:id="rId33"/>
    <p:sldId id="332" r:id="rId34"/>
    <p:sldId id="336" r:id="rId35"/>
    <p:sldId id="337" r:id="rId36"/>
    <p:sldId id="338" r:id="rId37"/>
    <p:sldId id="339" r:id="rId38"/>
    <p:sldId id="345" r:id="rId39"/>
    <p:sldId id="343" r:id="rId40"/>
    <p:sldId id="344" r:id="rId41"/>
    <p:sldId id="340" r:id="rId42"/>
    <p:sldId id="322" r:id="rId43"/>
    <p:sldId id="342" r:id="rId44"/>
    <p:sldId id="353" r:id="rId45"/>
    <p:sldId id="349" r:id="rId46"/>
    <p:sldId id="350" r:id="rId47"/>
    <p:sldId id="351" r:id="rId48"/>
    <p:sldId id="352" r:id="rId49"/>
    <p:sldId id="354" r:id="rId50"/>
    <p:sldId id="278" r:id="rId51"/>
    <p:sldId id="346" r:id="rId52"/>
    <p:sldId id="279" r:id="rId53"/>
    <p:sldId id="280" r:id="rId54"/>
    <p:sldId id="347" r:id="rId55"/>
    <p:sldId id="375" r:id="rId56"/>
    <p:sldId id="376" r:id="rId57"/>
    <p:sldId id="281"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EFB"/>
    <a:srgbClr val="101C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2DE27C-6B6B-4B3C-996E-2F54EB733F74}" v="9" dt="2020-10-16T03:30:48.4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138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CE2DE27C-6B6B-4B3C-996E-2F54EB733F74}"/>
    <pc:docChg chg="custSel addSld delSld modSld">
      <pc:chgData name="Amalia Spiliakou" userId="f4bd6b91a0b5818a" providerId="LiveId" clId="{CE2DE27C-6B6B-4B3C-996E-2F54EB733F74}" dt="2020-10-16T03:31:24.285" v="49" actId="1076"/>
      <pc:docMkLst>
        <pc:docMk/>
      </pc:docMkLst>
      <pc:sldChg chg="addSp modSp setBg">
        <pc:chgData name="Amalia Spiliakou" userId="f4bd6b91a0b5818a" providerId="LiveId" clId="{CE2DE27C-6B6B-4B3C-996E-2F54EB733F74}" dt="2020-10-16T03:31:24.285" v="49" actId="1076"/>
        <pc:sldMkLst>
          <pc:docMk/>
          <pc:sldMk cId="210791919" sldId="256"/>
        </pc:sldMkLst>
        <pc:spChg chg="add mod">
          <ac:chgData name="Amalia Spiliakou" userId="f4bd6b91a0b5818a" providerId="LiveId" clId="{CE2DE27C-6B6B-4B3C-996E-2F54EB733F74}" dt="2020-10-16T03:31:24.285" v="49" actId="1076"/>
          <ac:spMkLst>
            <pc:docMk/>
            <pc:sldMk cId="210791919" sldId="256"/>
            <ac:spMk id="4" creationId="{1EFA2B43-316A-4C9D-894C-D5DE8A06F9F9}"/>
          </ac:spMkLst>
        </pc:spChg>
      </pc:sldChg>
      <pc:sldChg chg="del">
        <pc:chgData name="Amalia Spiliakou" userId="f4bd6b91a0b5818a" providerId="LiveId" clId="{CE2DE27C-6B6B-4B3C-996E-2F54EB733F74}" dt="2020-10-16T03:26:41.449" v="5" actId="2696"/>
        <pc:sldMkLst>
          <pc:docMk/>
          <pc:sldMk cId="0" sldId="317"/>
        </pc:sldMkLst>
      </pc:sldChg>
      <pc:sldChg chg="addSp delSp modSp add">
        <pc:chgData name="Amalia Spiliakou" userId="f4bd6b91a0b5818a" providerId="LiveId" clId="{CE2DE27C-6B6B-4B3C-996E-2F54EB733F74}" dt="2020-10-16T03:26:37.369" v="4" actId="962"/>
        <pc:sldMkLst>
          <pc:docMk/>
          <pc:sldMk cId="132970155" sldId="324"/>
        </pc:sldMkLst>
        <pc:spChg chg="del">
          <ac:chgData name="Amalia Spiliakou" userId="f4bd6b91a0b5818a" providerId="LiveId" clId="{CE2DE27C-6B6B-4B3C-996E-2F54EB733F74}" dt="2020-10-16T03:26:32.963" v="1" actId="478"/>
          <ac:spMkLst>
            <pc:docMk/>
            <pc:sldMk cId="132970155" sldId="324"/>
            <ac:spMk id="2" creationId="{72CFB936-48A5-4E98-B51A-17E4A7645A3D}"/>
          </ac:spMkLst>
        </pc:spChg>
        <pc:picChg chg="add mod">
          <ac:chgData name="Amalia Spiliakou" userId="f4bd6b91a0b5818a" providerId="LiveId" clId="{CE2DE27C-6B6B-4B3C-996E-2F54EB733F74}" dt="2020-10-16T03:26:37.369" v="4" actId="962"/>
          <ac:picMkLst>
            <pc:docMk/>
            <pc:sldMk cId="132970155" sldId="324"/>
            <ac:picMk id="4" creationId="{E1B32B6C-58DA-415E-8209-6A41FB49031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63121A-C3E8-46DE-A0C4-A7FE18CBE7AE}" type="datetimeFigureOut">
              <a:rPr lang="en-US" smtClean="0"/>
              <a:t>10/17/2020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B56E43-E4A0-4908-985E-730BEEFD17BA}" type="slidenum">
              <a:rPr lang="en-US" smtClean="0"/>
              <a:t>‹#›</a:t>
            </a:fld>
            <a:endParaRPr lang="en-US"/>
          </a:p>
        </p:txBody>
      </p:sp>
    </p:spTree>
    <p:extLst>
      <p:ext uri="{BB962C8B-B14F-4D97-AF65-F5344CB8AC3E}">
        <p14:creationId xmlns:p14="http://schemas.microsoft.com/office/powerpoint/2010/main" val="2257468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AA1CB479-813C-4E53-836B-923291D3FE6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39DC0122-BACF-4528-9F0A-6696F02542C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80" name="Slide Number Placeholder 3">
            <a:extLst>
              <a:ext uri="{FF2B5EF4-FFF2-40B4-BE49-F238E27FC236}">
                <a16:creationId xmlns:a16="http://schemas.microsoft.com/office/drawing/2014/main" id="{980E2A44-12F8-4819-97F5-A7F0D4D1FD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FDA67EF-219F-4C8A-8323-120174464217}" type="slidenum">
              <a:rPr lang="en-US" altLang="en-US">
                <a:latin typeface="Arial" panose="020B0604020202020204" pitchFamily="34" charset="0"/>
              </a:rPr>
              <a:pPr>
                <a:spcBef>
                  <a:spcPct val="0"/>
                </a:spcBef>
              </a:pPr>
              <a:t>23</a:t>
            </a:fld>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B114A4C3-7FB0-4F31-807B-B363265799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BDC98709-00B9-45D3-B473-3D4197E43C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628" name="Slide Number Placeholder 3">
            <a:extLst>
              <a:ext uri="{FF2B5EF4-FFF2-40B4-BE49-F238E27FC236}">
                <a16:creationId xmlns:a16="http://schemas.microsoft.com/office/drawing/2014/main" id="{E272229B-166F-4EF4-BF69-A3DBA63D16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3FB0DC3-2A01-4632-B0BD-15D5C7F050B5}" type="slidenum">
              <a:rPr lang="en-US" altLang="en-US">
                <a:latin typeface="Arial" panose="020B0604020202020204" pitchFamily="34" charset="0"/>
              </a:rPr>
              <a:pPr>
                <a:spcBef>
                  <a:spcPct val="0"/>
                </a:spcBef>
              </a:pPr>
              <a:t>24</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E71616-1A28-4789-842C-B4D59B89542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1884741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E71616-1A28-4789-842C-B4D59B89542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1668568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E71616-1A28-4789-842C-B4D59B89542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3720257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E71616-1A28-4789-842C-B4D59B89542E}"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285590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E71616-1A28-4789-842C-B4D59B89542E}" type="datetimeFigureOut">
              <a:rPr lang="en-US" smtClean="0"/>
              <a:t>10/17/2020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1050077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E71616-1A28-4789-842C-B4D59B89542E}" type="datetimeFigureOut">
              <a:rPr lang="en-US" smtClean="0"/>
              <a:t>10/17/2020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2631321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E71616-1A28-4789-842C-B4D59B89542E}" type="datetimeFigureOut">
              <a:rPr lang="en-US" smtClean="0"/>
              <a:t>10/17/2020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2070020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E71616-1A28-4789-842C-B4D59B89542E}"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3265759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E71616-1A28-4789-842C-B4D59B89542E}" type="datetimeFigureOut">
              <a:rPr lang="en-US" smtClean="0"/>
              <a:t>10/17/2020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2929376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E71616-1A28-4789-842C-B4D59B89542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41230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E71616-1A28-4789-842C-B4D59B89542E}" type="datetimeFigureOut">
              <a:rPr lang="en-US" smtClean="0"/>
              <a:t>10/17/2020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BA4AA-6D85-4E1B-9269-FB130CAA3DEB}" type="slidenum">
              <a:rPr lang="en-US" smtClean="0"/>
              <a:t>‹#›</a:t>
            </a:fld>
            <a:endParaRPr lang="en-US"/>
          </a:p>
        </p:txBody>
      </p:sp>
    </p:spTree>
    <p:extLst>
      <p:ext uri="{BB962C8B-B14F-4D97-AF65-F5344CB8AC3E}">
        <p14:creationId xmlns:p14="http://schemas.microsoft.com/office/powerpoint/2010/main" val="270153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E71616-1A28-4789-842C-B4D59B89542E}" type="datetimeFigureOut">
              <a:rPr lang="en-US" smtClean="0"/>
              <a:t>10/17/2020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8BA4AA-6D85-4E1B-9269-FB130CAA3DEB}" type="slidenum">
              <a:rPr lang="en-US" smtClean="0"/>
              <a:t>‹#›</a:t>
            </a:fld>
            <a:endParaRPr lang="en-US"/>
          </a:p>
        </p:txBody>
      </p:sp>
    </p:spTree>
    <p:extLst>
      <p:ext uri="{BB962C8B-B14F-4D97-AF65-F5344CB8AC3E}">
        <p14:creationId xmlns:p14="http://schemas.microsoft.com/office/powerpoint/2010/main" val="2828797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hyperlink" Target="https://www.youtube.com/watch?v=P9s3YA-glNk" TargetMode="Externa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www.khanacademy.org/humanities/renaissance-reformation/late-gothic-italy/modal/v/giotto-arena-scrovegni-chapel-part-2-of-4" TargetMode="External"/><Relationship Id="rId2" Type="http://schemas.openxmlformats.org/officeDocument/2006/relationships/hyperlink" Target="https://www.khanacademy.org/humanities/renaissance-reformation/late-gothic-italy/modal/v/giotto-arena-scrovegni-chapel-padua-c-1305-part-1-of-4" TargetMode="External"/><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hyperlink" Target="https://www.khanacademy.org/humanities/renaissance-reformation/late-gothic-italy/modal/v/giotto-arena-scrovegni-chapel-part-3-of-4"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hyperlink" Target="https://www.khanacademy.org/humanities/renaissance-reformation/late-gothic-italy/modal/v/giotto-arena-scrovegni-chapel-part-4-of-4"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Wave 1">
            <a:extLst>
              <a:ext uri="{FF2B5EF4-FFF2-40B4-BE49-F238E27FC236}">
                <a16:creationId xmlns:a16="http://schemas.microsoft.com/office/drawing/2014/main" id="{00C1E5FE-D9E9-466A-B366-1DC8FFFC127F}"/>
              </a:ext>
            </a:extLst>
          </p:cNvPr>
          <p:cNvSpPr/>
          <p:nvPr/>
        </p:nvSpPr>
        <p:spPr>
          <a:xfrm rot="10800000" flipH="1" flipV="1">
            <a:off x="377967" y="416141"/>
            <a:ext cx="8388065" cy="6025717"/>
          </a:xfrm>
          <a:prstGeom prst="wave">
            <a:avLst>
              <a:gd name="adj1" fmla="val 12500"/>
              <a:gd name="adj2" fmla="val -106"/>
            </a:avLst>
          </a:prstGeom>
          <a:solidFill>
            <a:schemeClr val="accent4">
              <a:lumMod val="20000"/>
              <a:lumOff val="80000"/>
            </a:schemeClr>
          </a:solidFill>
          <a:ln>
            <a:solidFill>
              <a:schemeClr val="accent4">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endParaRPr lang="en-US" sz="800" dirty="0">
              <a:solidFill>
                <a:schemeClr val="bg2">
                  <a:lumMod val="10000"/>
                </a:schemeClr>
              </a:solidFill>
              <a:latin typeface="Monotype Corsiva" panose="03010101010201010101" pitchFamily="66" charset="0"/>
            </a:endParaRPr>
          </a:p>
          <a:p>
            <a:pPr algn="ctr">
              <a:defRPr/>
            </a:pPr>
            <a:endParaRPr lang="en-US" sz="800" dirty="0">
              <a:solidFill>
                <a:schemeClr val="bg2">
                  <a:lumMod val="10000"/>
                </a:schemeClr>
              </a:solidFill>
              <a:latin typeface="Monotype Corsiva" panose="03010101010201010101" pitchFamily="66" charset="0"/>
            </a:endParaRPr>
          </a:p>
          <a:p>
            <a:pPr algn="ctr">
              <a:defRPr/>
            </a:pPr>
            <a:endParaRPr lang="en-US" sz="800" dirty="0">
              <a:solidFill>
                <a:schemeClr val="bg2">
                  <a:lumMod val="10000"/>
                </a:schemeClr>
              </a:solidFill>
              <a:latin typeface="Monotype Corsiva" panose="03010101010201010101" pitchFamily="66" charset="0"/>
            </a:endParaRPr>
          </a:p>
          <a:p>
            <a:pPr algn="ctr">
              <a:defRPr/>
            </a:pPr>
            <a:endParaRPr lang="en-US" sz="800" dirty="0">
              <a:solidFill>
                <a:schemeClr val="bg2">
                  <a:lumMod val="10000"/>
                </a:schemeClr>
              </a:solidFill>
              <a:latin typeface="Monotype Corsiva" panose="03010101010201010101" pitchFamily="66" charset="0"/>
            </a:endParaRPr>
          </a:p>
          <a:p>
            <a:pPr algn="ctr">
              <a:defRPr/>
            </a:pPr>
            <a:endParaRPr lang="en-US" sz="800" dirty="0">
              <a:solidFill>
                <a:schemeClr val="bg2">
                  <a:lumMod val="10000"/>
                </a:schemeClr>
              </a:solidFill>
              <a:latin typeface="Monotype Corsiva" panose="03010101010201010101" pitchFamily="66" charset="0"/>
            </a:endParaRPr>
          </a:p>
          <a:p>
            <a:pPr algn="ctr">
              <a:defRPr/>
            </a:pPr>
            <a:endParaRPr lang="en-US" sz="800" dirty="0">
              <a:solidFill>
                <a:schemeClr val="bg2">
                  <a:lumMod val="10000"/>
                </a:schemeClr>
              </a:solidFill>
              <a:latin typeface="Monotype Corsiva" panose="03010101010201010101" pitchFamily="66" charset="0"/>
            </a:endParaRPr>
          </a:p>
          <a:p>
            <a:pPr algn="ctr">
              <a:defRPr/>
            </a:pPr>
            <a:endParaRPr lang="en-US" sz="800" dirty="0">
              <a:solidFill>
                <a:schemeClr val="bg2">
                  <a:lumMod val="10000"/>
                </a:schemeClr>
              </a:solidFill>
              <a:latin typeface="Monotype Corsiva" panose="03010101010201010101" pitchFamily="66" charset="0"/>
            </a:endParaRPr>
          </a:p>
          <a:p>
            <a:pPr algn="ctr">
              <a:defRPr/>
            </a:pPr>
            <a:r>
              <a:rPr lang="en-US" sz="6000" dirty="0">
                <a:solidFill>
                  <a:schemeClr val="bg2">
                    <a:lumMod val="10000"/>
                  </a:schemeClr>
                </a:solidFill>
                <a:latin typeface="Monotype Corsiva" panose="03010101010201010101" pitchFamily="66" charset="0"/>
              </a:rPr>
              <a:t>Teaching… with </a:t>
            </a:r>
            <a:r>
              <a:rPr lang="it-IT" sz="6000" dirty="0">
                <a:solidFill>
                  <a:schemeClr val="bg2">
                    <a:lumMod val="10000"/>
                  </a:schemeClr>
                </a:solidFill>
                <a:latin typeface="Monotype Corsiva" panose="03010101010201010101" pitchFamily="66" charset="0"/>
              </a:rPr>
              <a:t>Giotto di Bondone, 1266/7 – 1337</a:t>
            </a:r>
            <a:br>
              <a:rPr lang="it-IT" sz="6000" dirty="0">
                <a:solidFill>
                  <a:schemeClr val="bg2">
                    <a:lumMod val="10000"/>
                  </a:schemeClr>
                </a:solidFill>
                <a:latin typeface="Monotype Corsiva" panose="03010101010201010101" pitchFamily="66" charset="0"/>
              </a:rPr>
            </a:br>
            <a:endParaRPr lang="en-US" sz="6000" dirty="0">
              <a:solidFill>
                <a:schemeClr val="bg2">
                  <a:lumMod val="10000"/>
                </a:schemeClr>
              </a:solidFill>
              <a:latin typeface="Monotype Corsiva" panose="03010101010201010101" pitchFamily="66" charset="0"/>
            </a:endParaRPr>
          </a:p>
        </p:txBody>
      </p:sp>
    </p:spTree>
    <p:extLst>
      <p:ext uri="{BB962C8B-B14F-4D97-AF65-F5344CB8AC3E}">
        <p14:creationId xmlns:p14="http://schemas.microsoft.com/office/powerpoint/2010/main" val="312652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Wave 1">
            <a:extLst>
              <a:ext uri="{FF2B5EF4-FFF2-40B4-BE49-F238E27FC236}">
                <a16:creationId xmlns:a16="http://schemas.microsoft.com/office/drawing/2014/main" id="{00C1E5FE-D9E9-466A-B366-1DC8FFFC127F}"/>
              </a:ext>
            </a:extLst>
          </p:cNvPr>
          <p:cNvSpPr/>
          <p:nvPr/>
        </p:nvSpPr>
        <p:spPr>
          <a:xfrm rot="10800000" flipH="1" flipV="1">
            <a:off x="377967" y="416141"/>
            <a:ext cx="8388065" cy="6025717"/>
          </a:xfrm>
          <a:prstGeom prst="wave">
            <a:avLst>
              <a:gd name="adj1" fmla="val 12500"/>
              <a:gd name="adj2" fmla="val -106"/>
            </a:avLst>
          </a:prstGeom>
          <a:solidFill>
            <a:schemeClr val="accent4">
              <a:lumMod val="20000"/>
              <a:lumOff val="80000"/>
            </a:schemeClr>
          </a:solidFill>
          <a:ln>
            <a:solidFill>
              <a:schemeClr val="accent4">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6000" dirty="0">
                <a:solidFill>
                  <a:schemeClr val="bg2">
                    <a:lumMod val="10000"/>
                  </a:schemeClr>
                </a:solidFill>
                <a:latin typeface="Monotype Corsiva" panose="03010101010201010101" pitchFamily="66" charset="0"/>
              </a:rPr>
              <a:t>Teaching… with Giotto</a:t>
            </a:r>
          </a:p>
          <a:p>
            <a:pPr algn="ctr">
              <a:defRPr/>
            </a:pPr>
            <a:r>
              <a:rPr lang="en-US" sz="6000" dirty="0">
                <a:solidFill>
                  <a:schemeClr val="bg2">
                    <a:lumMod val="10000"/>
                  </a:schemeClr>
                </a:solidFill>
                <a:latin typeface="Monotype Corsiva" panose="03010101010201010101" pitchFamily="66" charset="0"/>
              </a:rPr>
              <a:t>Panels</a:t>
            </a:r>
          </a:p>
        </p:txBody>
      </p:sp>
    </p:spTree>
    <p:extLst>
      <p:ext uri="{BB962C8B-B14F-4D97-AF65-F5344CB8AC3E}">
        <p14:creationId xmlns:p14="http://schemas.microsoft.com/office/powerpoint/2010/main" val="3394420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7CAE3-C4CD-4885-ABEC-2B4557B701B9}"/>
              </a:ext>
            </a:extLst>
          </p:cNvPr>
          <p:cNvSpPr>
            <a:spLocks noGrp="1"/>
          </p:cNvSpPr>
          <p:nvPr>
            <p:ph type="title"/>
          </p:nvPr>
        </p:nvSpPr>
        <p:spPr>
          <a:xfrm>
            <a:off x="0" y="365126"/>
            <a:ext cx="3852863" cy="1325563"/>
          </a:xfrm>
        </p:spPr>
        <p:txBody>
          <a:bodyPr>
            <a:normAutofit fontScale="90000"/>
          </a:bodyPr>
          <a:lstStyle/>
          <a:p>
            <a:pPr algn="ct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br>
              <a:rPr lang="pt-BR" sz="2800" b="1" dirty="0">
                <a:solidFill>
                  <a:schemeClr val="accent4">
                    <a:lumMod val="20000"/>
                    <a:lumOff val="80000"/>
                  </a:schemeClr>
                </a:solidFill>
                <a:latin typeface="Monotype Corsiva" panose="03010101010201010101" pitchFamily="66" charset="0"/>
              </a:rPr>
            </a:br>
            <a:r>
              <a:rPr lang="pt-BR" sz="3100" b="1" dirty="0">
                <a:solidFill>
                  <a:schemeClr val="accent4">
                    <a:lumMod val="20000"/>
                    <a:lumOff val="80000"/>
                  </a:schemeClr>
                </a:solidFill>
                <a:latin typeface="Monotype Corsiva" panose="03010101010201010101" pitchFamily="66" charset="0"/>
              </a:rPr>
              <a:t>Crucifix, 1290-1300</a:t>
            </a:r>
            <a:br>
              <a:rPr lang="pt-BR" sz="3100" b="1" dirty="0">
                <a:solidFill>
                  <a:schemeClr val="accent4">
                    <a:lumMod val="20000"/>
                    <a:lumOff val="80000"/>
                  </a:schemeClr>
                </a:solidFill>
                <a:latin typeface="Monotype Corsiva" panose="03010101010201010101" pitchFamily="66" charset="0"/>
              </a:rPr>
            </a:br>
            <a:r>
              <a:rPr lang="pt-BR" sz="3100" b="1" dirty="0">
                <a:solidFill>
                  <a:schemeClr val="accent4">
                    <a:lumMod val="20000"/>
                    <a:lumOff val="80000"/>
                  </a:schemeClr>
                </a:solidFill>
                <a:latin typeface="Monotype Corsiva" panose="03010101010201010101" pitchFamily="66" charset="0"/>
              </a:rPr>
              <a:t>Tempera on wood, </a:t>
            </a:r>
            <a:br>
              <a:rPr lang="pt-BR" sz="3100" b="1" dirty="0">
                <a:solidFill>
                  <a:schemeClr val="accent4">
                    <a:lumMod val="20000"/>
                    <a:lumOff val="80000"/>
                  </a:schemeClr>
                </a:solidFill>
                <a:latin typeface="Monotype Corsiva" panose="03010101010201010101" pitchFamily="66" charset="0"/>
              </a:rPr>
            </a:br>
            <a:r>
              <a:rPr lang="pt-BR" sz="3100" b="1" dirty="0">
                <a:solidFill>
                  <a:schemeClr val="accent4">
                    <a:lumMod val="20000"/>
                    <a:lumOff val="80000"/>
                  </a:schemeClr>
                </a:solidFill>
                <a:latin typeface="Monotype Corsiva" panose="03010101010201010101" pitchFamily="66" charset="0"/>
              </a:rPr>
              <a:t>578 x 406 cm</a:t>
            </a:r>
            <a:br>
              <a:rPr lang="pt-BR" sz="3100" b="1" dirty="0">
                <a:solidFill>
                  <a:schemeClr val="accent4">
                    <a:lumMod val="20000"/>
                    <a:lumOff val="80000"/>
                  </a:schemeClr>
                </a:solidFill>
                <a:latin typeface="Monotype Corsiva" panose="03010101010201010101" pitchFamily="66" charset="0"/>
              </a:rPr>
            </a:br>
            <a:r>
              <a:rPr lang="pt-BR" sz="3100" b="1" dirty="0">
                <a:solidFill>
                  <a:schemeClr val="accent4">
                    <a:lumMod val="20000"/>
                    <a:lumOff val="80000"/>
                  </a:schemeClr>
                </a:solidFill>
                <a:latin typeface="Monotype Corsiva" panose="03010101010201010101" pitchFamily="66" charset="0"/>
              </a:rPr>
              <a:t>Santa Maria Novella, Florence</a:t>
            </a:r>
            <a:endParaRPr lang="en-US" sz="3100" b="1" dirty="0">
              <a:solidFill>
                <a:schemeClr val="accent4">
                  <a:lumMod val="20000"/>
                  <a:lumOff val="80000"/>
                </a:schemeClr>
              </a:solidFill>
              <a:latin typeface="Monotype Corsiva" panose="03010101010201010101" pitchFamily="66" charset="0"/>
            </a:endParaRPr>
          </a:p>
        </p:txBody>
      </p:sp>
      <p:pic>
        <p:nvPicPr>
          <p:cNvPr id="49156" name="Picture 4">
            <a:extLst>
              <a:ext uri="{FF2B5EF4-FFF2-40B4-BE49-F238E27FC236}">
                <a16:creationId xmlns:a16="http://schemas.microsoft.com/office/drawing/2014/main" id="{60CF0F44-2A35-41DD-A2A4-1C80CECF7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2863" y="0"/>
            <a:ext cx="52911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457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0178" name="Picture 2" descr="Crucifix&quot; (c. 1290-1295) (detail) by Giotto, Santa Maria Novella,... |  Download Scientific Diagram">
            <a:extLst>
              <a:ext uri="{FF2B5EF4-FFF2-40B4-BE49-F238E27FC236}">
                <a16:creationId xmlns:a16="http://schemas.microsoft.com/office/drawing/2014/main" id="{5786D8AA-E0CB-44B8-AA11-1E99E7A245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30" b="15984"/>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709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F26F44DC-0EC4-4A5E-9718-26DB7280BD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5425"/>
            <a:ext cx="4191000"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3">
            <a:extLst>
              <a:ext uri="{FF2B5EF4-FFF2-40B4-BE49-F238E27FC236}">
                <a16:creationId xmlns:a16="http://schemas.microsoft.com/office/drawing/2014/main" id="{2FC999DD-5BB6-483D-95D0-404F975325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34138" y="228600"/>
            <a:ext cx="2557462"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a:extLst>
              <a:ext uri="{FF2B5EF4-FFF2-40B4-BE49-F238E27FC236}">
                <a16:creationId xmlns:a16="http://schemas.microsoft.com/office/drawing/2014/main" id="{262C4B32-30DC-4152-8BD9-0F93DC8BD28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3408363"/>
            <a:ext cx="2590800" cy="322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itle 1">
            <a:extLst>
              <a:ext uri="{FF2B5EF4-FFF2-40B4-BE49-F238E27FC236}">
                <a16:creationId xmlns:a16="http://schemas.microsoft.com/office/drawing/2014/main" id="{36553A60-AD93-490F-BF23-753D56026DAB}"/>
              </a:ext>
            </a:extLst>
          </p:cNvPr>
          <p:cNvSpPr>
            <a:spLocks noGrp="1"/>
          </p:cNvSpPr>
          <p:nvPr>
            <p:ph type="title"/>
          </p:nvPr>
        </p:nvSpPr>
        <p:spPr>
          <a:xfrm>
            <a:off x="4343400" y="274638"/>
            <a:ext cx="2090738" cy="1143000"/>
          </a:xfrm>
        </p:spPr>
        <p:txBody>
          <a:bodyPr>
            <a:normAutofit fontScale="90000"/>
          </a:bodyPr>
          <a:lstStyle/>
          <a:p>
            <a:pPr algn="ctr">
              <a:defRPr/>
            </a:pP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it-IT" altLang="en-US" sz="1800" b="1" dirty="0"/>
            </a:br>
            <a:br>
              <a:rPr lang="en-US" altLang="en-US" sz="2700" b="1" dirty="0">
                <a:solidFill>
                  <a:schemeClr val="accent4">
                    <a:lumMod val="20000"/>
                    <a:lumOff val="80000"/>
                  </a:schemeClr>
                </a:solidFill>
                <a:latin typeface="Monotype Corsiva" panose="03010101010201010101" pitchFamily="66" charset="0"/>
              </a:rPr>
            </a:br>
            <a:r>
              <a:rPr lang="en-US" altLang="en-US" sz="2700" b="1" dirty="0" err="1">
                <a:solidFill>
                  <a:schemeClr val="accent4">
                    <a:lumMod val="20000"/>
                    <a:lumOff val="80000"/>
                  </a:schemeClr>
                </a:solidFill>
                <a:latin typeface="Monotype Corsiva" panose="03010101010201010101" pitchFamily="66" charset="0"/>
              </a:rPr>
              <a:t>Ognissanti</a:t>
            </a:r>
            <a:r>
              <a:rPr lang="en-US" altLang="en-US" sz="2700" b="1" dirty="0">
                <a:solidFill>
                  <a:schemeClr val="accent4">
                    <a:lumMod val="20000"/>
                    <a:lumOff val="80000"/>
                  </a:schemeClr>
                </a:solidFill>
                <a:latin typeface="Monotype Corsiva" panose="03010101010201010101" pitchFamily="66" charset="0"/>
              </a:rPr>
              <a:t> Madonna, </a:t>
            </a:r>
            <a:r>
              <a:rPr lang="en-US" altLang="en-US" sz="2700" dirty="0">
                <a:solidFill>
                  <a:schemeClr val="accent4">
                    <a:lumMod val="20000"/>
                    <a:lumOff val="80000"/>
                  </a:schemeClr>
                </a:solidFill>
                <a:latin typeface="Monotype Corsiva" panose="03010101010201010101" pitchFamily="66" charset="0"/>
              </a:rPr>
              <a:t>1310, tempera on panel, 325 × 204 cm, Uffizi Gallery, Florence </a:t>
            </a:r>
            <a:br>
              <a:rPr lang="en-US" altLang="en-US" sz="2000" dirty="0">
                <a:solidFill>
                  <a:schemeClr val="accent4">
                    <a:lumMod val="20000"/>
                    <a:lumOff val="80000"/>
                  </a:schemeClr>
                </a:solidFill>
                <a:latin typeface="Monotype Corsiva" panose="03010101010201010101" pitchFamily="66" charset="0"/>
              </a:rPr>
            </a:br>
            <a:r>
              <a:rPr lang="en-US" altLang="en-US" sz="2000" dirty="0">
                <a:solidFill>
                  <a:schemeClr val="bg2">
                    <a:lumMod val="50000"/>
                  </a:schemeClr>
                </a:solidFill>
                <a:latin typeface="Monotype Corsiva" panose="03010101010201010101" pitchFamily="66" charset="0"/>
                <a:hlinkClick r:id="rId5"/>
              </a:rPr>
              <a:t>https://www.youtube.com/watch?v=P9s3YA-glNk</a:t>
            </a:r>
            <a:br>
              <a:rPr lang="en-US" altLang="en-US" sz="2000" dirty="0">
                <a:solidFill>
                  <a:schemeClr val="bg2">
                    <a:lumMod val="50000"/>
                  </a:schemeClr>
                </a:solidFill>
                <a:latin typeface="Monotype Corsiva" panose="03010101010201010101" pitchFamily="66" charset="0"/>
              </a:rPr>
            </a:br>
            <a:endParaRPr lang="el-GR" altLang="en-US" sz="2000" b="1" dirty="0">
              <a:solidFill>
                <a:schemeClr val="bg2">
                  <a:lumMod val="50000"/>
                </a:schemeClr>
              </a:solidFill>
              <a:latin typeface="Monotype Corsiva" panose="03010101010201010101"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The Madonna Di Ognissanti Detail Of Kneeling Angel With Vase Of Flowers  Painting by Giotto Di Bondone">
            <a:extLst>
              <a:ext uri="{FF2B5EF4-FFF2-40B4-BE49-F238E27FC236}">
                <a16:creationId xmlns:a16="http://schemas.microsoft.com/office/drawing/2014/main" id="{9B84F0A3-D377-467D-B07E-594F65A3C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224" y="0"/>
            <a:ext cx="48847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està (Madonna d'Ognissanti), Giotto. Riproduzione su carta Amalfi |  Expoitalyart">
            <a:extLst>
              <a:ext uri="{FF2B5EF4-FFF2-40B4-BE49-F238E27FC236}">
                <a16:creationId xmlns:a16="http://schemas.microsoft.com/office/drawing/2014/main" id="{FFA90E9C-31B6-4098-96E5-BB0A95854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3528" y="1689961"/>
            <a:ext cx="4580248" cy="4580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774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icture containing photo, different, many, large&#10;&#10;Description automatically generated">
            <a:extLst>
              <a:ext uri="{FF2B5EF4-FFF2-40B4-BE49-F238E27FC236}">
                <a16:creationId xmlns:a16="http://schemas.microsoft.com/office/drawing/2014/main" id="{E1B32B6C-58DA-415E-8209-6A41FB4903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970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4F054-B9A0-446A-861E-4247CAA537AB}"/>
              </a:ext>
            </a:extLst>
          </p:cNvPr>
          <p:cNvSpPr>
            <a:spLocks noGrp="1"/>
          </p:cNvSpPr>
          <p:nvPr>
            <p:ph type="title"/>
          </p:nvPr>
        </p:nvSpPr>
        <p:spPr>
          <a:xfrm>
            <a:off x="0" y="365126"/>
            <a:ext cx="4284663" cy="1325563"/>
          </a:xfrm>
        </p:spPr>
        <p:txBody>
          <a:bodyPr>
            <a:normAutofit fontScale="90000"/>
          </a:bodyPr>
          <a:lstStyle/>
          <a:p>
            <a:pPr algn="ct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br>
              <a:rPr lang="it-IT" sz="2800" dirty="0">
                <a:solidFill>
                  <a:schemeClr val="accent4">
                    <a:lumMod val="20000"/>
                    <a:lumOff val="80000"/>
                  </a:schemeClr>
                </a:solidFill>
                <a:latin typeface="Monotype Corsiva" panose="03010101010201010101" pitchFamily="66" charset="0"/>
              </a:rPr>
            </a:br>
            <a:r>
              <a:rPr lang="it-IT" sz="3100" dirty="0">
                <a:solidFill>
                  <a:schemeClr val="accent4">
                    <a:lumMod val="20000"/>
                    <a:lumOff val="80000"/>
                  </a:schemeClr>
                </a:solidFill>
                <a:latin typeface="Monotype Corsiva" panose="03010101010201010101" pitchFamily="66" charset="0"/>
              </a:rPr>
              <a:t>Crucifix, 1310-17</a:t>
            </a:r>
            <a:br>
              <a:rPr lang="it-IT" sz="3100" dirty="0">
                <a:solidFill>
                  <a:schemeClr val="accent4">
                    <a:lumMod val="20000"/>
                    <a:lumOff val="80000"/>
                  </a:schemeClr>
                </a:solidFill>
                <a:latin typeface="Monotype Corsiva" panose="03010101010201010101" pitchFamily="66" charset="0"/>
              </a:rPr>
            </a:br>
            <a:r>
              <a:rPr lang="it-IT" sz="3100" dirty="0">
                <a:solidFill>
                  <a:schemeClr val="accent4">
                    <a:lumMod val="20000"/>
                    <a:lumOff val="80000"/>
                  </a:schemeClr>
                </a:solidFill>
                <a:latin typeface="Monotype Corsiva" panose="03010101010201010101" pitchFamily="66" charset="0"/>
              </a:rPr>
              <a:t>Tempera on wood, 430 x 303 cm</a:t>
            </a:r>
            <a:br>
              <a:rPr lang="it-IT" sz="3100" dirty="0">
                <a:solidFill>
                  <a:schemeClr val="accent4">
                    <a:lumMod val="20000"/>
                    <a:lumOff val="80000"/>
                  </a:schemeClr>
                </a:solidFill>
                <a:latin typeface="Monotype Corsiva" panose="03010101010201010101" pitchFamily="66" charset="0"/>
              </a:rPr>
            </a:br>
            <a:r>
              <a:rPr lang="it-IT" sz="3100" dirty="0">
                <a:solidFill>
                  <a:schemeClr val="accent4">
                    <a:lumMod val="20000"/>
                    <a:lumOff val="80000"/>
                  </a:schemeClr>
                </a:solidFill>
                <a:latin typeface="Monotype Corsiva" panose="03010101010201010101" pitchFamily="66" charset="0"/>
              </a:rPr>
              <a:t>Tempio Malatestiano, Rimini</a:t>
            </a:r>
            <a:endParaRPr lang="en-US" sz="3100" dirty="0">
              <a:solidFill>
                <a:schemeClr val="accent4">
                  <a:lumMod val="20000"/>
                  <a:lumOff val="80000"/>
                </a:schemeClr>
              </a:solidFill>
              <a:latin typeface="Monotype Corsiva" panose="03010101010201010101" pitchFamily="66" charset="0"/>
            </a:endParaRPr>
          </a:p>
        </p:txBody>
      </p:sp>
      <p:pic>
        <p:nvPicPr>
          <p:cNvPr id="51202" name="Picture 2">
            <a:extLst>
              <a:ext uri="{FF2B5EF4-FFF2-40B4-BE49-F238E27FC236}">
                <a16:creationId xmlns:a16="http://schemas.microsoft.com/office/drawing/2014/main" id="{C5D09A7A-6A49-4893-A178-601C1F45B4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991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1B986-473D-4489-A6F2-CBAFE5FBE554}"/>
              </a:ext>
            </a:extLst>
          </p:cNvPr>
          <p:cNvSpPr>
            <a:spLocks noGrp="1"/>
          </p:cNvSpPr>
          <p:nvPr>
            <p:ph type="title"/>
          </p:nvPr>
        </p:nvSpPr>
        <p:spPr>
          <a:xfrm>
            <a:off x="0" y="365126"/>
            <a:ext cx="4162425" cy="1325563"/>
          </a:xfrm>
        </p:spPr>
        <p:txBody>
          <a:bodyPr>
            <a:normAutofit fontScale="90000"/>
          </a:bodyPr>
          <a:lstStyle/>
          <a:p>
            <a:pPr algn="ct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Crucifix (front and back), 1317</a:t>
            </a: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Tempera on wood, 223 x 164 cm</a:t>
            </a: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Museo Civico, Padua</a:t>
            </a:r>
          </a:p>
        </p:txBody>
      </p:sp>
      <p:pic>
        <p:nvPicPr>
          <p:cNvPr id="52226" name="Picture 2">
            <a:extLst>
              <a:ext uri="{FF2B5EF4-FFF2-40B4-BE49-F238E27FC236}">
                <a16:creationId xmlns:a16="http://schemas.microsoft.com/office/drawing/2014/main" id="{F51B1EEE-F6EC-4FCC-87A1-3DA80D51F4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2425" y="0"/>
            <a:ext cx="49815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2228" name="Picture 4">
            <a:extLst>
              <a:ext uri="{FF2B5EF4-FFF2-40B4-BE49-F238E27FC236}">
                <a16:creationId xmlns:a16="http://schemas.microsoft.com/office/drawing/2014/main" id="{B75C9267-E99A-450F-8167-85E5965821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700" y="1991576"/>
            <a:ext cx="3291575" cy="4501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780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CB3C1-4677-4D2E-8602-4E4A6B6C9D6B}"/>
              </a:ext>
            </a:extLst>
          </p:cNvPr>
          <p:cNvSpPr>
            <a:spLocks noGrp="1"/>
          </p:cNvSpPr>
          <p:nvPr>
            <p:ph type="title"/>
          </p:nvPr>
        </p:nvSpPr>
        <p:spPr>
          <a:xfrm>
            <a:off x="0" y="365126"/>
            <a:ext cx="9144000" cy="1325563"/>
          </a:xfrm>
        </p:spPr>
        <p:txBody>
          <a:bodyPr>
            <a:normAutofit/>
          </a:bodyPr>
          <a:lstStyle/>
          <a:p>
            <a:pPr algn="ctr"/>
            <a:r>
              <a:rPr lang="en-US" sz="2800" b="1" dirty="0">
                <a:solidFill>
                  <a:schemeClr val="accent4">
                    <a:lumMod val="20000"/>
                    <a:lumOff val="80000"/>
                  </a:schemeClr>
                </a:solidFill>
                <a:latin typeface="Monotype Corsiva" panose="03010101010201010101" pitchFamily="66" charset="0"/>
              </a:rPr>
              <a:t>Panels of a dismembered </a:t>
            </a:r>
            <a:r>
              <a:rPr lang="en-US" sz="2800" b="1" dirty="0" err="1">
                <a:solidFill>
                  <a:schemeClr val="accent4">
                    <a:lumMod val="20000"/>
                    <a:lumOff val="80000"/>
                  </a:schemeClr>
                </a:solidFill>
                <a:latin typeface="Monotype Corsiva" panose="03010101010201010101" pitchFamily="66" charset="0"/>
              </a:rPr>
              <a:t>Polyptych</a:t>
            </a:r>
            <a:r>
              <a:rPr lang="en-US" sz="2800" b="1" dirty="0">
                <a:solidFill>
                  <a:schemeClr val="accent4">
                    <a:lumMod val="20000"/>
                    <a:lumOff val="80000"/>
                  </a:schemeClr>
                </a:solidFill>
                <a:latin typeface="Monotype Corsiva" panose="03010101010201010101" pitchFamily="66" charset="0"/>
              </a:rPr>
              <a:t>, 1320-1330, tempera on panel</a:t>
            </a: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Madonna and Child, 85,5 x 62 cm, NGA, Washington</a:t>
            </a: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The Epiphany, 45,1 x 43,8 cm, the MET, NY</a:t>
            </a:r>
          </a:p>
        </p:txBody>
      </p:sp>
      <p:pic>
        <p:nvPicPr>
          <p:cNvPr id="54274" name="Picture 2">
            <a:extLst>
              <a:ext uri="{FF2B5EF4-FFF2-40B4-BE49-F238E27FC236}">
                <a16:creationId xmlns:a16="http://schemas.microsoft.com/office/drawing/2014/main" id="{98D603C5-87E0-4B7D-9912-182E1C7F0B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548" y="1923068"/>
            <a:ext cx="3613743" cy="4812383"/>
          </a:xfrm>
          <a:prstGeom prst="rect">
            <a:avLst/>
          </a:prstGeom>
          <a:noFill/>
          <a:extLst>
            <a:ext uri="{909E8E84-426E-40DD-AFC4-6F175D3DCCD1}">
              <a14:hiddenFill xmlns:a14="http://schemas.microsoft.com/office/drawing/2010/main">
                <a:solidFill>
                  <a:srgbClr val="FFFFFF"/>
                </a:solidFill>
              </a14:hiddenFill>
            </a:ext>
          </a:extLst>
        </p:spPr>
      </p:pic>
      <p:pic>
        <p:nvPicPr>
          <p:cNvPr id="54276" name="Picture 4">
            <a:extLst>
              <a:ext uri="{FF2B5EF4-FFF2-40B4-BE49-F238E27FC236}">
                <a16:creationId xmlns:a16="http://schemas.microsoft.com/office/drawing/2014/main" id="{765D42BD-A362-451D-A594-39556B0A4C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2635" y="1926598"/>
            <a:ext cx="4788816" cy="4808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03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3225-A67A-45D9-BC2F-A4B1CAC7D256}"/>
              </a:ext>
            </a:extLst>
          </p:cNvPr>
          <p:cNvSpPr>
            <a:spLocks noGrp="1"/>
          </p:cNvSpPr>
          <p:nvPr>
            <p:ph type="title"/>
          </p:nvPr>
        </p:nvSpPr>
        <p:spPr>
          <a:xfrm>
            <a:off x="0" y="365126"/>
            <a:ext cx="2540001" cy="1325563"/>
          </a:xfrm>
        </p:spPr>
        <p:txBody>
          <a:bodyPr>
            <a:normAutofit fontScale="90000"/>
          </a:bodyPr>
          <a:lstStyle/>
          <a:p>
            <a:pPr algn="ct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The </a:t>
            </a:r>
            <a:r>
              <a:rPr lang="en-US" sz="2800" b="1" dirty="0" err="1">
                <a:solidFill>
                  <a:schemeClr val="accent4">
                    <a:lumMod val="20000"/>
                    <a:lumOff val="80000"/>
                  </a:schemeClr>
                </a:solidFill>
                <a:latin typeface="Monotype Corsiva" panose="03010101010201010101" pitchFamily="66" charset="0"/>
              </a:rPr>
              <a:t>Stefaneschi</a:t>
            </a:r>
            <a:r>
              <a:rPr lang="en-US" sz="2800" b="1" dirty="0">
                <a:solidFill>
                  <a:schemeClr val="accent4">
                    <a:lumMod val="20000"/>
                    <a:lumOff val="80000"/>
                  </a:schemeClr>
                </a:solidFill>
                <a:latin typeface="Monotype Corsiva" panose="03010101010201010101" pitchFamily="66" charset="0"/>
              </a:rPr>
              <a:t> Triptych (recto), </a:t>
            </a: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c. 1330, tempera on panel, </a:t>
            </a: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220 x 245 cm, Pinacoteca, Vatican</a:t>
            </a:r>
          </a:p>
        </p:txBody>
      </p:sp>
      <p:pic>
        <p:nvPicPr>
          <p:cNvPr id="55300" name="Picture 4" descr="Angels - Stefaneschi Triptych | A closer look at two of the … | Flickr">
            <a:extLst>
              <a:ext uri="{FF2B5EF4-FFF2-40B4-BE49-F238E27FC236}">
                <a16:creationId xmlns:a16="http://schemas.microsoft.com/office/drawing/2014/main" id="{F133F955-7FEE-4F97-BD69-9230FDD23B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1" y="0"/>
            <a:ext cx="660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PPH | Giotto's Stefaneschi Triptych (c.1315)">
            <a:extLst>
              <a:ext uri="{FF2B5EF4-FFF2-40B4-BE49-F238E27FC236}">
                <a16:creationId xmlns:a16="http://schemas.microsoft.com/office/drawing/2014/main" id="{B21CCC67-B0A2-47B3-9481-4B5CE8EED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13" y="2686639"/>
            <a:ext cx="4557472" cy="4058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337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E7EB0-1F7A-42CA-9999-2A62E07CADDB}"/>
              </a:ext>
            </a:extLst>
          </p:cNvPr>
          <p:cNvSpPr>
            <a:spLocks noGrp="1"/>
          </p:cNvSpPr>
          <p:nvPr>
            <p:ph type="title"/>
          </p:nvPr>
        </p:nvSpPr>
        <p:spPr>
          <a:xfrm>
            <a:off x="5821362" y="365126"/>
            <a:ext cx="3322637" cy="1325563"/>
          </a:xfrm>
        </p:spPr>
        <p:txBody>
          <a:bodyPr>
            <a:normAutofit fontScale="90000"/>
          </a:bodyPr>
          <a:lstStyle/>
          <a:p>
            <a:pPr algn="ct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r>
              <a:rPr lang="en-US" sz="3100" b="1" dirty="0">
                <a:solidFill>
                  <a:schemeClr val="accent4">
                    <a:lumMod val="20000"/>
                    <a:lumOff val="80000"/>
                  </a:schemeClr>
                </a:solidFill>
                <a:latin typeface="Monotype Corsiva" panose="03010101010201010101" pitchFamily="66" charset="0"/>
              </a:rPr>
              <a:t>The </a:t>
            </a:r>
            <a:r>
              <a:rPr lang="en-US" sz="3100" b="1" dirty="0" err="1">
                <a:solidFill>
                  <a:schemeClr val="accent4">
                    <a:lumMod val="20000"/>
                    <a:lumOff val="80000"/>
                  </a:schemeClr>
                </a:solidFill>
                <a:latin typeface="Monotype Corsiva" panose="03010101010201010101" pitchFamily="66" charset="0"/>
              </a:rPr>
              <a:t>Stefaneschi</a:t>
            </a:r>
            <a:r>
              <a:rPr lang="en-US" sz="3100" b="1" dirty="0">
                <a:solidFill>
                  <a:schemeClr val="accent4">
                    <a:lumMod val="20000"/>
                    <a:lumOff val="80000"/>
                  </a:schemeClr>
                </a:solidFill>
                <a:latin typeface="Monotype Corsiva" panose="03010101010201010101" pitchFamily="66" charset="0"/>
              </a:rPr>
              <a:t> Triptych (verso), c. 1330, tempera on panel, </a:t>
            </a:r>
            <a:br>
              <a:rPr lang="en-US" sz="3100" b="1" dirty="0">
                <a:solidFill>
                  <a:schemeClr val="accent4">
                    <a:lumMod val="20000"/>
                    <a:lumOff val="80000"/>
                  </a:schemeClr>
                </a:solidFill>
                <a:latin typeface="Monotype Corsiva" panose="03010101010201010101" pitchFamily="66" charset="0"/>
              </a:rPr>
            </a:br>
            <a:r>
              <a:rPr lang="en-US" sz="3100" b="1" dirty="0">
                <a:solidFill>
                  <a:schemeClr val="accent4">
                    <a:lumMod val="20000"/>
                    <a:lumOff val="80000"/>
                  </a:schemeClr>
                </a:solidFill>
                <a:latin typeface="Monotype Corsiva" panose="03010101010201010101" pitchFamily="66" charset="0"/>
              </a:rPr>
              <a:t>220 x 245 cm, Pinacoteca, Vatican</a:t>
            </a:r>
          </a:p>
        </p:txBody>
      </p:sp>
      <p:pic>
        <p:nvPicPr>
          <p:cNvPr id="56324" name="Picture 4">
            <a:extLst>
              <a:ext uri="{FF2B5EF4-FFF2-40B4-BE49-F238E27FC236}">
                <a16:creationId xmlns:a16="http://schemas.microsoft.com/office/drawing/2014/main" id="{B676E345-0D38-4EF7-A070-A8A99BF5D6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8213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EPPH | Giotto's Stefaneschi Triptych (c.1315)">
            <a:extLst>
              <a:ext uri="{FF2B5EF4-FFF2-40B4-BE49-F238E27FC236}">
                <a16:creationId xmlns:a16="http://schemas.microsoft.com/office/drawing/2014/main" id="{E758EF57-47EE-468F-9075-B0ABE7183D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1" y="3271701"/>
            <a:ext cx="4572000" cy="3374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795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B1FBB-2BFC-4DE0-81B5-4AB89B325683}"/>
              </a:ext>
            </a:extLst>
          </p:cNvPr>
          <p:cNvSpPr>
            <a:spLocks noGrp="1"/>
          </p:cNvSpPr>
          <p:nvPr>
            <p:ph type="title"/>
          </p:nvPr>
        </p:nvSpPr>
        <p:spPr/>
        <p:txBody>
          <a:bodyPr>
            <a:noAutofit/>
          </a:bodyPr>
          <a:lstStyle/>
          <a:p>
            <a:pPr algn="ctr"/>
            <a:br>
              <a:rPr lang="it-IT" sz="800" b="1" dirty="0">
                <a:solidFill>
                  <a:schemeClr val="accent4">
                    <a:lumMod val="20000"/>
                    <a:lumOff val="80000"/>
                  </a:schemeClr>
                </a:solidFill>
                <a:latin typeface="Monotype Corsiva" panose="03010101010201010101" pitchFamily="66" charset="0"/>
              </a:rPr>
            </a:br>
            <a:r>
              <a:rPr lang="it-IT" sz="2800" b="1" dirty="0">
                <a:solidFill>
                  <a:schemeClr val="accent4">
                    <a:lumMod val="20000"/>
                    <a:lumOff val="80000"/>
                  </a:schemeClr>
                </a:solidFill>
                <a:latin typeface="Monotype Corsiva" panose="03010101010201010101" pitchFamily="66" charset="0"/>
              </a:rPr>
              <a:t>Polyptych, 1330-35, Tempera on wood, 91 x 340 cm, Pinacoteca Nazionale, Bologna</a:t>
            </a:r>
            <a:br>
              <a:rPr lang="it-IT" sz="2800" b="1" dirty="0">
                <a:solidFill>
                  <a:schemeClr val="accent4">
                    <a:lumMod val="20000"/>
                    <a:lumOff val="80000"/>
                  </a:schemeClr>
                </a:solidFill>
                <a:latin typeface="Monotype Corsiva" panose="03010101010201010101" pitchFamily="66" charset="0"/>
              </a:rPr>
            </a:br>
            <a:br>
              <a:rPr lang="it-IT" sz="2800" b="1" dirty="0">
                <a:solidFill>
                  <a:schemeClr val="accent4">
                    <a:lumMod val="20000"/>
                    <a:lumOff val="80000"/>
                  </a:schemeClr>
                </a:solidFill>
                <a:latin typeface="Monotype Corsiva" panose="03010101010201010101" pitchFamily="66" charset="0"/>
              </a:rPr>
            </a:br>
            <a:br>
              <a:rPr lang="it-IT" sz="2800" b="1" dirty="0">
                <a:solidFill>
                  <a:schemeClr val="accent4">
                    <a:lumMod val="20000"/>
                    <a:lumOff val="80000"/>
                  </a:schemeClr>
                </a:solidFill>
                <a:latin typeface="Monotype Corsiva" panose="03010101010201010101" pitchFamily="66" charset="0"/>
              </a:rPr>
            </a:br>
            <a:endParaRPr lang="en-US" sz="2800" b="1" dirty="0">
              <a:solidFill>
                <a:schemeClr val="accent4">
                  <a:lumMod val="20000"/>
                  <a:lumOff val="80000"/>
                </a:schemeClr>
              </a:solidFill>
              <a:latin typeface="Monotype Corsiva" panose="03010101010201010101" pitchFamily="66" charset="0"/>
            </a:endParaRPr>
          </a:p>
        </p:txBody>
      </p:sp>
      <p:pic>
        <p:nvPicPr>
          <p:cNvPr id="53250" name="Picture 2">
            <a:extLst>
              <a:ext uri="{FF2B5EF4-FFF2-40B4-BE49-F238E27FC236}">
                <a16:creationId xmlns:a16="http://schemas.microsoft.com/office/drawing/2014/main" id="{E72566AC-B1C9-4269-9D6B-D5F905D226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676" y="982171"/>
            <a:ext cx="8738647" cy="5875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118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83EDF-5935-4208-8506-E3451E051702}"/>
              </a:ext>
            </a:extLst>
          </p:cNvPr>
          <p:cNvSpPr>
            <a:spLocks noGrp="1"/>
          </p:cNvSpPr>
          <p:nvPr>
            <p:ph type="title"/>
          </p:nvPr>
        </p:nvSpPr>
        <p:spPr>
          <a:xfrm>
            <a:off x="0" y="365126"/>
            <a:ext cx="9144000" cy="1325563"/>
          </a:xfrm>
        </p:spPr>
        <p:txBody>
          <a:bodyPr>
            <a:normAutofit/>
          </a:bodyPr>
          <a:lstStyle/>
          <a:p>
            <a:pPr algn="ctr"/>
            <a:r>
              <a:rPr lang="en-US" sz="2800" b="1" dirty="0" err="1">
                <a:solidFill>
                  <a:schemeClr val="accent4">
                    <a:lumMod val="20000"/>
                    <a:lumOff val="80000"/>
                  </a:schemeClr>
                </a:solidFill>
                <a:latin typeface="Monotype Corsiva" panose="03010101010201010101" pitchFamily="66" charset="0"/>
              </a:rPr>
              <a:t>Baroncelli</a:t>
            </a:r>
            <a:r>
              <a:rPr lang="en-US" sz="2800" b="1" dirty="0">
                <a:solidFill>
                  <a:schemeClr val="accent4">
                    <a:lumMod val="20000"/>
                    <a:lumOff val="80000"/>
                  </a:schemeClr>
                </a:solidFill>
                <a:latin typeface="Monotype Corsiva" panose="03010101010201010101" pitchFamily="66" charset="0"/>
              </a:rPr>
              <a:t> </a:t>
            </a:r>
            <a:r>
              <a:rPr lang="en-US" sz="2800" b="1" dirty="0" err="1">
                <a:solidFill>
                  <a:schemeClr val="accent4">
                    <a:lumMod val="20000"/>
                    <a:lumOff val="80000"/>
                  </a:schemeClr>
                </a:solidFill>
                <a:latin typeface="Monotype Corsiva" panose="03010101010201010101" pitchFamily="66" charset="0"/>
              </a:rPr>
              <a:t>Polyptych</a:t>
            </a:r>
            <a:r>
              <a:rPr lang="en-US" sz="2800" b="1" dirty="0">
                <a:solidFill>
                  <a:schemeClr val="accent4">
                    <a:lumMod val="20000"/>
                    <a:lumOff val="80000"/>
                  </a:schemeClr>
                </a:solidFill>
                <a:latin typeface="Monotype Corsiva" panose="03010101010201010101" pitchFamily="66" charset="0"/>
              </a:rPr>
              <a:t>, c. 1334, tempera on wood, 185 x 323 cm, </a:t>
            </a:r>
            <a:r>
              <a:rPr lang="en-US" sz="2800" b="1" dirty="0" err="1">
                <a:solidFill>
                  <a:schemeClr val="accent4">
                    <a:lumMod val="20000"/>
                    <a:lumOff val="80000"/>
                  </a:schemeClr>
                </a:solidFill>
                <a:latin typeface="Monotype Corsiva" panose="03010101010201010101" pitchFamily="66" charset="0"/>
              </a:rPr>
              <a:t>Baroncelli</a:t>
            </a:r>
            <a:r>
              <a:rPr lang="en-US" sz="2800" b="1" dirty="0">
                <a:solidFill>
                  <a:schemeClr val="accent4">
                    <a:lumMod val="20000"/>
                    <a:lumOff val="80000"/>
                  </a:schemeClr>
                </a:solidFill>
                <a:latin typeface="Monotype Corsiva" panose="03010101010201010101" pitchFamily="66" charset="0"/>
              </a:rPr>
              <a:t> Chapel, Santa Croce, Florence</a:t>
            </a:r>
            <a:br>
              <a:rPr lang="en-US" sz="2800" b="1" dirty="0">
                <a:solidFill>
                  <a:schemeClr val="accent4">
                    <a:lumMod val="20000"/>
                    <a:lumOff val="80000"/>
                  </a:schemeClr>
                </a:solidFill>
                <a:latin typeface="Monotype Corsiva" panose="03010101010201010101" pitchFamily="66" charset="0"/>
              </a:rPr>
            </a:br>
            <a:endParaRPr lang="en-US" sz="2800" b="1" dirty="0">
              <a:solidFill>
                <a:schemeClr val="accent4">
                  <a:lumMod val="20000"/>
                  <a:lumOff val="80000"/>
                </a:schemeClr>
              </a:solidFill>
              <a:latin typeface="Monotype Corsiva" panose="03010101010201010101" pitchFamily="66" charset="0"/>
            </a:endParaRPr>
          </a:p>
        </p:txBody>
      </p:sp>
      <p:pic>
        <p:nvPicPr>
          <p:cNvPr id="57348" name="Picture 4" descr="Category:Baroncelli polyptych | Arte, Artisti, Immagini">
            <a:extLst>
              <a:ext uri="{FF2B5EF4-FFF2-40B4-BE49-F238E27FC236}">
                <a16:creationId xmlns:a16="http://schemas.microsoft.com/office/drawing/2014/main" id="{8C483F32-5E04-4B9C-B868-4A302EC109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402" y="1492054"/>
            <a:ext cx="8861196" cy="536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146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9396" name="Picture 4" descr="Pin on ::Masterpiece::">
            <a:extLst>
              <a:ext uri="{FF2B5EF4-FFF2-40B4-BE49-F238E27FC236}">
                <a16:creationId xmlns:a16="http://schemas.microsoft.com/office/drawing/2014/main" id="{42941B86-C66A-4848-8E15-E7132003DF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166" b="25594"/>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492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8372" name="Picture 4" descr="AAI - ASSOCIAZIONE ANTIQUARI D'ITALIA - LA GAZZETTA - GIOTTO, L'ITALIA">
            <a:extLst>
              <a:ext uri="{FF2B5EF4-FFF2-40B4-BE49-F238E27FC236}">
                <a16:creationId xmlns:a16="http://schemas.microsoft.com/office/drawing/2014/main" id="{874EAFED-CD6E-43A9-BE00-9819892BE8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98"/>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665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Wave 1">
            <a:extLst>
              <a:ext uri="{FF2B5EF4-FFF2-40B4-BE49-F238E27FC236}">
                <a16:creationId xmlns:a16="http://schemas.microsoft.com/office/drawing/2014/main" id="{00C1E5FE-D9E9-466A-B366-1DC8FFFC127F}"/>
              </a:ext>
            </a:extLst>
          </p:cNvPr>
          <p:cNvSpPr/>
          <p:nvPr/>
        </p:nvSpPr>
        <p:spPr>
          <a:xfrm rot="10800000" flipH="1" flipV="1">
            <a:off x="377967" y="416141"/>
            <a:ext cx="8388065" cy="6025717"/>
          </a:xfrm>
          <a:prstGeom prst="wave">
            <a:avLst>
              <a:gd name="adj1" fmla="val 12500"/>
              <a:gd name="adj2" fmla="val -106"/>
            </a:avLst>
          </a:prstGeom>
          <a:solidFill>
            <a:schemeClr val="accent4">
              <a:lumMod val="20000"/>
              <a:lumOff val="80000"/>
            </a:schemeClr>
          </a:solidFill>
          <a:ln>
            <a:solidFill>
              <a:schemeClr val="accent4">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6000" dirty="0">
                <a:solidFill>
                  <a:schemeClr val="bg2">
                    <a:lumMod val="10000"/>
                  </a:schemeClr>
                </a:solidFill>
                <a:latin typeface="Monotype Corsiva" panose="03010101010201010101" pitchFamily="66" charset="0"/>
              </a:rPr>
              <a:t>Teaching… with Giotto</a:t>
            </a:r>
          </a:p>
          <a:p>
            <a:pPr algn="ctr">
              <a:defRPr/>
            </a:pPr>
            <a:r>
              <a:rPr lang="en-US" sz="6000" dirty="0">
                <a:solidFill>
                  <a:schemeClr val="bg2">
                    <a:lumMod val="10000"/>
                  </a:schemeClr>
                </a:solidFill>
                <a:latin typeface="Monotype Corsiva" panose="03010101010201010101" pitchFamily="66" charset="0"/>
              </a:rPr>
              <a:t>Frescoes</a:t>
            </a:r>
          </a:p>
        </p:txBody>
      </p:sp>
    </p:spTree>
    <p:extLst>
      <p:ext uri="{BB962C8B-B14F-4D97-AF65-F5344CB8AC3E}">
        <p14:creationId xmlns:p14="http://schemas.microsoft.com/office/powerpoint/2010/main" val="2668516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C74C53E5-001D-4A9D-A7C4-275DFED8D6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11" r="9124"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C7B5DF1-65C4-415D-8367-294EDC212072}"/>
              </a:ext>
            </a:extLst>
          </p:cNvPr>
          <p:cNvSpPr>
            <a:spLocks noGrp="1"/>
          </p:cNvSpPr>
          <p:nvPr>
            <p:ph type="title"/>
          </p:nvPr>
        </p:nvSpPr>
        <p:spPr>
          <a:xfrm>
            <a:off x="392906" y="5317240"/>
            <a:ext cx="8408194" cy="744836"/>
          </a:xfrm>
        </p:spPr>
        <p:txBody>
          <a:bodyPr>
            <a:normAutofit fontScale="90000"/>
          </a:bodyPr>
          <a:lstStyle/>
          <a:p>
            <a:pPr algn="ctr"/>
            <a:r>
              <a:rPr lang="en-US" sz="3100" b="1" dirty="0">
                <a:solidFill>
                  <a:schemeClr val="tx1">
                    <a:lumMod val="85000"/>
                    <a:lumOff val="15000"/>
                  </a:schemeClr>
                </a:solidFill>
                <a:latin typeface="Monotype Corsiva" panose="03010101010201010101" pitchFamily="66" charset="0"/>
              </a:rPr>
              <a:t>Church of San Francesco, Assisi </a:t>
            </a:r>
            <a:br>
              <a:rPr lang="en-US" sz="3100" b="1" dirty="0">
                <a:solidFill>
                  <a:schemeClr val="tx1">
                    <a:lumMod val="85000"/>
                    <a:lumOff val="15000"/>
                  </a:schemeClr>
                </a:solidFill>
                <a:latin typeface="Monotype Corsiva" panose="03010101010201010101" pitchFamily="66" charset="0"/>
              </a:rPr>
            </a:br>
            <a:r>
              <a:rPr lang="en-US" sz="3100" b="1" dirty="0">
                <a:solidFill>
                  <a:schemeClr val="tx1">
                    <a:lumMod val="85000"/>
                    <a:lumOff val="15000"/>
                  </a:schemeClr>
                </a:solidFill>
                <a:latin typeface="Monotype Corsiva" panose="03010101010201010101" pitchFamily="66" charset="0"/>
              </a:rPr>
              <a:t>Giotto designed frescoes for the Upper and Lower Church</a:t>
            </a:r>
            <a:endParaRPr lang="en-US" sz="3100" dirty="0">
              <a:solidFill>
                <a:schemeClr val="tx1">
                  <a:lumMod val="85000"/>
                  <a:lumOff val="15000"/>
                </a:schemeClr>
              </a:solidFill>
              <a:latin typeface="Monotype Corsiva" panose="03010101010201010101" pitchFamily="66" charset="0"/>
            </a:endParaRPr>
          </a:p>
        </p:txBody>
      </p:sp>
    </p:spTree>
    <p:extLst>
      <p:ext uri="{BB962C8B-B14F-4D97-AF65-F5344CB8AC3E}">
        <p14:creationId xmlns:p14="http://schemas.microsoft.com/office/powerpoint/2010/main" val="2183580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C3D2C-4A8B-4EF9-AB9A-ECA32026BC16}"/>
              </a:ext>
            </a:extLst>
          </p:cNvPr>
          <p:cNvSpPr>
            <a:spLocks noGrp="1"/>
          </p:cNvSpPr>
          <p:nvPr>
            <p:ph type="title"/>
          </p:nvPr>
        </p:nvSpPr>
        <p:spPr>
          <a:xfrm>
            <a:off x="5616574" y="365126"/>
            <a:ext cx="3527425" cy="1325563"/>
          </a:xfrm>
        </p:spPr>
        <p:txBody>
          <a:bodyPr>
            <a:normAutofit fontScale="90000"/>
          </a:bodyPr>
          <a:lstStyle/>
          <a:p>
            <a:pPr algn="ct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r>
              <a:rPr lang="en-US" sz="2800" b="1" dirty="0">
                <a:solidFill>
                  <a:schemeClr val="tx2">
                    <a:lumMod val="20000"/>
                    <a:lumOff val="80000"/>
                  </a:schemeClr>
                </a:solidFill>
                <a:latin typeface="Monotype Corsiva" panose="03010101010201010101" pitchFamily="66" charset="0"/>
              </a:rPr>
              <a:t>Upper Church, San Francesco, Assisi</a:t>
            </a: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r>
              <a:rPr lang="en-US" sz="2800" b="1" dirty="0">
                <a:solidFill>
                  <a:schemeClr val="tx2">
                    <a:lumMod val="20000"/>
                    <a:lumOff val="80000"/>
                  </a:schemeClr>
                </a:solidFill>
                <a:latin typeface="Monotype Corsiva" panose="03010101010201010101" pitchFamily="66" charset="0"/>
              </a:rPr>
              <a:t>View of the nave from the east </a:t>
            </a:r>
            <a:br>
              <a:rPr lang="en-US" sz="2800" b="1" dirty="0">
                <a:solidFill>
                  <a:schemeClr val="tx2">
                    <a:lumMod val="20000"/>
                    <a:lumOff val="80000"/>
                  </a:schemeClr>
                </a:solidFill>
                <a:latin typeface="Monotype Corsiva" panose="03010101010201010101" pitchFamily="66" charset="0"/>
              </a:rPr>
            </a:br>
            <a:r>
              <a:rPr lang="en-US" sz="2800" b="1" dirty="0">
                <a:solidFill>
                  <a:schemeClr val="tx2">
                    <a:lumMod val="20000"/>
                    <a:lumOff val="80000"/>
                  </a:schemeClr>
                </a:solidFill>
                <a:latin typeface="Monotype Corsiva" panose="03010101010201010101" pitchFamily="66" charset="0"/>
              </a:rPr>
              <a:t>The frescoes illustrate episodes from the life of St. Francis, c. 1296</a:t>
            </a: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endParaRPr lang="en-US" sz="2800" b="1" dirty="0">
              <a:solidFill>
                <a:schemeClr val="tx2">
                  <a:lumMod val="20000"/>
                  <a:lumOff val="80000"/>
                </a:schemeClr>
              </a:solidFill>
              <a:latin typeface="Monotype Corsiva" panose="03010101010201010101" pitchFamily="66" charset="0"/>
            </a:endParaRPr>
          </a:p>
        </p:txBody>
      </p:sp>
      <p:pic>
        <p:nvPicPr>
          <p:cNvPr id="36866" name="Picture 2">
            <a:extLst>
              <a:ext uri="{FF2B5EF4-FFF2-40B4-BE49-F238E27FC236}">
                <a16:creationId xmlns:a16="http://schemas.microsoft.com/office/drawing/2014/main" id="{7C4589E1-DB2D-4A74-A2D0-D16BA7D4F8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165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295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43056-0FC8-4D0F-A3F0-0F14A387D5E3}"/>
              </a:ext>
            </a:extLst>
          </p:cNvPr>
          <p:cNvSpPr>
            <a:spLocks noGrp="1"/>
          </p:cNvSpPr>
          <p:nvPr>
            <p:ph type="title"/>
          </p:nvPr>
        </p:nvSpPr>
        <p:spPr>
          <a:xfrm>
            <a:off x="5422900" y="365126"/>
            <a:ext cx="3721100" cy="1325563"/>
          </a:xfrm>
        </p:spPr>
        <p:txBody>
          <a:bodyPr>
            <a:normAutofit fontScale="90000"/>
          </a:bodyPr>
          <a:lstStyle/>
          <a:p>
            <a:pPr algn="ct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br>
              <a:rPr lang="en-US" sz="2800" dirty="0">
                <a:solidFill>
                  <a:schemeClr val="accent4">
                    <a:lumMod val="20000"/>
                    <a:lumOff val="80000"/>
                  </a:schemeClr>
                </a:solidFill>
                <a:latin typeface="Monotype Corsiva" panose="03010101010201010101" pitchFamily="66" charset="0"/>
              </a:rPr>
            </a:br>
            <a:r>
              <a:rPr lang="en-US" sz="3100" b="1" dirty="0">
                <a:solidFill>
                  <a:schemeClr val="accent4">
                    <a:lumMod val="20000"/>
                    <a:lumOff val="80000"/>
                  </a:schemeClr>
                </a:solidFill>
                <a:latin typeface="Monotype Corsiva" panose="03010101010201010101" pitchFamily="66" charset="0"/>
              </a:rPr>
              <a:t>Legend of St Francis, </a:t>
            </a:r>
            <a:br>
              <a:rPr lang="en-US" sz="3100" b="1" dirty="0">
                <a:solidFill>
                  <a:schemeClr val="accent4">
                    <a:lumMod val="20000"/>
                    <a:lumOff val="80000"/>
                  </a:schemeClr>
                </a:solidFill>
                <a:latin typeface="Monotype Corsiva" panose="03010101010201010101" pitchFamily="66" charset="0"/>
              </a:rPr>
            </a:br>
            <a:r>
              <a:rPr lang="en-US" sz="3100" b="1" dirty="0">
                <a:solidFill>
                  <a:schemeClr val="accent4">
                    <a:lumMod val="20000"/>
                    <a:lumOff val="80000"/>
                  </a:schemeClr>
                </a:solidFill>
                <a:latin typeface="Monotype Corsiva" panose="03010101010201010101" pitchFamily="66" charset="0"/>
              </a:rPr>
              <a:t>1297-99, </a:t>
            </a:r>
            <a:br>
              <a:rPr lang="en-US" sz="3100" b="1" dirty="0">
                <a:solidFill>
                  <a:schemeClr val="accent4">
                    <a:lumMod val="20000"/>
                    <a:lumOff val="80000"/>
                  </a:schemeClr>
                </a:solidFill>
                <a:latin typeface="Monotype Corsiva" panose="03010101010201010101" pitchFamily="66" charset="0"/>
              </a:rPr>
            </a:br>
            <a:r>
              <a:rPr lang="en-US" sz="3100" b="1" dirty="0">
                <a:solidFill>
                  <a:schemeClr val="accent4">
                    <a:lumMod val="20000"/>
                    <a:lumOff val="80000"/>
                  </a:schemeClr>
                </a:solidFill>
                <a:latin typeface="Monotype Corsiva" panose="03010101010201010101" pitchFamily="66" charset="0"/>
              </a:rPr>
              <a:t>Upper Church, San Francesco, Assisi</a:t>
            </a:r>
          </a:p>
        </p:txBody>
      </p:sp>
      <p:pic>
        <p:nvPicPr>
          <p:cNvPr id="45058" name="Picture 2">
            <a:extLst>
              <a:ext uri="{FF2B5EF4-FFF2-40B4-BE49-F238E27FC236}">
                <a16:creationId xmlns:a16="http://schemas.microsoft.com/office/drawing/2014/main" id="{1D1B8B49-BAFE-40C4-B7C6-B47E9D4F2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22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795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FD3D-3C11-4E75-812C-6DFBF06DF0E1}"/>
              </a:ext>
            </a:extLst>
          </p:cNvPr>
          <p:cNvSpPr>
            <a:spLocks noGrp="1"/>
          </p:cNvSpPr>
          <p:nvPr>
            <p:ph type="title"/>
          </p:nvPr>
        </p:nvSpPr>
        <p:spPr>
          <a:xfrm>
            <a:off x="5105400" y="365126"/>
            <a:ext cx="4038600" cy="1325563"/>
          </a:xfrm>
        </p:spPr>
        <p:txBody>
          <a:bodyPr>
            <a:normAutofit fontScale="90000"/>
          </a:bodyPr>
          <a:lstStyle/>
          <a:p>
            <a:pPr algn="ct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r>
              <a:rPr lang="en-US" sz="2800" b="1" dirty="0">
                <a:solidFill>
                  <a:schemeClr val="tx2">
                    <a:lumMod val="20000"/>
                    <a:lumOff val="80000"/>
                  </a:schemeClr>
                </a:solidFill>
                <a:latin typeface="Monotype Corsiva" panose="03010101010201010101" pitchFamily="66" charset="0"/>
              </a:rPr>
              <a:t>St. Francis' Sermon to the Birds, 1297-99, </a:t>
            </a:r>
            <a:br>
              <a:rPr lang="en-US" sz="2800" b="1" dirty="0">
                <a:solidFill>
                  <a:schemeClr val="tx2">
                    <a:lumMod val="20000"/>
                    <a:lumOff val="80000"/>
                  </a:schemeClr>
                </a:solidFill>
                <a:latin typeface="Monotype Corsiva" panose="03010101010201010101" pitchFamily="66" charset="0"/>
              </a:rPr>
            </a:br>
            <a:r>
              <a:rPr lang="en-US" sz="2800" b="1" dirty="0">
                <a:solidFill>
                  <a:schemeClr val="tx2">
                    <a:lumMod val="20000"/>
                    <a:lumOff val="80000"/>
                  </a:schemeClr>
                </a:solidFill>
                <a:latin typeface="Monotype Corsiva" panose="03010101010201010101" pitchFamily="66" charset="0"/>
              </a:rPr>
              <a:t>Upper Church, San Francesco, Assisi</a:t>
            </a:r>
          </a:p>
        </p:txBody>
      </p:sp>
      <p:pic>
        <p:nvPicPr>
          <p:cNvPr id="48130" name="Picture 2" descr="Duecento - Simple English Wikipedia, the free encyclopedia">
            <a:extLst>
              <a:ext uri="{FF2B5EF4-FFF2-40B4-BE49-F238E27FC236}">
                <a16:creationId xmlns:a16="http://schemas.microsoft.com/office/drawing/2014/main" id="{86F9B2D0-EE43-4793-A8A3-FB562AB41D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05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391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FB88-3944-48B4-A468-A92536A0F8E7}"/>
              </a:ext>
            </a:extLst>
          </p:cNvPr>
          <p:cNvSpPr>
            <a:spLocks noGrp="1"/>
          </p:cNvSpPr>
          <p:nvPr>
            <p:ph type="title"/>
          </p:nvPr>
        </p:nvSpPr>
        <p:spPr>
          <a:xfrm>
            <a:off x="333080" y="365126"/>
            <a:ext cx="5317882" cy="1325563"/>
          </a:xfrm>
        </p:spPr>
        <p:txBody>
          <a:bodyPr>
            <a:normAutofit fontScale="90000"/>
          </a:bodyPr>
          <a:lstStyle/>
          <a:p>
            <a:pPr algn="ctr"/>
            <a:br>
              <a:rPr lang="en-US" altLang="en-US" sz="3200" b="1" dirty="0">
                <a:solidFill>
                  <a:schemeClr val="accent4">
                    <a:lumMod val="20000"/>
                    <a:lumOff val="80000"/>
                  </a:schemeClr>
                </a:solidFill>
                <a:latin typeface="Monotype Corsiva" panose="03010101010201010101" pitchFamily="66" charset="0"/>
              </a:rPr>
            </a:br>
            <a:r>
              <a:rPr lang="en-US" altLang="en-US" sz="3200" b="1" dirty="0">
                <a:solidFill>
                  <a:schemeClr val="accent4">
                    <a:lumMod val="20000"/>
                    <a:lumOff val="80000"/>
                  </a:schemeClr>
                </a:solidFill>
                <a:latin typeface="Monotype Corsiva" panose="03010101010201010101" pitchFamily="66" charset="0"/>
              </a:rPr>
              <a:t>Cappella </a:t>
            </a:r>
            <a:r>
              <a:rPr lang="en-US" altLang="en-US" sz="3200" b="1" dirty="0" err="1">
                <a:solidFill>
                  <a:schemeClr val="accent4">
                    <a:lumMod val="20000"/>
                    <a:lumOff val="80000"/>
                  </a:schemeClr>
                </a:solidFill>
                <a:latin typeface="Monotype Corsiva" panose="03010101010201010101" pitchFamily="66" charset="0"/>
              </a:rPr>
              <a:t>degli</a:t>
            </a:r>
            <a:r>
              <a:rPr lang="en-US" altLang="en-US" sz="3200" b="1" dirty="0">
                <a:solidFill>
                  <a:schemeClr val="accent4">
                    <a:lumMod val="20000"/>
                    <a:lumOff val="80000"/>
                  </a:schemeClr>
                </a:solidFill>
                <a:latin typeface="Monotype Corsiva" panose="03010101010201010101" pitchFamily="66" charset="0"/>
              </a:rPr>
              <a:t> Scrovegni (Arena Chapel), 1303-06, Padua</a:t>
            </a:r>
            <a:br>
              <a:rPr lang="en-US" altLang="en-US" sz="1600" b="1" dirty="0">
                <a:solidFill>
                  <a:schemeClr val="accent4">
                    <a:lumMod val="20000"/>
                    <a:lumOff val="80000"/>
                  </a:schemeClr>
                </a:solidFill>
              </a:rPr>
            </a:br>
            <a:r>
              <a:rPr lang="en-US" altLang="en-US" sz="1600" b="1" dirty="0">
                <a:hlinkClick r:id="rId2"/>
              </a:rPr>
              <a:t>https://www.khanacademy.org/humanities/renaissance-reformation/late-gothic-italy/modal/v/giotto-arena-scrovegni-chapel-padua-c-1305-part-1-of-4</a:t>
            </a:r>
            <a:br>
              <a:rPr lang="en-US" altLang="en-US" sz="1600" b="1" dirty="0"/>
            </a:br>
            <a:r>
              <a:rPr lang="en-US" altLang="en-US" sz="1600" b="1" dirty="0">
                <a:hlinkClick r:id="rId3"/>
              </a:rPr>
              <a:t>https://www.khanacademy.org/humanities/renaissance-reformation/late-gothic-italy/modal/v/giotto-arena-scrovegni-chapel-part-2-of-4</a:t>
            </a:r>
            <a:br>
              <a:rPr lang="en-US" altLang="en-US" sz="1600" b="1" dirty="0"/>
            </a:br>
            <a:endParaRPr lang="en-US" sz="2000" dirty="0">
              <a:latin typeface="Monotype Corsiva" panose="03010101010201010101" pitchFamily="66" charset="0"/>
            </a:endParaRPr>
          </a:p>
        </p:txBody>
      </p:sp>
      <p:pic>
        <p:nvPicPr>
          <p:cNvPr id="1026" name="Picture 2" descr="Cappella degli Scrovegni a Padova | Thermae Abano Montegrotto">
            <a:extLst>
              <a:ext uri="{FF2B5EF4-FFF2-40B4-BE49-F238E27FC236}">
                <a16:creationId xmlns:a16="http://schemas.microsoft.com/office/drawing/2014/main" id="{25F41E37-C6C2-4086-B60E-F8578100E5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83447"/>
            <a:ext cx="9144000" cy="45005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a:extLst>
              <a:ext uri="{FF2B5EF4-FFF2-40B4-BE49-F238E27FC236}">
                <a16:creationId xmlns:a16="http://schemas.microsoft.com/office/drawing/2014/main" id="{42964DC4-D57B-4F98-97A1-26B11F3F24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0962" y="273990"/>
            <a:ext cx="3159958" cy="214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7871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D40012C3-265E-40ED-A933-778D0AF8AA0A}"/>
              </a:ext>
            </a:extLst>
          </p:cNvPr>
          <p:cNvSpPr>
            <a:spLocks noGrp="1"/>
          </p:cNvSpPr>
          <p:nvPr>
            <p:ph type="title"/>
          </p:nvPr>
        </p:nvSpPr>
        <p:spPr>
          <a:xfrm>
            <a:off x="107950" y="274638"/>
            <a:ext cx="8959850" cy="1143000"/>
          </a:xfrm>
        </p:spPr>
        <p:txBody>
          <a:bodyPr>
            <a:normAutofit fontScale="90000"/>
          </a:bodyPr>
          <a:lstStyle/>
          <a:p>
            <a:pPr algn="ctr" eaLnBrk="1" hangingPunct="1">
              <a:defRPr/>
            </a:pPr>
            <a:br>
              <a:rPr lang="en-US" altLang="en-US" sz="2400" b="1" dirty="0">
                <a:solidFill>
                  <a:schemeClr val="accent4">
                    <a:lumMod val="20000"/>
                    <a:lumOff val="80000"/>
                  </a:schemeClr>
                </a:solidFill>
                <a:latin typeface="Monotype Corsiva" panose="03010101010201010101" pitchFamily="66" charset="0"/>
              </a:rPr>
            </a:br>
            <a:r>
              <a:rPr lang="en-US" altLang="en-US" sz="2700" b="1" dirty="0">
                <a:solidFill>
                  <a:schemeClr val="accent4">
                    <a:lumMod val="20000"/>
                    <a:lumOff val="80000"/>
                  </a:schemeClr>
                </a:solidFill>
                <a:latin typeface="Monotype Corsiva" panose="03010101010201010101" pitchFamily="66" charset="0"/>
              </a:rPr>
              <a:t>Cappella </a:t>
            </a:r>
            <a:r>
              <a:rPr lang="en-US" altLang="en-US" sz="2700" b="1" dirty="0" err="1">
                <a:solidFill>
                  <a:schemeClr val="accent4">
                    <a:lumMod val="20000"/>
                    <a:lumOff val="80000"/>
                  </a:schemeClr>
                </a:solidFill>
                <a:latin typeface="Monotype Corsiva" panose="03010101010201010101" pitchFamily="66" charset="0"/>
              </a:rPr>
              <a:t>degli</a:t>
            </a:r>
            <a:r>
              <a:rPr lang="en-US" altLang="en-US" sz="2700" b="1" dirty="0">
                <a:solidFill>
                  <a:schemeClr val="accent4">
                    <a:lumMod val="20000"/>
                    <a:lumOff val="80000"/>
                  </a:schemeClr>
                </a:solidFill>
                <a:latin typeface="Monotype Corsiva" panose="03010101010201010101" pitchFamily="66" charset="0"/>
              </a:rPr>
              <a:t> Scrovegni (Arena Chapel), 1303-06, Padua</a:t>
            </a:r>
            <a:br>
              <a:rPr lang="en-US" altLang="en-US" sz="1400" b="1" dirty="0">
                <a:solidFill>
                  <a:schemeClr val="bg2">
                    <a:lumMod val="50000"/>
                  </a:schemeClr>
                </a:solidFill>
                <a:latin typeface="Monotype Corsiva" panose="03010101010201010101" pitchFamily="66" charset="0"/>
              </a:rPr>
            </a:br>
            <a:r>
              <a:rPr lang="en-US" altLang="en-US" sz="1600" b="1" dirty="0">
                <a:solidFill>
                  <a:schemeClr val="bg2">
                    <a:lumMod val="50000"/>
                  </a:schemeClr>
                </a:solidFill>
                <a:latin typeface="Monotype Corsiva" panose="03010101010201010101" pitchFamily="66" charset="0"/>
                <a:hlinkClick r:id="rId3"/>
              </a:rPr>
              <a:t>https://www.khanacademy.org/humanities/renaissance-reformation/late-gothic-italy/modal/v/giotto-arena-scrovegni-chapel-part-3-of-4</a:t>
            </a:r>
            <a:br>
              <a:rPr lang="en-US" altLang="en-US" sz="1600" b="1" dirty="0">
                <a:solidFill>
                  <a:schemeClr val="bg2">
                    <a:lumMod val="50000"/>
                  </a:schemeClr>
                </a:solidFill>
                <a:latin typeface="Monotype Corsiva" panose="03010101010201010101" pitchFamily="66" charset="0"/>
              </a:rPr>
            </a:br>
            <a:r>
              <a:rPr lang="en-US" altLang="en-US" sz="1600" b="1" dirty="0">
                <a:solidFill>
                  <a:schemeClr val="bg2">
                    <a:lumMod val="50000"/>
                  </a:schemeClr>
                </a:solidFill>
                <a:latin typeface="Monotype Corsiva" panose="03010101010201010101" pitchFamily="66" charset="0"/>
                <a:hlinkClick r:id="rId4"/>
              </a:rPr>
              <a:t>https://www.khanacademy.org/humanities/renaissance-reformation/late-gothic-italy/modal/v/giotto-arena-scrovegni-chapel-part-4-of-4</a:t>
            </a:r>
            <a:br>
              <a:rPr lang="en-US" altLang="en-US" sz="1600" b="1" dirty="0">
                <a:solidFill>
                  <a:schemeClr val="bg2">
                    <a:lumMod val="50000"/>
                  </a:schemeClr>
                </a:solidFill>
                <a:latin typeface="Monotype Corsiva" panose="03010101010201010101" pitchFamily="66" charset="0"/>
              </a:rPr>
            </a:br>
            <a:br>
              <a:rPr lang="en-US" altLang="en-US" sz="1600" b="1" dirty="0">
                <a:solidFill>
                  <a:schemeClr val="bg2">
                    <a:lumMod val="50000"/>
                  </a:schemeClr>
                </a:solidFill>
                <a:latin typeface="Monotype Corsiva" panose="03010101010201010101" pitchFamily="66" charset="0"/>
              </a:rPr>
            </a:br>
            <a:endParaRPr lang="en-US" altLang="en-US" sz="1600" b="1" dirty="0">
              <a:solidFill>
                <a:schemeClr val="bg2">
                  <a:lumMod val="50000"/>
                </a:schemeClr>
              </a:solidFill>
              <a:latin typeface="Monotype Corsiva" panose="03010101010201010101" pitchFamily="66" charset="0"/>
            </a:endParaRPr>
          </a:p>
        </p:txBody>
      </p:sp>
      <p:pic>
        <p:nvPicPr>
          <p:cNvPr id="2050" name="Picture 2" descr="Cappella degli Scrovegni | Padova Cultura">
            <a:extLst>
              <a:ext uri="{FF2B5EF4-FFF2-40B4-BE49-F238E27FC236}">
                <a16:creationId xmlns:a16="http://schemas.microsoft.com/office/drawing/2014/main" id="{D2CC97BA-6021-4FBA-925C-720A9529D0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740" y="1313511"/>
            <a:ext cx="4109301" cy="538097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yarlotep: cavetocanvas: Interior of the Arena Chapel... | Padua, Giotto,  Italy tours">
            <a:extLst>
              <a:ext uri="{FF2B5EF4-FFF2-40B4-BE49-F238E27FC236}">
                <a16:creationId xmlns:a16="http://schemas.microsoft.com/office/drawing/2014/main" id="{BA3A51D8-DB11-4CF5-9BD7-EE875ADFB5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7570" y="1313511"/>
            <a:ext cx="4259940" cy="53809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628" name="Title 3">
            <a:extLst>
              <a:ext uri="{FF2B5EF4-FFF2-40B4-BE49-F238E27FC236}">
                <a16:creationId xmlns:a16="http://schemas.microsoft.com/office/drawing/2014/main" id="{4F10DB51-DA66-4C37-9015-9A687CA4BDAD}"/>
              </a:ext>
            </a:extLst>
          </p:cNvPr>
          <p:cNvSpPr>
            <a:spLocks noGrp="1"/>
          </p:cNvSpPr>
          <p:nvPr>
            <p:ph type="title"/>
          </p:nvPr>
        </p:nvSpPr>
        <p:spPr>
          <a:xfrm>
            <a:off x="5788058" y="1102936"/>
            <a:ext cx="3355942" cy="130551"/>
          </a:xfrm>
        </p:spPr>
        <p:txBody>
          <a:bodyPr>
            <a:normAutofit fontScale="90000"/>
          </a:bodyPr>
          <a:lstStyle/>
          <a:p>
            <a:pPr algn="ctr">
              <a:defRPr/>
            </a:pPr>
            <a:br>
              <a:rPr lang="en-US" altLang="en-US" sz="800" b="1" dirty="0">
                <a:solidFill>
                  <a:schemeClr val="accent4">
                    <a:lumMod val="20000"/>
                    <a:lumOff val="80000"/>
                  </a:schemeClr>
                </a:solidFill>
                <a:latin typeface="Monotype Corsiva" panose="03010101010201010101" pitchFamily="66" charset="0"/>
              </a:rPr>
            </a:br>
            <a:br>
              <a:rPr lang="en-US" altLang="en-US" sz="800" b="1" dirty="0">
                <a:solidFill>
                  <a:schemeClr val="accent4">
                    <a:lumMod val="20000"/>
                    <a:lumOff val="80000"/>
                  </a:schemeClr>
                </a:solidFill>
                <a:latin typeface="Monotype Corsiva" panose="03010101010201010101" pitchFamily="66" charset="0"/>
              </a:rPr>
            </a:br>
            <a:r>
              <a:rPr lang="en-US" altLang="en-US" sz="2400" b="1" dirty="0">
                <a:solidFill>
                  <a:schemeClr val="accent1">
                    <a:lumMod val="20000"/>
                    <a:lumOff val="80000"/>
                  </a:schemeClr>
                </a:solidFill>
                <a:latin typeface="Monotype Corsiva" panose="03010101010201010101" pitchFamily="66" charset="0"/>
              </a:rPr>
              <a:t>Model of the Chapel offered up to the Virgin Mary by Enrico Scrovegni</a:t>
            </a:r>
            <a:br>
              <a:rPr lang="en-US" altLang="en-US" sz="2400" b="1" dirty="0">
                <a:solidFill>
                  <a:schemeClr val="accent4">
                    <a:lumMod val="20000"/>
                    <a:lumOff val="80000"/>
                  </a:schemeClr>
                </a:solidFill>
                <a:latin typeface="Monotype Corsiva" panose="03010101010201010101" pitchFamily="66" charset="0"/>
              </a:rPr>
            </a:br>
            <a:br>
              <a:rPr lang="en-US" altLang="en-US" sz="2400" b="1" dirty="0">
                <a:solidFill>
                  <a:schemeClr val="accent4">
                    <a:lumMod val="20000"/>
                    <a:lumOff val="80000"/>
                  </a:schemeClr>
                </a:solidFill>
                <a:latin typeface="Monotype Corsiva" panose="03010101010201010101" pitchFamily="66" charset="0"/>
              </a:rPr>
            </a:br>
            <a:br>
              <a:rPr lang="en-US" altLang="en-US" sz="2400" b="1" dirty="0">
                <a:solidFill>
                  <a:schemeClr val="accent4">
                    <a:lumMod val="20000"/>
                    <a:lumOff val="80000"/>
                  </a:schemeClr>
                </a:solidFill>
                <a:latin typeface="Monotype Corsiva" panose="03010101010201010101" pitchFamily="66" charset="0"/>
              </a:rPr>
            </a:br>
            <a:br>
              <a:rPr lang="en-US" altLang="en-US" sz="2400" b="1" dirty="0">
                <a:solidFill>
                  <a:schemeClr val="accent4">
                    <a:lumMod val="20000"/>
                    <a:lumOff val="80000"/>
                  </a:schemeClr>
                </a:solidFill>
                <a:latin typeface="Monotype Corsiva" panose="03010101010201010101" pitchFamily="66" charset="0"/>
              </a:rPr>
            </a:br>
            <a:endParaRPr lang="en-US" altLang="en-US" sz="2400" b="1" dirty="0">
              <a:solidFill>
                <a:schemeClr val="accent4">
                  <a:lumMod val="20000"/>
                  <a:lumOff val="80000"/>
                </a:schemeClr>
              </a:solidFill>
              <a:latin typeface="Monotype Corsiva" panose="03010101010201010101" pitchFamily="66" charset="0"/>
            </a:endParaRPr>
          </a:p>
        </p:txBody>
      </p:sp>
      <p:pic>
        <p:nvPicPr>
          <p:cNvPr id="3076" name="Picture 4" descr="Giotto, The Last Judgement in the Arena Chapel | Arte religiosa, Arte,  Padova">
            <a:extLst>
              <a:ext uri="{FF2B5EF4-FFF2-40B4-BE49-F238E27FC236}">
                <a16:creationId xmlns:a16="http://schemas.microsoft.com/office/drawing/2014/main" id="{FD716910-7C3E-4272-9302-FF374E1138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
            <a:ext cx="5788058" cy="685788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in on giotto">
            <a:extLst>
              <a:ext uri="{FF2B5EF4-FFF2-40B4-BE49-F238E27FC236}">
                <a16:creationId xmlns:a16="http://schemas.microsoft.com/office/drawing/2014/main" id="{272D48EA-CF0E-4DC6-87BB-547799E01A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9812" y="1233487"/>
            <a:ext cx="3934188" cy="54403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32D6A11D-F5B0-49FC-A44F-5F4547258343}"/>
              </a:ext>
            </a:extLst>
          </p:cNvPr>
          <p:cNvSpPr>
            <a:spLocks noGrp="1"/>
          </p:cNvSpPr>
          <p:nvPr>
            <p:ph type="title"/>
          </p:nvPr>
        </p:nvSpPr>
        <p:spPr>
          <a:xfrm>
            <a:off x="628649" y="365126"/>
            <a:ext cx="8359775" cy="1325563"/>
          </a:xfrm>
        </p:spPr>
        <p:txBody>
          <a:bodyPr>
            <a:normAutofit fontScale="90000"/>
          </a:bodyPr>
          <a:lstStyle/>
          <a:p>
            <a:pPr algn="r">
              <a:defRPr/>
            </a:pP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r>
              <a:rPr lang="en-US" altLang="en-US" sz="3100" b="1" dirty="0">
                <a:solidFill>
                  <a:schemeClr val="tx2">
                    <a:lumMod val="20000"/>
                    <a:lumOff val="80000"/>
                  </a:schemeClr>
                </a:solidFill>
                <a:latin typeface="Monotype Corsiva" panose="03010101010201010101" pitchFamily="66" charset="0"/>
              </a:rPr>
              <a:t>Detail of the </a:t>
            </a:r>
            <a:br>
              <a:rPr lang="en-US" altLang="en-US" sz="3100" b="1" dirty="0">
                <a:solidFill>
                  <a:schemeClr val="tx2">
                    <a:lumMod val="20000"/>
                    <a:lumOff val="80000"/>
                  </a:schemeClr>
                </a:solidFill>
                <a:latin typeface="Monotype Corsiva" panose="03010101010201010101" pitchFamily="66" charset="0"/>
              </a:rPr>
            </a:br>
            <a:r>
              <a:rPr lang="en-US" altLang="en-US" sz="3100" b="1" dirty="0">
                <a:solidFill>
                  <a:schemeClr val="tx2">
                    <a:lumMod val="20000"/>
                    <a:lumOff val="80000"/>
                  </a:schemeClr>
                </a:solidFill>
                <a:latin typeface="Monotype Corsiva" panose="03010101010201010101" pitchFamily="66" charset="0"/>
              </a:rPr>
              <a:t>Triumphant Christ from the</a:t>
            </a:r>
            <a:br>
              <a:rPr lang="en-US" altLang="en-US" sz="3100" b="1" dirty="0">
                <a:solidFill>
                  <a:schemeClr val="tx2">
                    <a:lumMod val="20000"/>
                    <a:lumOff val="80000"/>
                  </a:schemeClr>
                </a:solidFill>
                <a:latin typeface="Monotype Corsiva" panose="03010101010201010101" pitchFamily="66" charset="0"/>
              </a:rPr>
            </a:br>
            <a:r>
              <a:rPr lang="en-US" altLang="en-US" sz="3100" b="1" dirty="0">
                <a:solidFill>
                  <a:schemeClr val="tx2">
                    <a:lumMod val="20000"/>
                    <a:lumOff val="80000"/>
                  </a:schemeClr>
                </a:solidFill>
                <a:latin typeface="Monotype Corsiva" panose="03010101010201010101" pitchFamily="66" charset="0"/>
              </a:rPr>
              <a:t> Last Judgment Scene </a:t>
            </a:r>
            <a:br>
              <a:rPr lang="en-US" altLang="en-US" sz="3100" b="1" dirty="0">
                <a:solidFill>
                  <a:schemeClr val="tx2">
                    <a:lumMod val="20000"/>
                    <a:lumOff val="80000"/>
                  </a:schemeClr>
                </a:solidFill>
                <a:latin typeface="Monotype Corsiva" panose="03010101010201010101" pitchFamily="66" charset="0"/>
              </a:rPr>
            </a:br>
            <a:r>
              <a:rPr lang="en-US" altLang="en-US" sz="3100" b="1" dirty="0">
                <a:solidFill>
                  <a:schemeClr val="tx2">
                    <a:lumMod val="20000"/>
                    <a:lumOff val="80000"/>
                  </a:schemeClr>
                </a:solidFill>
                <a:latin typeface="Monotype Corsiva" panose="03010101010201010101" pitchFamily="66" charset="0"/>
              </a:rPr>
              <a:t>in the Arena Chapel</a:t>
            </a:r>
            <a:br>
              <a:rPr lang="en-US" altLang="en-US" sz="3100" b="1" dirty="0">
                <a:solidFill>
                  <a:schemeClr val="tx2">
                    <a:lumMod val="20000"/>
                    <a:lumOff val="80000"/>
                  </a:schemeClr>
                </a:solidFill>
                <a:latin typeface="Monotype Corsiva" panose="03010101010201010101" pitchFamily="66" charset="0"/>
              </a:rPr>
            </a:br>
            <a:br>
              <a:rPr lang="en-US" altLang="en-US" sz="3100" b="1" dirty="0">
                <a:solidFill>
                  <a:schemeClr val="tx2">
                    <a:lumMod val="20000"/>
                    <a:lumOff val="80000"/>
                  </a:schemeClr>
                </a:solidFill>
                <a:latin typeface="Monotype Corsiva" panose="03010101010201010101" pitchFamily="66" charset="0"/>
              </a:rPr>
            </a:br>
            <a:r>
              <a:rPr lang="en-US" altLang="en-US" sz="3100" b="1" dirty="0">
                <a:solidFill>
                  <a:schemeClr val="tx2">
                    <a:lumMod val="20000"/>
                    <a:lumOff val="80000"/>
                  </a:schemeClr>
                </a:solidFill>
                <a:latin typeface="Monotype Corsiva" panose="03010101010201010101" pitchFamily="66" charset="0"/>
              </a:rPr>
              <a:t>and</a:t>
            </a:r>
            <a:br>
              <a:rPr lang="en-US" altLang="en-US" sz="3100" b="1" dirty="0">
                <a:solidFill>
                  <a:schemeClr val="tx2">
                    <a:lumMod val="20000"/>
                    <a:lumOff val="80000"/>
                  </a:schemeClr>
                </a:solidFill>
                <a:latin typeface="Monotype Corsiva" panose="03010101010201010101" pitchFamily="66" charset="0"/>
              </a:rPr>
            </a:br>
            <a:br>
              <a:rPr lang="en-US" altLang="en-US" sz="3100" b="1" dirty="0">
                <a:solidFill>
                  <a:schemeClr val="tx2">
                    <a:lumMod val="20000"/>
                    <a:lumOff val="80000"/>
                  </a:schemeClr>
                </a:solidFill>
                <a:latin typeface="Monotype Corsiva" panose="03010101010201010101" pitchFamily="66" charset="0"/>
              </a:rPr>
            </a:br>
            <a:r>
              <a:rPr lang="en-US" altLang="en-US" sz="3100" b="1" dirty="0">
                <a:solidFill>
                  <a:schemeClr val="tx2">
                    <a:lumMod val="20000"/>
                    <a:lumOff val="80000"/>
                  </a:schemeClr>
                </a:solidFill>
                <a:latin typeface="Monotype Corsiva" panose="03010101010201010101" pitchFamily="66" charset="0"/>
              </a:rPr>
              <a:t>The Last Judgment Scene in </a:t>
            </a:r>
            <a:br>
              <a:rPr lang="en-US" altLang="en-US" sz="3100" b="1" dirty="0">
                <a:solidFill>
                  <a:schemeClr val="tx2">
                    <a:lumMod val="20000"/>
                    <a:lumOff val="80000"/>
                  </a:schemeClr>
                </a:solidFill>
                <a:latin typeface="Monotype Corsiva" panose="03010101010201010101" pitchFamily="66" charset="0"/>
              </a:rPr>
            </a:br>
            <a:r>
              <a:rPr lang="en-US" altLang="en-US" sz="3100" b="1" dirty="0">
                <a:solidFill>
                  <a:schemeClr val="tx2">
                    <a:lumMod val="20000"/>
                    <a:lumOff val="80000"/>
                  </a:schemeClr>
                </a:solidFill>
                <a:latin typeface="Monotype Corsiva" panose="03010101010201010101" pitchFamily="66" charset="0"/>
              </a:rPr>
              <a:t>St. Lazare, </a:t>
            </a:r>
            <a:r>
              <a:rPr lang="en-US" altLang="en-US" sz="3100" b="1" dirty="0" err="1">
                <a:solidFill>
                  <a:schemeClr val="tx2">
                    <a:lumMod val="20000"/>
                    <a:lumOff val="80000"/>
                  </a:schemeClr>
                </a:solidFill>
                <a:latin typeface="Monotype Corsiva" panose="03010101010201010101" pitchFamily="66" charset="0"/>
              </a:rPr>
              <a:t>Autun</a:t>
            </a:r>
            <a:r>
              <a:rPr lang="en-US" altLang="en-US" sz="3100" b="1" dirty="0">
                <a:solidFill>
                  <a:schemeClr val="tx2">
                    <a:lumMod val="20000"/>
                    <a:lumOff val="80000"/>
                  </a:schemeClr>
                </a:solidFill>
                <a:latin typeface="Monotype Corsiva" panose="03010101010201010101" pitchFamily="66" charset="0"/>
              </a:rPr>
              <a:t> Cathedral</a:t>
            </a:r>
            <a:br>
              <a:rPr lang="en-US" altLang="en-US" sz="3100" b="1" dirty="0">
                <a:solidFill>
                  <a:schemeClr val="tx2">
                    <a:lumMod val="20000"/>
                    <a:lumOff val="80000"/>
                  </a:schemeClr>
                </a:solidFill>
                <a:latin typeface="Monotype Corsiva" panose="03010101010201010101" pitchFamily="66" charset="0"/>
              </a:rPr>
            </a:br>
            <a:r>
              <a:rPr lang="en-US" altLang="en-US" sz="3100" b="1" dirty="0">
                <a:solidFill>
                  <a:schemeClr val="tx2">
                    <a:lumMod val="20000"/>
                    <a:lumOff val="80000"/>
                  </a:schemeClr>
                </a:solidFill>
                <a:latin typeface="Monotype Corsiva" panose="03010101010201010101" pitchFamily="66" charset="0"/>
              </a:rPr>
              <a:t> by </a:t>
            </a:r>
            <a:r>
              <a:rPr lang="en-US" altLang="en-US" sz="3100" b="1" dirty="0" err="1">
                <a:solidFill>
                  <a:schemeClr val="tx2">
                    <a:lumMod val="20000"/>
                    <a:lumOff val="80000"/>
                  </a:schemeClr>
                </a:solidFill>
                <a:latin typeface="Monotype Corsiva" panose="03010101010201010101" pitchFamily="66" charset="0"/>
              </a:rPr>
              <a:t>Gislebertus</a:t>
            </a:r>
            <a:r>
              <a:rPr lang="en-US" altLang="en-US" sz="3100" b="1" dirty="0">
                <a:solidFill>
                  <a:schemeClr val="tx2">
                    <a:lumMod val="20000"/>
                    <a:lumOff val="80000"/>
                  </a:schemeClr>
                </a:solidFill>
                <a:latin typeface="Monotype Corsiva" panose="03010101010201010101" pitchFamily="66" charset="0"/>
              </a:rPr>
              <a:t>, 12</a:t>
            </a:r>
            <a:r>
              <a:rPr lang="en-US" altLang="en-US" sz="3100" b="1" baseline="30000" dirty="0">
                <a:solidFill>
                  <a:schemeClr val="tx2">
                    <a:lumMod val="20000"/>
                    <a:lumOff val="80000"/>
                  </a:schemeClr>
                </a:solidFill>
                <a:latin typeface="Monotype Corsiva" panose="03010101010201010101" pitchFamily="66" charset="0"/>
              </a:rPr>
              <a:t>th</a:t>
            </a:r>
            <a:r>
              <a:rPr lang="en-US" altLang="en-US" sz="3100" b="1" dirty="0">
                <a:solidFill>
                  <a:schemeClr val="tx2">
                    <a:lumMod val="20000"/>
                    <a:lumOff val="80000"/>
                  </a:schemeClr>
                </a:solidFill>
                <a:latin typeface="Monotype Corsiva" panose="03010101010201010101" pitchFamily="66" charset="0"/>
              </a:rPr>
              <a:t> century</a:t>
            </a:r>
          </a:p>
        </p:txBody>
      </p:sp>
      <p:pic>
        <p:nvPicPr>
          <p:cNvPr id="27651" name="Picture 2">
            <a:extLst>
              <a:ext uri="{FF2B5EF4-FFF2-40B4-BE49-F238E27FC236}">
                <a16:creationId xmlns:a16="http://schemas.microsoft.com/office/drawing/2014/main" id="{0C60548E-41C6-4D4A-8BE6-C968946595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52400"/>
            <a:ext cx="478948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a:extLst>
              <a:ext uri="{FF2B5EF4-FFF2-40B4-BE49-F238E27FC236}">
                <a16:creationId xmlns:a16="http://schemas.microsoft.com/office/drawing/2014/main" id="{71F99C12-259B-4246-821F-D50C3D7BB9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3682796"/>
            <a:ext cx="4779963" cy="302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23D6FEA0-29AF-43FB-A668-63A5AE8B45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83556" y="84931"/>
            <a:ext cx="5576888" cy="668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C97FB-322A-4345-9F1A-1C033D58B0AA}"/>
              </a:ext>
            </a:extLst>
          </p:cNvPr>
          <p:cNvSpPr>
            <a:spLocks noGrp="1"/>
          </p:cNvSpPr>
          <p:nvPr>
            <p:ph type="title"/>
          </p:nvPr>
        </p:nvSpPr>
        <p:spPr>
          <a:xfrm>
            <a:off x="7418894" y="365126"/>
            <a:ext cx="1648905" cy="1325563"/>
          </a:xfrm>
        </p:spPr>
        <p:txBody>
          <a:bodyPr>
            <a:normAutofit fontScale="90000"/>
          </a:bodyPr>
          <a:lstStyle/>
          <a:p>
            <a:pPr algn="ct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br>
              <a:rPr lang="en-US" altLang="en-US" sz="2000" b="1" dirty="0">
                <a:solidFill>
                  <a:schemeClr val="accent4">
                    <a:lumMod val="20000"/>
                    <a:lumOff val="80000"/>
                  </a:schemeClr>
                </a:solidFill>
                <a:latin typeface="Monotype Corsiva" panose="03010101010201010101" pitchFamily="66" charset="0"/>
              </a:rPr>
            </a:br>
            <a:r>
              <a:rPr lang="en-US" altLang="en-US" sz="3600" b="1" dirty="0">
                <a:solidFill>
                  <a:schemeClr val="accent1">
                    <a:lumMod val="20000"/>
                    <a:lumOff val="80000"/>
                  </a:schemeClr>
                </a:solidFill>
                <a:latin typeface="Monotype Corsiva" panose="03010101010201010101" pitchFamily="66" charset="0"/>
              </a:rPr>
              <a:t>Joachim meets Anna at the </a:t>
            </a:r>
            <a:br>
              <a:rPr lang="en-US" altLang="en-US" sz="3600" b="1" dirty="0">
                <a:solidFill>
                  <a:schemeClr val="accent1">
                    <a:lumMod val="20000"/>
                    <a:lumOff val="80000"/>
                  </a:schemeClr>
                </a:solidFill>
                <a:latin typeface="Monotype Corsiva" panose="03010101010201010101" pitchFamily="66" charset="0"/>
              </a:rPr>
            </a:br>
            <a:r>
              <a:rPr lang="en-US" altLang="en-US" sz="3600" b="1" dirty="0">
                <a:solidFill>
                  <a:schemeClr val="accent1">
                    <a:lumMod val="20000"/>
                    <a:lumOff val="80000"/>
                  </a:schemeClr>
                </a:solidFill>
                <a:latin typeface="Monotype Corsiva" panose="03010101010201010101" pitchFamily="66" charset="0"/>
              </a:rPr>
              <a:t>Golden Gate</a:t>
            </a:r>
            <a:endParaRPr lang="en-US" sz="3600" dirty="0">
              <a:solidFill>
                <a:schemeClr val="accent1">
                  <a:lumMod val="20000"/>
                  <a:lumOff val="80000"/>
                </a:schemeClr>
              </a:solidFill>
              <a:latin typeface="Monotype Corsiva" panose="03010101010201010101" pitchFamily="66" charset="0"/>
            </a:endParaRPr>
          </a:p>
        </p:txBody>
      </p:sp>
      <p:pic>
        <p:nvPicPr>
          <p:cNvPr id="6146" name="Picture 2" descr="Giotto - L'incontro di Gioacchino e Anna. Padova, Cappella degli Scrovegni by renzodionigi, via Flickr">
            <a:extLst>
              <a:ext uri="{FF2B5EF4-FFF2-40B4-BE49-F238E27FC236}">
                <a16:creationId xmlns:a16="http://schemas.microsoft.com/office/drawing/2014/main" id="{536D26CA-5E7C-4A63-B907-BE3A99387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57" y="94268"/>
            <a:ext cx="7214444" cy="6664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727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266" name="Picture 2">
            <a:extLst>
              <a:ext uri="{FF2B5EF4-FFF2-40B4-BE49-F238E27FC236}">
                <a16:creationId xmlns:a16="http://schemas.microsoft.com/office/drawing/2014/main" id="{DA7F713F-0C9F-42B5-BA1A-50482A18D8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756" r="-1" b="24755"/>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554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1747" name="Title 2">
            <a:extLst>
              <a:ext uri="{FF2B5EF4-FFF2-40B4-BE49-F238E27FC236}">
                <a16:creationId xmlns:a16="http://schemas.microsoft.com/office/drawing/2014/main" id="{CBCA780A-054E-477D-8EC9-4688F0C8A869}"/>
              </a:ext>
            </a:extLst>
          </p:cNvPr>
          <p:cNvSpPr>
            <a:spLocks noGrp="1"/>
          </p:cNvSpPr>
          <p:nvPr>
            <p:ph type="title"/>
          </p:nvPr>
        </p:nvSpPr>
        <p:spPr>
          <a:xfrm>
            <a:off x="6873322" y="165100"/>
            <a:ext cx="2270678" cy="1143000"/>
          </a:xfrm>
        </p:spPr>
        <p:txBody>
          <a:bodyPr>
            <a:normAutofit fontScale="90000"/>
          </a:bodyPr>
          <a:lstStyle/>
          <a:p>
            <a:pPr algn="ctr">
              <a:defRPr/>
            </a:pP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br>
              <a:rPr lang="en-US" altLang="en-US" sz="2400" b="1" dirty="0">
                <a:solidFill>
                  <a:schemeClr val="bg2">
                    <a:lumMod val="50000"/>
                  </a:schemeClr>
                </a:solidFill>
                <a:latin typeface="Monotype Corsiva" panose="03010101010201010101" pitchFamily="66" charset="0"/>
              </a:rPr>
            </a:br>
            <a:r>
              <a:rPr lang="en-US" altLang="en-US" sz="3600" b="1" dirty="0">
                <a:solidFill>
                  <a:schemeClr val="accent1">
                    <a:lumMod val="20000"/>
                    <a:lumOff val="80000"/>
                  </a:schemeClr>
                </a:solidFill>
                <a:latin typeface="Monotype Corsiva" panose="03010101010201010101" pitchFamily="66" charset="0"/>
              </a:rPr>
              <a:t>The Birth of</a:t>
            </a:r>
            <a:br>
              <a:rPr lang="en-US" altLang="en-US" sz="3600" b="1" dirty="0">
                <a:solidFill>
                  <a:schemeClr val="accent1">
                    <a:lumMod val="20000"/>
                    <a:lumOff val="80000"/>
                  </a:schemeClr>
                </a:solidFill>
                <a:latin typeface="Monotype Corsiva" panose="03010101010201010101" pitchFamily="66" charset="0"/>
              </a:rPr>
            </a:br>
            <a:r>
              <a:rPr lang="en-US" altLang="en-US" sz="3600" b="1" dirty="0">
                <a:solidFill>
                  <a:schemeClr val="accent1">
                    <a:lumMod val="20000"/>
                    <a:lumOff val="80000"/>
                  </a:schemeClr>
                </a:solidFill>
                <a:latin typeface="Monotype Corsiva" panose="03010101010201010101" pitchFamily="66" charset="0"/>
              </a:rPr>
              <a:t>the Virgin </a:t>
            </a:r>
            <a:br>
              <a:rPr lang="en-US" altLang="en-US" sz="3600" b="1" dirty="0">
                <a:solidFill>
                  <a:schemeClr val="accent1">
                    <a:lumMod val="20000"/>
                    <a:lumOff val="80000"/>
                  </a:schemeClr>
                </a:solidFill>
                <a:latin typeface="Monotype Corsiva" panose="03010101010201010101" pitchFamily="66" charset="0"/>
              </a:rPr>
            </a:br>
            <a:r>
              <a:rPr lang="en-US" altLang="en-US" sz="3600" b="1" dirty="0">
                <a:solidFill>
                  <a:schemeClr val="accent1">
                    <a:lumMod val="20000"/>
                    <a:lumOff val="80000"/>
                  </a:schemeClr>
                </a:solidFill>
                <a:latin typeface="Monotype Corsiva" panose="03010101010201010101" pitchFamily="66" charset="0"/>
              </a:rPr>
              <a:t>Mary</a:t>
            </a:r>
          </a:p>
        </p:txBody>
      </p:sp>
      <p:pic>
        <p:nvPicPr>
          <p:cNvPr id="7170" name="Picture 2" descr="Giotto - La nascita di Maria. Padova, Cappella degli Scrovegni by  renzodionigi, via Flickr | Art, Renaissance paintings, Medieval art">
            <a:extLst>
              <a:ext uri="{FF2B5EF4-FFF2-40B4-BE49-F238E27FC236}">
                <a16:creationId xmlns:a16="http://schemas.microsoft.com/office/drawing/2014/main" id="{56CD2CE4-3669-4162-A83D-E2CB4C68BD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533" y="165100"/>
            <a:ext cx="6673789" cy="652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49F6CB31-F3B2-4835-A7C8-A575BEC44CB6}"/>
              </a:ext>
            </a:extLst>
          </p:cNvPr>
          <p:cNvSpPr>
            <a:spLocks noGrp="1"/>
          </p:cNvSpPr>
          <p:nvPr>
            <p:ph type="title"/>
          </p:nvPr>
        </p:nvSpPr>
        <p:spPr>
          <a:xfrm>
            <a:off x="6579908" y="274638"/>
            <a:ext cx="2411691" cy="1143000"/>
          </a:xfrm>
        </p:spPr>
        <p:txBody>
          <a:bodyPr>
            <a:normAutofit fontScale="90000"/>
          </a:bodyPr>
          <a:lstStyle/>
          <a:p>
            <a:pPr algn="ctr">
              <a:defRPr/>
            </a:pPr>
            <a:br>
              <a:rPr lang="en-US" altLang="en-US" sz="2400" b="1" dirty="0">
                <a:solidFill>
                  <a:schemeClr val="accent1">
                    <a:lumMod val="20000"/>
                    <a:lumOff val="80000"/>
                  </a:schemeClr>
                </a:solidFill>
                <a:latin typeface="Monotype Corsiva" panose="03010101010201010101" pitchFamily="66" charset="0"/>
              </a:rPr>
            </a:br>
            <a:br>
              <a:rPr lang="en-US" altLang="en-US" sz="2400" b="1" dirty="0">
                <a:solidFill>
                  <a:schemeClr val="accent1">
                    <a:lumMod val="20000"/>
                    <a:lumOff val="80000"/>
                  </a:schemeClr>
                </a:solidFill>
                <a:latin typeface="Monotype Corsiva" panose="03010101010201010101" pitchFamily="66" charset="0"/>
              </a:rPr>
            </a:br>
            <a:br>
              <a:rPr lang="en-US" altLang="en-US" sz="2400" b="1" dirty="0">
                <a:solidFill>
                  <a:schemeClr val="accent1">
                    <a:lumMod val="20000"/>
                    <a:lumOff val="80000"/>
                  </a:schemeClr>
                </a:solidFill>
                <a:latin typeface="Monotype Corsiva" panose="03010101010201010101" pitchFamily="66" charset="0"/>
              </a:rPr>
            </a:br>
            <a:br>
              <a:rPr lang="en-US" altLang="en-US" sz="2400" b="1" dirty="0">
                <a:solidFill>
                  <a:schemeClr val="accent1">
                    <a:lumMod val="20000"/>
                    <a:lumOff val="80000"/>
                  </a:schemeClr>
                </a:solidFill>
                <a:latin typeface="Monotype Corsiva" panose="03010101010201010101" pitchFamily="66" charset="0"/>
              </a:rPr>
            </a:br>
            <a:br>
              <a:rPr lang="en-US" altLang="en-US" sz="2400" b="1" dirty="0">
                <a:solidFill>
                  <a:schemeClr val="accent1">
                    <a:lumMod val="20000"/>
                    <a:lumOff val="80000"/>
                  </a:schemeClr>
                </a:solidFill>
                <a:latin typeface="Monotype Corsiva" panose="03010101010201010101" pitchFamily="66" charset="0"/>
              </a:rPr>
            </a:br>
            <a:br>
              <a:rPr lang="en-US" altLang="en-US" sz="2400" b="1" dirty="0">
                <a:solidFill>
                  <a:schemeClr val="accent1">
                    <a:lumMod val="20000"/>
                    <a:lumOff val="80000"/>
                  </a:schemeClr>
                </a:solidFill>
                <a:latin typeface="Monotype Corsiva" panose="03010101010201010101" pitchFamily="66" charset="0"/>
              </a:rPr>
            </a:br>
            <a:br>
              <a:rPr lang="en-US" altLang="en-US" sz="2400" b="1" dirty="0">
                <a:solidFill>
                  <a:schemeClr val="accent1">
                    <a:lumMod val="20000"/>
                    <a:lumOff val="80000"/>
                  </a:schemeClr>
                </a:solidFill>
                <a:latin typeface="Monotype Corsiva" panose="03010101010201010101" pitchFamily="66" charset="0"/>
              </a:rPr>
            </a:br>
            <a:r>
              <a:rPr lang="en-US" altLang="en-US" sz="3600" b="1" dirty="0">
                <a:solidFill>
                  <a:schemeClr val="accent1">
                    <a:lumMod val="20000"/>
                    <a:lumOff val="80000"/>
                  </a:schemeClr>
                </a:solidFill>
                <a:latin typeface="Monotype Corsiva" panose="03010101010201010101" pitchFamily="66" charset="0"/>
              </a:rPr>
              <a:t>The Adoration of the Magi</a:t>
            </a:r>
            <a:br>
              <a:rPr lang="en-US" altLang="en-US" sz="2400" b="1" dirty="0">
                <a:solidFill>
                  <a:schemeClr val="accent1">
                    <a:lumMod val="20000"/>
                    <a:lumOff val="80000"/>
                  </a:schemeClr>
                </a:solidFill>
                <a:latin typeface="Monotype Corsiva" panose="03010101010201010101" pitchFamily="66" charset="0"/>
              </a:rPr>
            </a:br>
            <a:endParaRPr lang="en-US" altLang="en-US" sz="2400" b="1" dirty="0">
              <a:solidFill>
                <a:schemeClr val="accent1">
                  <a:lumMod val="20000"/>
                  <a:lumOff val="80000"/>
                </a:schemeClr>
              </a:solidFill>
              <a:latin typeface="Monotype Corsiva" panose="03010101010201010101" pitchFamily="66" charset="0"/>
            </a:endParaRPr>
          </a:p>
        </p:txBody>
      </p:sp>
      <p:pic>
        <p:nvPicPr>
          <p:cNvPr id="8194" name="Picture 2" descr="Giotto di Bondone | Art in Faith">
            <a:extLst>
              <a:ext uri="{FF2B5EF4-FFF2-40B4-BE49-F238E27FC236}">
                <a16:creationId xmlns:a16="http://schemas.microsoft.com/office/drawing/2014/main" id="{DA0F0DED-D224-4ABB-9909-B5075C0AE8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5754"/>
            <a:ext cx="6316496" cy="652649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E203BBEA-AED3-4091-8DF2-A6F5EBB9A8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517" y="2611225"/>
            <a:ext cx="2454082" cy="39721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262EC-5DEA-4004-AC6D-72571C264200}"/>
              </a:ext>
            </a:extLst>
          </p:cNvPr>
          <p:cNvSpPr>
            <a:spLocks noGrp="1"/>
          </p:cNvSpPr>
          <p:nvPr>
            <p:ph type="title"/>
          </p:nvPr>
        </p:nvSpPr>
        <p:spPr>
          <a:xfrm>
            <a:off x="6674176" y="365126"/>
            <a:ext cx="2340303" cy="1325563"/>
          </a:xfrm>
        </p:spPr>
        <p:txBody>
          <a:bodyPr>
            <a:normAutofit fontScale="90000"/>
          </a:bodyPr>
          <a:lstStyle/>
          <a:p>
            <a:pPr algn="ct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r>
              <a:rPr lang="en-US" sz="2800" b="1" dirty="0">
                <a:solidFill>
                  <a:schemeClr val="tx2">
                    <a:lumMod val="20000"/>
                    <a:lumOff val="80000"/>
                  </a:schemeClr>
                </a:solidFill>
                <a:latin typeface="Monotype Corsiva" panose="03010101010201010101" pitchFamily="66" charset="0"/>
              </a:rPr>
              <a:t>Flight into Egypt</a:t>
            </a:r>
            <a:endParaRPr lang="en-US" sz="2800" dirty="0">
              <a:solidFill>
                <a:schemeClr val="tx2">
                  <a:lumMod val="20000"/>
                  <a:lumOff val="80000"/>
                </a:schemeClr>
              </a:solidFill>
              <a:latin typeface="Monotype Corsiva" panose="03010101010201010101" pitchFamily="66" charset="0"/>
            </a:endParaRPr>
          </a:p>
        </p:txBody>
      </p:sp>
      <p:pic>
        <p:nvPicPr>
          <p:cNvPr id="3" name="Picture 6" descr="Giotto: Flight into Egypt, 1304-06, fresco from Arena Chapel, Padua">
            <a:extLst>
              <a:ext uri="{FF2B5EF4-FFF2-40B4-BE49-F238E27FC236}">
                <a16:creationId xmlns:a16="http://schemas.microsoft.com/office/drawing/2014/main" id="{05FA9969-E35E-4C6C-AD2B-D69906D7EA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20" y="146460"/>
            <a:ext cx="6431536" cy="6596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0" name="Picture 2">
            <a:extLst>
              <a:ext uri="{FF2B5EF4-FFF2-40B4-BE49-F238E27FC236}">
                <a16:creationId xmlns:a16="http://schemas.microsoft.com/office/drawing/2014/main" id="{735B2D0C-D4C7-48E0-ACDF-0E58BC494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9781" y="3261674"/>
            <a:ext cx="2864698" cy="32312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9CF89501-1C0F-4563-BDE7-4AD9CAE171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2911" y="2999511"/>
            <a:ext cx="2951568" cy="3493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749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C65BF-6CA9-4D9F-8A72-6B8A98639177}"/>
              </a:ext>
            </a:extLst>
          </p:cNvPr>
          <p:cNvSpPr>
            <a:spLocks noGrp="1"/>
          </p:cNvSpPr>
          <p:nvPr>
            <p:ph type="title"/>
          </p:nvPr>
        </p:nvSpPr>
        <p:spPr>
          <a:xfrm>
            <a:off x="7269162" y="365126"/>
            <a:ext cx="1874838" cy="1325563"/>
          </a:xfrm>
        </p:spPr>
        <p:txBody>
          <a:bodyPr>
            <a:normAutofit fontScale="90000"/>
          </a:bodyPr>
          <a:lstStyle/>
          <a:p>
            <a:pPr algn="ct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r>
              <a:rPr lang="en-US" sz="3600" b="1" dirty="0">
                <a:solidFill>
                  <a:schemeClr val="tx2">
                    <a:lumMod val="20000"/>
                    <a:lumOff val="80000"/>
                  </a:schemeClr>
                </a:solidFill>
                <a:latin typeface="Monotype Corsiva" panose="03010101010201010101" pitchFamily="66" charset="0"/>
              </a:rPr>
              <a:t>Raising of Lazarus</a:t>
            </a:r>
            <a:endParaRPr lang="en-US" sz="3600" dirty="0">
              <a:solidFill>
                <a:schemeClr val="tx2">
                  <a:lumMod val="20000"/>
                  <a:lumOff val="80000"/>
                </a:schemeClr>
              </a:solidFill>
              <a:latin typeface="Monotype Corsiva" panose="03010101010201010101" pitchFamily="66" charset="0"/>
            </a:endParaRPr>
          </a:p>
        </p:txBody>
      </p:sp>
      <p:pic>
        <p:nvPicPr>
          <p:cNvPr id="13314" name="Picture 2">
            <a:extLst>
              <a:ext uri="{FF2B5EF4-FFF2-40B4-BE49-F238E27FC236}">
                <a16:creationId xmlns:a16="http://schemas.microsoft.com/office/drawing/2014/main" id="{0DFAD1B4-2147-4AED-8FD9-6FEB0F90C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2691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703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42" name="Picture 2" descr="No. 25 Scenes from the Life of Christ: 9. Raising of Lazarus (detail) by  GIOTTO di Bondone">
            <a:extLst>
              <a:ext uri="{FF2B5EF4-FFF2-40B4-BE49-F238E27FC236}">
                <a16:creationId xmlns:a16="http://schemas.microsoft.com/office/drawing/2014/main" id="{A046D626-8000-47FE-8DC9-17C8012CE2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87" r="1" b="32413"/>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959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338" name="Picture 2">
            <a:extLst>
              <a:ext uri="{FF2B5EF4-FFF2-40B4-BE49-F238E27FC236}">
                <a16:creationId xmlns:a16="http://schemas.microsoft.com/office/drawing/2014/main" id="{311494E9-111B-4C68-8D25-00F4058B88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9" r="13660" b="1"/>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127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6116F-A983-4AA1-88D4-8BF95F4E9A1D}"/>
              </a:ext>
            </a:extLst>
          </p:cNvPr>
          <p:cNvSpPr>
            <a:spLocks noGrp="1"/>
          </p:cNvSpPr>
          <p:nvPr>
            <p:ph type="title"/>
          </p:nvPr>
        </p:nvSpPr>
        <p:spPr>
          <a:xfrm>
            <a:off x="7018336" y="365126"/>
            <a:ext cx="2125663" cy="1325563"/>
          </a:xfrm>
        </p:spPr>
        <p:txBody>
          <a:bodyPr>
            <a:normAutofit fontScale="90000"/>
          </a:bodyPr>
          <a:lstStyle/>
          <a:p>
            <a:pPr algn="ctr"/>
            <a:r>
              <a:rPr lang="en-US" sz="2400" dirty="0">
                <a:solidFill>
                  <a:schemeClr val="tx2">
                    <a:lumMod val="20000"/>
                    <a:lumOff val="80000"/>
                  </a:schemeClr>
                </a:solidFill>
                <a:latin typeface="Monotype Corsiva" panose="03010101010201010101" pitchFamily="66" charset="0"/>
              </a:rPr>
              <a:t>T</a:t>
            </a: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br>
              <a:rPr lang="en-US" sz="2400" dirty="0">
                <a:solidFill>
                  <a:schemeClr val="tx2">
                    <a:lumMod val="20000"/>
                    <a:lumOff val="80000"/>
                  </a:schemeClr>
                </a:solidFill>
                <a:latin typeface="Monotype Corsiva" panose="03010101010201010101" pitchFamily="66" charset="0"/>
              </a:rPr>
            </a:br>
            <a:r>
              <a:rPr lang="en-US" sz="3100" b="1" dirty="0">
                <a:solidFill>
                  <a:schemeClr val="tx2">
                    <a:lumMod val="20000"/>
                    <a:lumOff val="80000"/>
                  </a:schemeClr>
                </a:solidFill>
                <a:latin typeface="Monotype Corsiva" panose="03010101010201010101" pitchFamily="66" charset="0"/>
              </a:rPr>
              <a:t>The Arrest of Christ (Kiss of Judas)</a:t>
            </a:r>
          </a:p>
        </p:txBody>
      </p:sp>
      <p:pic>
        <p:nvPicPr>
          <p:cNvPr id="15362" name="Picture 2">
            <a:extLst>
              <a:ext uri="{FF2B5EF4-FFF2-40B4-BE49-F238E27FC236}">
                <a16:creationId xmlns:a16="http://schemas.microsoft.com/office/drawing/2014/main" id="{793371BF-BB90-461F-AA5C-45BC6950D2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183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067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6386" name="Picture 2">
            <a:extLst>
              <a:ext uri="{FF2B5EF4-FFF2-40B4-BE49-F238E27FC236}">
                <a16:creationId xmlns:a16="http://schemas.microsoft.com/office/drawing/2014/main" id="{976BAC5F-466E-4B2A-8E18-4E7A313E4D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568" r="1" b="26320"/>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897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7410" name="Picture 2">
            <a:extLst>
              <a:ext uri="{FF2B5EF4-FFF2-40B4-BE49-F238E27FC236}">
                <a16:creationId xmlns:a16="http://schemas.microsoft.com/office/drawing/2014/main" id="{EAE9C00C-A8E0-4987-96E6-7662AEB5D8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49" r="-1" b="34100"/>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39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4D916F-2053-47B5-83AB-81A6932166F4}"/>
              </a:ext>
            </a:extLst>
          </p:cNvPr>
          <p:cNvSpPr>
            <a:spLocks noGrp="1"/>
          </p:cNvSpPr>
          <p:nvPr>
            <p:ph type="title"/>
          </p:nvPr>
        </p:nvSpPr>
        <p:spPr>
          <a:xfrm>
            <a:off x="0" y="365126"/>
            <a:ext cx="1651000" cy="1325563"/>
          </a:xfrm>
        </p:spPr>
        <p:txBody>
          <a:bodyPr>
            <a:normAutofit fontScale="90000"/>
          </a:bodyPr>
          <a:lstStyle/>
          <a:p>
            <a:pPr algn="ct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r>
              <a:rPr lang="en-US" sz="3100" b="1" dirty="0">
                <a:solidFill>
                  <a:schemeClr val="tx2">
                    <a:lumMod val="20000"/>
                    <a:lumOff val="80000"/>
                  </a:schemeClr>
                </a:solidFill>
                <a:latin typeface="Monotype Corsiva" panose="03010101010201010101" pitchFamily="66" charset="0"/>
              </a:rPr>
              <a:t>Crucifixion</a:t>
            </a:r>
          </a:p>
        </p:txBody>
      </p:sp>
      <p:pic>
        <p:nvPicPr>
          <p:cNvPr id="22530" name="Picture 2">
            <a:extLst>
              <a:ext uri="{FF2B5EF4-FFF2-40B4-BE49-F238E27FC236}">
                <a16:creationId xmlns:a16="http://schemas.microsoft.com/office/drawing/2014/main" id="{69257E8C-6FDE-4DCC-B8E0-38642526FD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0" y="0"/>
            <a:ext cx="7493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2015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482" name="Picture 2">
            <a:extLst>
              <a:ext uri="{FF2B5EF4-FFF2-40B4-BE49-F238E27FC236}">
                <a16:creationId xmlns:a16="http://schemas.microsoft.com/office/drawing/2014/main" id="{F103F1B9-039F-424E-A175-BE6F612AD6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35" r="12018" b="1"/>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5577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1508" name="Picture 4">
            <a:extLst>
              <a:ext uri="{FF2B5EF4-FFF2-40B4-BE49-F238E27FC236}">
                <a16:creationId xmlns:a16="http://schemas.microsoft.com/office/drawing/2014/main" id="{E39C8A6A-0469-4AEE-BCB3-2956EA266A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83"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1164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C31F4-EEE7-4107-B770-B2B6985B91FC}"/>
              </a:ext>
            </a:extLst>
          </p:cNvPr>
          <p:cNvSpPr>
            <a:spLocks noGrp="1"/>
          </p:cNvSpPr>
          <p:nvPr>
            <p:ph type="title"/>
          </p:nvPr>
        </p:nvSpPr>
        <p:spPr>
          <a:xfrm>
            <a:off x="7326312" y="365126"/>
            <a:ext cx="1817687" cy="1325563"/>
          </a:xfrm>
        </p:spPr>
        <p:txBody>
          <a:bodyPr>
            <a:normAutofit fontScale="90000"/>
          </a:bodyPr>
          <a:lstStyle/>
          <a:p>
            <a:pPr algn="ct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r>
              <a:rPr lang="en-US" sz="2800" b="1" dirty="0">
                <a:solidFill>
                  <a:schemeClr val="tx2">
                    <a:lumMod val="20000"/>
                    <a:lumOff val="80000"/>
                  </a:schemeClr>
                </a:solidFill>
                <a:latin typeface="Monotype Corsiva" panose="03010101010201010101" pitchFamily="66" charset="0"/>
              </a:rPr>
              <a:t>Lamentation (The Mourning of Christ)</a:t>
            </a:r>
            <a:br>
              <a:rPr lang="en-US" sz="2800" b="1" dirty="0">
                <a:solidFill>
                  <a:schemeClr val="tx2">
                    <a:lumMod val="20000"/>
                    <a:lumOff val="80000"/>
                  </a:schemeClr>
                </a:solidFill>
                <a:latin typeface="Monotype Corsiva" panose="03010101010201010101" pitchFamily="66" charset="0"/>
              </a:rPr>
            </a:br>
            <a:br>
              <a:rPr lang="en-US" sz="2800" b="1" dirty="0">
                <a:solidFill>
                  <a:schemeClr val="tx2">
                    <a:lumMod val="20000"/>
                    <a:lumOff val="80000"/>
                  </a:schemeClr>
                </a:solidFill>
                <a:latin typeface="Monotype Corsiva" panose="03010101010201010101" pitchFamily="66" charset="0"/>
              </a:rPr>
            </a:br>
            <a:r>
              <a:rPr lang="en-US" sz="2800" b="1" dirty="0">
                <a:solidFill>
                  <a:schemeClr val="tx2">
                    <a:lumMod val="20000"/>
                    <a:lumOff val="80000"/>
                  </a:schemeClr>
                </a:solidFill>
                <a:latin typeface="Monotype Corsiva" panose="03010101010201010101" pitchFamily="66" charset="0"/>
              </a:rPr>
              <a:t>Lamentation, Church of Saint Panteleimon, </a:t>
            </a:r>
            <a:r>
              <a:rPr lang="en-US" sz="2800" b="1" dirty="0" err="1">
                <a:solidFill>
                  <a:schemeClr val="tx2">
                    <a:lumMod val="20000"/>
                    <a:lumOff val="80000"/>
                  </a:schemeClr>
                </a:solidFill>
                <a:latin typeface="Monotype Corsiva" panose="03010101010201010101" pitchFamily="66" charset="0"/>
              </a:rPr>
              <a:t>Nerezi</a:t>
            </a:r>
            <a:r>
              <a:rPr lang="en-US" sz="2800" b="1" dirty="0">
                <a:solidFill>
                  <a:schemeClr val="tx2">
                    <a:lumMod val="20000"/>
                    <a:lumOff val="80000"/>
                  </a:schemeClr>
                </a:solidFill>
                <a:latin typeface="Monotype Corsiva" panose="03010101010201010101" pitchFamily="66" charset="0"/>
              </a:rPr>
              <a:t>, 12</a:t>
            </a:r>
            <a:r>
              <a:rPr lang="en-US" sz="2800" b="1" baseline="30000" dirty="0">
                <a:solidFill>
                  <a:schemeClr val="tx2">
                    <a:lumMod val="20000"/>
                    <a:lumOff val="80000"/>
                  </a:schemeClr>
                </a:solidFill>
                <a:latin typeface="Monotype Corsiva" panose="03010101010201010101" pitchFamily="66" charset="0"/>
              </a:rPr>
              <a:t>th</a:t>
            </a:r>
            <a:r>
              <a:rPr lang="en-US" sz="2800" b="1" dirty="0">
                <a:solidFill>
                  <a:schemeClr val="tx2">
                    <a:lumMod val="20000"/>
                    <a:lumOff val="80000"/>
                  </a:schemeClr>
                </a:solidFill>
                <a:latin typeface="Monotype Corsiva" panose="03010101010201010101" pitchFamily="66" charset="0"/>
              </a:rPr>
              <a:t> century</a:t>
            </a:r>
            <a:br>
              <a:rPr lang="en-US" sz="2800" b="1" dirty="0">
                <a:solidFill>
                  <a:schemeClr val="tx2">
                    <a:lumMod val="20000"/>
                    <a:lumOff val="80000"/>
                  </a:schemeClr>
                </a:solidFill>
                <a:latin typeface="Monotype Corsiva" panose="03010101010201010101" pitchFamily="66" charset="0"/>
              </a:rPr>
            </a:br>
            <a:endParaRPr lang="en-US" sz="2800" b="1" dirty="0">
              <a:solidFill>
                <a:schemeClr val="tx2">
                  <a:lumMod val="20000"/>
                  <a:lumOff val="80000"/>
                </a:schemeClr>
              </a:solidFill>
              <a:latin typeface="Monotype Corsiva" panose="03010101010201010101" pitchFamily="66" charset="0"/>
            </a:endParaRPr>
          </a:p>
        </p:txBody>
      </p:sp>
      <p:pic>
        <p:nvPicPr>
          <p:cNvPr id="18434" name="Picture 2">
            <a:extLst>
              <a:ext uri="{FF2B5EF4-FFF2-40B4-BE49-F238E27FC236}">
                <a16:creationId xmlns:a16="http://schemas.microsoft.com/office/drawing/2014/main" id="{A251666E-7D36-4004-9E0E-1FC672221A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3263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3256A0C9-0187-4C95-B9AF-01E4CE48B4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1132" y="4609706"/>
            <a:ext cx="3037148" cy="1883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794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2" descr="Αποτέλεσμα εικόνας για Arena Chapel Angels">
            <a:extLst>
              <a:ext uri="{FF2B5EF4-FFF2-40B4-BE49-F238E27FC236}">
                <a16:creationId xmlns:a16="http://schemas.microsoft.com/office/drawing/2014/main" id="{67AE402A-9EB2-4C69-96F3-2FFD1E737A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653" r="27301" b="-1"/>
          <a:stretch/>
        </p:blipFill>
        <p:spPr bwMode="auto">
          <a:xfrm>
            <a:off x="147637" y="173518"/>
            <a:ext cx="8848725" cy="6512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9458" name="Picture 2" descr="A picture containing sitting, cat, small, brown&#10;&#10;Description automatically generated">
            <a:extLst>
              <a:ext uri="{FF2B5EF4-FFF2-40B4-BE49-F238E27FC236}">
                <a16:creationId xmlns:a16="http://schemas.microsoft.com/office/drawing/2014/main" id="{FFDA6385-CE52-4EFF-B6FD-45E6E87F70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293" r="-2" b="24225"/>
          <a:stretch/>
        </p:blipFill>
        <p:spPr bwMode="auto">
          <a:xfrm>
            <a:off x="147637" y="173518"/>
            <a:ext cx="8848725" cy="651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4503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757A7C83-89DA-4B43-B80A-1B1E1B490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59" b="6851"/>
          <a:stretch/>
        </p:blipFill>
        <p:spPr bwMode="auto">
          <a:xfrm>
            <a:off x="-2285"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99840EE-A8BE-4F02-9372-F037DF375CBC}"/>
              </a:ext>
            </a:extLst>
          </p:cNvPr>
          <p:cNvSpPr>
            <a:spLocks noGrp="1"/>
          </p:cNvSpPr>
          <p:nvPr>
            <p:ph type="title"/>
          </p:nvPr>
        </p:nvSpPr>
        <p:spPr>
          <a:xfrm>
            <a:off x="822960" y="4732256"/>
            <a:ext cx="7543800" cy="1904214"/>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2800" b="1" dirty="0">
                <a:solidFill>
                  <a:srgbClr val="FFFFFF"/>
                </a:solidFill>
                <a:latin typeface="Monotype Corsiva" panose="03010101010201010101" pitchFamily="66" charset="0"/>
              </a:rPr>
              <a:t>Panoramic view of the frescoes in the Lower Church of San Francesco, Assisi, 1320-40</a:t>
            </a:r>
            <a:br>
              <a:rPr lang="en-US" sz="2800" b="1" dirty="0">
                <a:solidFill>
                  <a:srgbClr val="FFFFFF"/>
                </a:solidFill>
                <a:latin typeface="Monotype Corsiva" panose="03010101010201010101" pitchFamily="66" charset="0"/>
              </a:rPr>
            </a:br>
            <a:endParaRPr lang="en-US" sz="2800" b="1" dirty="0">
              <a:solidFill>
                <a:srgbClr val="FFFFFF"/>
              </a:solidFill>
              <a:latin typeface="Monotype Corsiva" panose="03010101010201010101" pitchFamily="66" charset="0"/>
            </a:endParaRPr>
          </a:p>
        </p:txBody>
      </p:sp>
    </p:spTree>
    <p:extLst>
      <p:ext uri="{BB962C8B-B14F-4D97-AF65-F5344CB8AC3E}">
        <p14:creationId xmlns:p14="http://schemas.microsoft.com/office/powerpoint/2010/main" val="25170623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1F53-90F0-474F-80D9-BAC1AB6AA878}"/>
              </a:ext>
            </a:extLst>
          </p:cNvPr>
          <p:cNvSpPr>
            <a:spLocks noGrp="1"/>
          </p:cNvSpPr>
          <p:nvPr>
            <p:ph type="title"/>
          </p:nvPr>
        </p:nvSpPr>
        <p:spPr>
          <a:xfrm>
            <a:off x="5602286" y="365126"/>
            <a:ext cx="3541713" cy="1325563"/>
          </a:xfrm>
        </p:spPr>
        <p:txBody>
          <a:bodyPr>
            <a:normAutofit fontScale="90000"/>
          </a:bodyPr>
          <a:lstStyle/>
          <a:p>
            <a:pPr algn="ct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br>
              <a:rPr lang="en-US" sz="2400" dirty="0">
                <a:latin typeface="Monotype Corsiva" panose="03010101010201010101" pitchFamily="66" charset="0"/>
              </a:rPr>
            </a:br>
            <a:r>
              <a:rPr lang="en-US" sz="3100" dirty="0">
                <a:solidFill>
                  <a:schemeClr val="accent4">
                    <a:lumMod val="20000"/>
                    <a:lumOff val="80000"/>
                  </a:schemeClr>
                </a:solidFill>
                <a:latin typeface="Monotype Corsiva" panose="03010101010201010101" pitchFamily="66" charset="0"/>
              </a:rPr>
              <a:t>Frescoes in the crossing vault of the Lower Church</a:t>
            </a:r>
            <a:br>
              <a:rPr lang="en-US" sz="3100" dirty="0">
                <a:solidFill>
                  <a:schemeClr val="accent4">
                    <a:lumMod val="20000"/>
                    <a:lumOff val="80000"/>
                  </a:schemeClr>
                </a:solidFill>
                <a:latin typeface="Monotype Corsiva" panose="03010101010201010101" pitchFamily="66" charset="0"/>
              </a:rPr>
            </a:br>
            <a:br>
              <a:rPr lang="en-US" sz="3100" dirty="0">
                <a:solidFill>
                  <a:schemeClr val="accent4">
                    <a:lumMod val="20000"/>
                    <a:lumOff val="80000"/>
                  </a:schemeClr>
                </a:solidFill>
                <a:latin typeface="Monotype Corsiva" panose="03010101010201010101" pitchFamily="66" charset="0"/>
              </a:rPr>
            </a:br>
            <a:r>
              <a:rPr lang="en-US" sz="3100" dirty="0">
                <a:solidFill>
                  <a:schemeClr val="accent4">
                    <a:lumMod val="20000"/>
                    <a:lumOff val="80000"/>
                  </a:schemeClr>
                </a:solidFill>
                <a:latin typeface="Monotype Corsiva" panose="03010101010201010101" pitchFamily="66" charset="0"/>
              </a:rPr>
              <a:t>Franciscan Allegories, c. 1320, Lower Church, San Francesco, Assisi</a:t>
            </a:r>
          </a:p>
        </p:txBody>
      </p:sp>
      <p:pic>
        <p:nvPicPr>
          <p:cNvPr id="29698" name="Picture 2">
            <a:extLst>
              <a:ext uri="{FF2B5EF4-FFF2-40B4-BE49-F238E27FC236}">
                <a16:creationId xmlns:a16="http://schemas.microsoft.com/office/drawing/2014/main" id="{869CB40C-C58A-459B-B84E-DF7F4DC8D0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022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0597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746" name="Picture 2">
            <a:extLst>
              <a:ext uri="{FF2B5EF4-FFF2-40B4-BE49-F238E27FC236}">
                <a16:creationId xmlns:a16="http://schemas.microsoft.com/office/drawing/2014/main" id="{4D4B351A-CD57-4B37-8FBE-9BD7F4B942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153"/>
          <a:stretch/>
        </p:blipFill>
        <p:spPr bwMode="auto">
          <a:xfrm>
            <a:off x="-2285"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7BB2A8A-3E4D-4782-A83C-7725BBBBF66D}"/>
              </a:ext>
            </a:extLst>
          </p:cNvPr>
          <p:cNvSpPr>
            <a:spLocks noGrp="1"/>
          </p:cNvSpPr>
          <p:nvPr>
            <p:ph type="title"/>
          </p:nvPr>
        </p:nvSpPr>
        <p:spPr>
          <a:xfrm>
            <a:off x="-4570" y="5656082"/>
            <a:ext cx="5387275" cy="961534"/>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4500" dirty="0">
                <a:solidFill>
                  <a:srgbClr val="FFFFFF"/>
                </a:solidFill>
                <a:latin typeface="Monotype Corsiva" panose="03010101010201010101" pitchFamily="66" charset="0"/>
              </a:rPr>
              <a:t>Allegory of Poverty</a:t>
            </a:r>
          </a:p>
        </p:txBody>
      </p:sp>
    </p:spTree>
    <p:extLst>
      <p:ext uri="{BB962C8B-B14F-4D97-AF65-F5344CB8AC3E}">
        <p14:creationId xmlns:p14="http://schemas.microsoft.com/office/powerpoint/2010/main" val="42833527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85388-29A7-4347-8AB3-E618EF9D115C}"/>
              </a:ext>
            </a:extLst>
          </p:cNvPr>
          <p:cNvSpPr>
            <a:spLocks noGrp="1"/>
          </p:cNvSpPr>
          <p:nvPr>
            <p:ph type="title"/>
          </p:nvPr>
        </p:nvSpPr>
        <p:spPr>
          <a:xfrm>
            <a:off x="0" y="365126"/>
            <a:ext cx="4081463" cy="1325563"/>
          </a:xfrm>
        </p:spPr>
        <p:txBody>
          <a:bodyPr>
            <a:normAutofit fontScale="90000"/>
          </a:bodyPr>
          <a:lstStyle/>
          <a:p>
            <a:pPr algn="ct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r>
              <a:rPr lang="en-US" sz="3100" b="1" dirty="0">
                <a:solidFill>
                  <a:schemeClr val="accent4">
                    <a:lumMod val="20000"/>
                    <a:lumOff val="80000"/>
                  </a:schemeClr>
                </a:solidFill>
                <a:latin typeface="Monotype Corsiva" panose="03010101010201010101" pitchFamily="66" charset="0"/>
              </a:rPr>
              <a:t>Frescoes on the ceiling of the north transept of the Lower Church</a:t>
            </a:r>
            <a:br>
              <a:rPr lang="en-US" sz="3100" b="1" dirty="0">
                <a:solidFill>
                  <a:schemeClr val="accent4">
                    <a:lumMod val="20000"/>
                    <a:lumOff val="80000"/>
                  </a:schemeClr>
                </a:solidFill>
                <a:latin typeface="Monotype Corsiva" panose="03010101010201010101" pitchFamily="66" charset="0"/>
              </a:rPr>
            </a:br>
            <a:br>
              <a:rPr lang="en-US" sz="3100" b="1" dirty="0">
                <a:solidFill>
                  <a:schemeClr val="accent4">
                    <a:lumMod val="20000"/>
                    <a:lumOff val="80000"/>
                  </a:schemeClr>
                </a:solidFill>
                <a:latin typeface="Monotype Corsiva" panose="03010101010201010101" pitchFamily="66" charset="0"/>
              </a:rPr>
            </a:br>
            <a:r>
              <a:rPr lang="en-US" sz="3100" b="1" dirty="0">
                <a:solidFill>
                  <a:schemeClr val="accent4">
                    <a:lumMod val="20000"/>
                    <a:lumOff val="80000"/>
                  </a:schemeClr>
                </a:solidFill>
                <a:latin typeface="Monotype Corsiva" panose="03010101010201010101" pitchFamily="66" charset="0"/>
              </a:rPr>
              <a:t>Vault of the north transept, 1315-20, Lower Church, San Francesco, Assisi</a:t>
            </a:r>
            <a:br>
              <a:rPr lang="en-US" sz="3100" b="1" dirty="0">
                <a:solidFill>
                  <a:schemeClr val="accent4">
                    <a:lumMod val="20000"/>
                    <a:lumOff val="80000"/>
                  </a:schemeClr>
                </a:solidFill>
                <a:latin typeface="Monotype Corsiva" panose="03010101010201010101" pitchFamily="66" charset="0"/>
              </a:rPr>
            </a:br>
            <a:br>
              <a:rPr lang="en-US" sz="3100" b="1" dirty="0">
                <a:solidFill>
                  <a:schemeClr val="accent4">
                    <a:lumMod val="20000"/>
                    <a:lumOff val="80000"/>
                  </a:schemeClr>
                </a:solidFill>
                <a:latin typeface="Monotype Corsiva" panose="03010101010201010101" pitchFamily="66" charset="0"/>
              </a:rPr>
            </a:br>
            <a:r>
              <a:rPr lang="en-US" sz="3100" b="1" dirty="0">
                <a:solidFill>
                  <a:schemeClr val="accent4">
                    <a:lumMod val="20000"/>
                    <a:lumOff val="80000"/>
                  </a:schemeClr>
                </a:solidFill>
                <a:latin typeface="Monotype Corsiva" panose="03010101010201010101" pitchFamily="66" charset="0"/>
              </a:rPr>
              <a:t>Probably executed by Giotto's workshop under the direction of the master.</a:t>
            </a:r>
            <a:br>
              <a:rPr lang="en-US" sz="3100" b="1" dirty="0">
                <a:solidFill>
                  <a:schemeClr val="accent4">
                    <a:lumMod val="20000"/>
                    <a:lumOff val="80000"/>
                  </a:schemeClr>
                </a:solidFill>
                <a:latin typeface="Monotype Corsiva" panose="03010101010201010101" pitchFamily="66" charset="0"/>
              </a:rPr>
            </a:br>
            <a:br>
              <a:rPr lang="en-US" sz="3100" b="1" dirty="0">
                <a:solidFill>
                  <a:schemeClr val="accent4">
                    <a:lumMod val="20000"/>
                    <a:lumOff val="80000"/>
                  </a:schemeClr>
                </a:solidFill>
                <a:latin typeface="Monotype Corsiva" panose="03010101010201010101" pitchFamily="66" charset="0"/>
              </a:rPr>
            </a:br>
            <a:endParaRPr lang="en-US" sz="3100" b="1" dirty="0">
              <a:solidFill>
                <a:schemeClr val="accent4">
                  <a:lumMod val="20000"/>
                  <a:lumOff val="80000"/>
                </a:schemeClr>
              </a:solidFill>
              <a:latin typeface="Monotype Corsiva" panose="03010101010201010101" pitchFamily="66" charset="0"/>
            </a:endParaRPr>
          </a:p>
        </p:txBody>
      </p:sp>
      <p:pic>
        <p:nvPicPr>
          <p:cNvPr id="32770" name="Picture 2">
            <a:extLst>
              <a:ext uri="{FF2B5EF4-FFF2-40B4-BE49-F238E27FC236}">
                <a16:creationId xmlns:a16="http://schemas.microsoft.com/office/drawing/2014/main" id="{95208383-C9A6-4429-9357-EAAA80D5D4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1463" y="0"/>
            <a:ext cx="50625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211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3794" name="Picture 2">
            <a:extLst>
              <a:ext uri="{FF2B5EF4-FFF2-40B4-BE49-F238E27FC236}">
                <a16:creationId xmlns:a16="http://schemas.microsoft.com/office/drawing/2014/main" id="{1966FA5A-2380-414C-85F9-1D9A34E6F3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83" b="4267"/>
          <a:stretch/>
        </p:blipFill>
        <p:spPr bwMode="auto">
          <a:xfrm>
            <a:off x="-2285"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3CACDE3-1178-415E-82D4-044CB2FF3ACA}"/>
              </a:ext>
            </a:extLst>
          </p:cNvPr>
          <p:cNvSpPr>
            <a:spLocks noGrp="1"/>
          </p:cNvSpPr>
          <p:nvPr>
            <p:ph type="title"/>
          </p:nvPr>
        </p:nvSpPr>
        <p:spPr>
          <a:xfrm>
            <a:off x="235669" y="4722829"/>
            <a:ext cx="5260157" cy="1904213"/>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pPr algn="ctr"/>
            <a:br>
              <a:rPr lang="en-US" sz="2800" b="1" dirty="0">
                <a:solidFill>
                  <a:srgbClr val="FFFFFF"/>
                </a:solidFill>
                <a:latin typeface="Monotype Corsiva" panose="03010101010201010101" pitchFamily="66" charset="0"/>
              </a:rPr>
            </a:br>
            <a:br>
              <a:rPr lang="en-US" sz="2800" b="1" dirty="0">
                <a:solidFill>
                  <a:srgbClr val="FFFFFF"/>
                </a:solidFill>
                <a:latin typeface="Monotype Corsiva" panose="03010101010201010101" pitchFamily="66" charset="0"/>
              </a:rPr>
            </a:br>
            <a:br>
              <a:rPr lang="en-US" sz="2800" b="1" dirty="0">
                <a:solidFill>
                  <a:srgbClr val="FFFFFF"/>
                </a:solidFill>
                <a:latin typeface="Monotype Corsiva" panose="03010101010201010101" pitchFamily="66" charset="0"/>
              </a:rPr>
            </a:br>
            <a:br>
              <a:rPr lang="en-US" sz="2800" b="1" dirty="0">
                <a:solidFill>
                  <a:srgbClr val="FFFFFF"/>
                </a:solidFill>
                <a:latin typeface="Monotype Corsiva" panose="03010101010201010101" pitchFamily="66" charset="0"/>
              </a:rPr>
            </a:br>
            <a:br>
              <a:rPr lang="en-US" sz="2800" b="1" dirty="0">
                <a:solidFill>
                  <a:srgbClr val="FFFFFF"/>
                </a:solidFill>
                <a:latin typeface="Monotype Corsiva" panose="03010101010201010101" pitchFamily="66" charset="0"/>
              </a:rPr>
            </a:br>
            <a:r>
              <a:rPr lang="en-US" sz="3100" b="1" dirty="0">
                <a:solidFill>
                  <a:srgbClr val="FFFFFF"/>
                </a:solidFill>
                <a:latin typeface="Monotype Corsiva" panose="03010101010201010101" pitchFamily="66" charset="0"/>
              </a:rPr>
              <a:t>Return of Christ to Jerusalem, 1315-20, </a:t>
            </a:r>
            <a:br>
              <a:rPr lang="en-US" sz="3100" b="1" dirty="0">
                <a:solidFill>
                  <a:srgbClr val="FFFFFF"/>
                </a:solidFill>
                <a:latin typeface="Monotype Corsiva" panose="03010101010201010101" pitchFamily="66" charset="0"/>
              </a:rPr>
            </a:br>
            <a:r>
              <a:rPr lang="en-US" sz="3100" b="1" dirty="0">
                <a:solidFill>
                  <a:srgbClr val="FFFFFF"/>
                </a:solidFill>
                <a:latin typeface="Monotype Corsiva" panose="03010101010201010101" pitchFamily="66" charset="0"/>
              </a:rPr>
              <a:t>North transept, Lower Church, San Francesco, Assisi</a:t>
            </a:r>
            <a:br>
              <a:rPr lang="en-US" sz="2800" b="1" dirty="0">
                <a:solidFill>
                  <a:srgbClr val="FFFFFF"/>
                </a:solidFill>
                <a:latin typeface="Monotype Corsiva" panose="03010101010201010101" pitchFamily="66" charset="0"/>
              </a:rPr>
            </a:br>
            <a:br>
              <a:rPr lang="en-US" sz="2400" b="1" dirty="0">
                <a:solidFill>
                  <a:srgbClr val="FFFFFF"/>
                </a:solidFill>
                <a:latin typeface="Monotype Corsiva" panose="03010101010201010101" pitchFamily="66" charset="0"/>
              </a:rPr>
            </a:br>
            <a:endParaRPr lang="en-US" sz="2400" b="1" dirty="0">
              <a:solidFill>
                <a:srgbClr val="FFFFFF"/>
              </a:solidFill>
              <a:latin typeface="Monotype Corsiva" panose="03010101010201010101" pitchFamily="66" charset="0"/>
            </a:endParaRPr>
          </a:p>
        </p:txBody>
      </p:sp>
    </p:spTree>
    <p:extLst>
      <p:ext uri="{BB962C8B-B14F-4D97-AF65-F5344CB8AC3E}">
        <p14:creationId xmlns:p14="http://schemas.microsoft.com/office/powerpoint/2010/main" val="40414815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DFD8-C2DE-448F-A197-13EAFC3438A3}"/>
              </a:ext>
            </a:extLst>
          </p:cNvPr>
          <p:cNvSpPr>
            <a:spLocks noGrp="1"/>
          </p:cNvSpPr>
          <p:nvPr>
            <p:ph type="title"/>
          </p:nvPr>
        </p:nvSpPr>
        <p:spPr>
          <a:xfrm>
            <a:off x="0" y="365126"/>
            <a:ext cx="9144000" cy="1325563"/>
          </a:xfrm>
        </p:spPr>
        <p:txBody>
          <a:bodyPr>
            <a:normAutofit fontScale="90000"/>
          </a:bodyPr>
          <a:lstStyle/>
          <a:p>
            <a:pPr algn="ctr"/>
            <a:r>
              <a:rPr lang="en-US" sz="2800" b="1" dirty="0">
                <a:solidFill>
                  <a:schemeClr val="accent4">
                    <a:lumMod val="20000"/>
                    <a:lumOff val="80000"/>
                  </a:schemeClr>
                </a:solidFill>
                <a:latin typeface="Monotype Corsiva" panose="03010101010201010101" pitchFamily="66" charset="0"/>
              </a:rPr>
              <a:t>Frescoes in the Magdalen Chapel of the Lower Church, Scenes from the Life of Mary Magdalen: Mary Magdalen's Voyage to Marseilles</a:t>
            </a: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1320s - executed with a contribution of Giotto</a:t>
            </a:r>
            <a:br>
              <a:rPr lang="en-US" sz="2800" b="1" dirty="0">
                <a:solidFill>
                  <a:schemeClr val="accent4">
                    <a:lumMod val="20000"/>
                    <a:lumOff val="80000"/>
                  </a:schemeClr>
                </a:solidFill>
                <a:latin typeface="Monotype Corsiva" panose="03010101010201010101" pitchFamily="66" charset="0"/>
              </a:rPr>
            </a:br>
            <a:br>
              <a:rPr lang="en-US" sz="2800" b="1" dirty="0">
                <a:latin typeface="Monotype Corsiva" panose="03010101010201010101" pitchFamily="66" charset="0"/>
              </a:rPr>
            </a:br>
            <a:r>
              <a:rPr lang="en-US" sz="2800" b="1" dirty="0">
                <a:latin typeface="Monotype Corsiva" panose="03010101010201010101" pitchFamily="66" charset="0"/>
              </a:rPr>
              <a:t> </a:t>
            </a:r>
          </a:p>
        </p:txBody>
      </p:sp>
      <p:pic>
        <p:nvPicPr>
          <p:cNvPr id="35842" name="Picture 2">
            <a:extLst>
              <a:ext uri="{FF2B5EF4-FFF2-40B4-BE49-F238E27FC236}">
                <a16:creationId xmlns:a16="http://schemas.microsoft.com/office/drawing/2014/main" id="{AA5C0F11-3C56-4B4B-9E47-B171EC987A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394" y="1242873"/>
            <a:ext cx="8049211" cy="538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165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58164244-10E4-47B3-9380-AF3356CF2129}"/>
              </a:ext>
            </a:extLst>
          </p:cNvPr>
          <p:cNvSpPr>
            <a:spLocks noGrp="1"/>
          </p:cNvSpPr>
          <p:nvPr>
            <p:ph type="title"/>
          </p:nvPr>
        </p:nvSpPr>
        <p:spPr>
          <a:xfrm>
            <a:off x="5783263" y="365126"/>
            <a:ext cx="3360737" cy="1325563"/>
          </a:xfrm>
        </p:spPr>
        <p:txBody>
          <a:bodyPr>
            <a:normAutofit fontScale="90000"/>
          </a:bodyPr>
          <a:lstStyle/>
          <a:p>
            <a:pPr algn="ctr" eaLnBrk="1" hangingPunct="1">
              <a:defRPr/>
            </a:pPr>
            <a:br>
              <a:rPr lang="en-US" altLang="en-US" sz="2000" dirty="0"/>
            </a:br>
            <a:r>
              <a:rPr lang="en-US" altLang="en-US" sz="2000" b="1" dirty="0"/>
              <a:t> </a:t>
            </a: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br>
              <a:rPr lang="en-US" altLang="en-US" sz="2000" b="1" dirty="0"/>
            </a:br>
            <a:r>
              <a:rPr lang="en-US" altLang="en-US" sz="3100" b="1" dirty="0">
                <a:solidFill>
                  <a:schemeClr val="accent4">
                    <a:lumMod val="20000"/>
                    <a:lumOff val="80000"/>
                  </a:schemeClr>
                </a:solidFill>
                <a:latin typeface="Monotype Corsiva" panose="03010101010201010101" pitchFamily="66" charset="0"/>
              </a:rPr>
              <a:t>View of the Peruzzi and </a:t>
            </a:r>
            <a:r>
              <a:rPr lang="en-US" altLang="en-US" sz="3100" b="1" dirty="0" err="1">
                <a:solidFill>
                  <a:schemeClr val="accent4">
                    <a:lumMod val="20000"/>
                    <a:lumOff val="80000"/>
                  </a:schemeClr>
                </a:solidFill>
                <a:latin typeface="Monotype Corsiva" panose="03010101010201010101" pitchFamily="66" charset="0"/>
              </a:rPr>
              <a:t>Bardi</a:t>
            </a:r>
            <a:r>
              <a:rPr lang="en-US" altLang="en-US" sz="3100" b="1" dirty="0">
                <a:solidFill>
                  <a:schemeClr val="accent4">
                    <a:lumMod val="20000"/>
                    <a:lumOff val="80000"/>
                  </a:schemeClr>
                </a:solidFill>
                <a:latin typeface="Monotype Corsiva" panose="03010101010201010101" pitchFamily="66" charset="0"/>
              </a:rPr>
              <a:t> Chapels</a:t>
            </a:r>
            <a:br>
              <a:rPr lang="en-US" altLang="en-US" sz="3100" b="1" dirty="0">
                <a:solidFill>
                  <a:schemeClr val="accent4">
                    <a:lumMod val="20000"/>
                    <a:lumOff val="80000"/>
                  </a:schemeClr>
                </a:solidFill>
                <a:latin typeface="Monotype Corsiva" panose="03010101010201010101" pitchFamily="66" charset="0"/>
              </a:rPr>
            </a:br>
            <a:r>
              <a:rPr lang="en-US" altLang="en-US" sz="3100" b="1" dirty="0">
                <a:solidFill>
                  <a:schemeClr val="accent4">
                    <a:lumMod val="20000"/>
                    <a:lumOff val="80000"/>
                  </a:schemeClr>
                </a:solidFill>
                <a:latin typeface="Monotype Corsiva" panose="03010101010201010101" pitchFamily="66" charset="0"/>
              </a:rPr>
              <a:t>Santa Croce, Florence</a:t>
            </a:r>
            <a:br>
              <a:rPr lang="en-US" altLang="en-US" sz="2000" b="1" dirty="0">
                <a:solidFill>
                  <a:schemeClr val="accent4">
                    <a:lumMod val="20000"/>
                    <a:lumOff val="80000"/>
                  </a:schemeClr>
                </a:solidFill>
              </a:rPr>
            </a:br>
            <a:endParaRPr lang="en-US" altLang="en-US" sz="2000" dirty="0">
              <a:solidFill>
                <a:schemeClr val="accent4">
                  <a:lumMod val="20000"/>
                  <a:lumOff val="80000"/>
                </a:schemeClr>
              </a:solidFill>
            </a:endParaRPr>
          </a:p>
        </p:txBody>
      </p:sp>
      <p:pic>
        <p:nvPicPr>
          <p:cNvPr id="23554" name="Picture 2">
            <a:extLst>
              <a:ext uri="{FF2B5EF4-FFF2-40B4-BE49-F238E27FC236}">
                <a16:creationId xmlns:a16="http://schemas.microsoft.com/office/drawing/2014/main" id="{CD953D4E-DC82-4F62-9427-5C579A2B6F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83263"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8AFD-9E64-4F83-9AF7-19D21BE7E911}"/>
              </a:ext>
            </a:extLst>
          </p:cNvPr>
          <p:cNvSpPr>
            <a:spLocks noGrp="1"/>
          </p:cNvSpPr>
          <p:nvPr>
            <p:ph type="title"/>
          </p:nvPr>
        </p:nvSpPr>
        <p:spPr>
          <a:xfrm>
            <a:off x="5676257" y="365126"/>
            <a:ext cx="3467741" cy="1325563"/>
          </a:xfrm>
        </p:spPr>
        <p:txBody>
          <a:bodyPr>
            <a:normAutofit fontScale="90000"/>
          </a:bodyPr>
          <a:lstStyle/>
          <a:p>
            <a:pPr algn="ctr"/>
            <a:r>
              <a:rPr lang="en-US" sz="2400" b="1" dirty="0">
                <a:solidFill>
                  <a:schemeClr val="accent4">
                    <a:lumMod val="20000"/>
                    <a:lumOff val="80000"/>
                  </a:schemeClr>
                </a:solidFill>
                <a:latin typeface="Monotype Corsiva" panose="03010101010201010101" pitchFamily="66" charset="0"/>
              </a:rPr>
              <a:t>View of the Peruzzi and </a:t>
            </a:r>
            <a:r>
              <a:rPr lang="en-US" sz="2400" b="1" dirty="0" err="1">
                <a:solidFill>
                  <a:schemeClr val="accent4">
                    <a:lumMod val="20000"/>
                    <a:lumOff val="80000"/>
                  </a:schemeClr>
                </a:solidFill>
                <a:latin typeface="Monotype Corsiva" panose="03010101010201010101" pitchFamily="66" charset="0"/>
              </a:rPr>
              <a:t>Bardi</a:t>
            </a:r>
            <a:r>
              <a:rPr lang="en-US" sz="2400" b="1" dirty="0">
                <a:solidFill>
                  <a:schemeClr val="accent4">
                    <a:lumMod val="20000"/>
                    <a:lumOff val="80000"/>
                  </a:schemeClr>
                </a:solidFill>
                <a:latin typeface="Monotype Corsiva" panose="03010101010201010101" pitchFamily="66" charset="0"/>
              </a:rPr>
              <a:t> Chapels (from right)</a:t>
            </a:r>
            <a:br>
              <a:rPr lang="en-US" sz="2400" b="1" dirty="0">
                <a:solidFill>
                  <a:schemeClr val="accent4">
                    <a:lumMod val="20000"/>
                    <a:lumOff val="80000"/>
                  </a:schemeClr>
                </a:solidFill>
                <a:latin typeface="Monotype Corsiva" panose="03010101010201010101" pitchFamily="66" charset="0"/>
              </a:rPr>
            </a:br>
            <a:br>
              <a:rPr lang="en-US" sz="2400" b="1" dirty="0">
                <a:solidFill>
                  <a:schemeClr val="accent4">
                    <a:lumMod val="20000"/>
                    <a:lumOff val="80000"/>
                  </a:schemeClr>
                </a:solidFill>
                <a:latin typeface="Monotype Corsiva" panose="03010101010201010101" pitchFamily="66" charset="0"/>
              </a:rPr>
            </a:br>
            <a:r>
              <a:rPr lang="en-US" sz="2400" b="1" dirty="0">
                <a:solidFill>
                  <a:schemeClr val="accent4">
                    <a:lumMod val="20000"/>
                    <a:lumOff val="80000"/>
                  </a:schemeClr>
                </a:solidFill>
                <a:latin typeface="Monotype Corsiva" panose="03010101010201010101" pitchFamily="66" charset="0"/>
              </a:rPr>
              <a:t>View of the Peruzzi and </a:t>
            </a:r>
            <a:r>
              <a:rPr lang="en-US" sz="2400" b="1" dirty="0" err="1">
                <a:solidFill>
                  <a:schemeClr val="accent4">
                    <a:lumMod val="20000"/>
                    <a:lumOff val="80000"/>
                  </a:schemeClr>
                </a:solidFill>
                <a:latin typeface="Monotype Corsiva" panose="03010101010201010101" pitchFamily="66" charset="0"/>
              </a:rPr>
              <a:t>Bardi</a:t>
            </a:r>
            <a:r>
              <a:rPr lang="en-US" sz="2400" b="1" dirty="0">
                <a:solidFill>
                  <a:schemeClr val="accent4">
                    <a:lumMod val="20000"/>
                    <a:lumOff val="80000"/>
                  </a:schemeClr>
                </a:solidFill>
                <a:latin typeface="Monotype Corsiva" panose="03010101010201010101" pitchFamily="66" charset="0"/>
              </a:rPr>
              <a:t> Chapels (from left)</a:t>
            </a:r>
          </a:p>
        </p:txBody>
      </p:sp>
      <p:pic>
        <p:nvPicPr>
          <p:cNvPr id="24578" name="Picture 2">
            <a:extLst>
              <a:ext uri="{FF2B5EF4-FFF2-40B4-BE49-F238E27FC236}">
                <a16:creationId xmlns:a16="http://schemas.microsoft.com/office/drawing/2014/main" id="{2286ED5A-4415-4096-B7B4-F482A6AF98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258" y="1890944"/>
            <a:ext cx="3467741" cy="4967056"/>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a:extLst>
              <a:ext uri="{FF2B5EF4-FFF2-40B4-BE49-F238E27FC236}">
                <a16:creationId xmlns:a16="http://schemas.microsoft.com/office/drawing/2014/main" id="{D967558B-33C7-4242-AA68-519A927EF9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497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1842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2" name="Picture 2">
            <a:extLst>
              <a:ext uri="{FF2B5EF4-FFF2-40B4-BE49-F238E27FC236}">
                <a16:creationId xmlns:a16="http://schemas.microsoft.com/office/drawing/2014/main" id="{97C4F410-1DEE-49BE-A75F-287C43FAB1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44" r="5889"/>
          <a:stretch/>
        </p:blipFill>
        <p:spPr bwMode="auto">
          <a:xfrm>
            <a:off x="-2285"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7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Title 1">
            <a:extLst>
              <a:ext uri="{FF2B5EF4-FFF2-40B4-BE49-F238E27FC236}">
                <a16:creationId xmlns:a16="http://schemas.microsoft.com/office/drawing/2014/main" id="{CE5F0EA3-F41F-42F5-9D19-7FB3E803FE0A}"/>
              </a:ext>
            </a:extLst>
          </p:cNvPr>
          <p:cNvSpPr>
            <a:spLocks noGrp="1"/>
          </p:cNvSpPr>
          <p:nvPr>
            <p:ph type="title"/>
          </p:nvPr>
        </p:nvSpPr>
        <p:spPr>
          <a:xfrm>
            <a:off x="2285" y="5043340"/>
            <a:ext cx="9139427" cy="1461155"/>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pPr algn="ctr">
              <a:defRPr/>
            </a:pPr>
            <a:br>
              <a:rPr lang="en-US" altLang="en-US" sz="2800" b="1" dirty="0">
                <a:solidFill>
                  <a:srgbClr val="FFFFFF"/>
                </a:solidFill>
                <a:latin typeface="Monotype Corsiva" panose="03010101010201010101" pitchFamily="66" charset="0"/>
              </a:rPr>
            </a:br>
            <a:br>
              <a:rPr lang="en-US" altLang="en-US" sz="2800" b="1" dirty="0">
                <a:solidFill>
                  <a:srgbClr val="FFFFFF"/>
                </a:solidFill>
                <a:latin typeface="Monotype Corsiva" panose="03010101010201010101" pitchFamily="66" charset="0"/>
              </a:rPr>
            </a:br>
            <a:br>
              <a:rPr lang="en-US" altLang="en-US" sz="2800" b="1" dirty="0">
                <a:solidFill>
                  <a:srgbClr val="FFFFFF"/>
                </a:solidFill>
                <a:latin typeface="Monotype Corsiva" panose="03010101010201010101" pitchFamily="66" charset="0"/>
              </a:rPr>
            </a:br>
            <a:br>
              <a:rPr lang="en-US" altLang="en-US" sz="2800" b="1" dirty="0">
                <a:solidFill>
                  <a:srgbClr val="FFFFFF"/>
                </a:solidFill>
                <a:latin typeface="Monotype Corsiva" panose="03010101010201010101" pitchFamily="66" charset="0"/>
              </a:rPr>
            </a:br>
            <a:br>
              <a:rPr lang="en-US" altLang="en-US" sz="2800" b="1" dirty="0">
                <a:solidFill>
                  <a:srgbClr val="FFFFFF"/>
                </a:solidFill>
                <a:latin typeface="Monotype Corsiva" panose="03010101010201010101" pitchFamily="66" charset="0"/>
              </a:rPr>
            </a:br>
            <a:r>
              <a:rPr lang="en-US" altLang="en-US" sz="2800" b="1" dirty="0">
                <a:solidFill>
                  <a:srgbClr val="FFFEFB"/>
                </a:solidFill>
                <a:latin typeface="Monotype Corsiva" panose="03010101010201010101" pitchFamily="66" charset="0"/>
              </a:rPr>
              <a:t>Scene from the Life of St John the Evangelist: Ascension of the Evangelist</a:t>
            </a:r>
            <a:br>
              <a:rPr lang="en-US" altLang="en-US" sz="2800" dirty="0">
                <a:solidFill>
                  <a:srgbClr val="FFFEFB"/>
                </a:solidFill>
                <a:latin typeface="Monotype Corsiva" panose="03010101010201010101" pitchFamily="66" charset="0"/>
              </a:rPr>
            </a:br>
            <a:r>
              <a:rPr lang="en-US" altLang="en-US" sz="2800" dirty="0">
                <a:solidFill>
                  <a:srgbClr val="FFFEFB"/>
                </a:solidFill>
                <a:latin typeface="Monotype Corsiva" panose="03010101010201010101" pitchFamily="66" charset="0"/>
              </a:rPr>
              <a:t>1320, Fresco, 280 x 450 cm, </a:t>
            </a:r>
            <a:r>
              <a:rPr lang="en-US" altLang="en-US" sz="2800" b="1" dirty="0">
                <a:solidFill>
                  <a:srgbClr val="FFFEFB"/>
                </a:solidFill>
                <a:latin typeface="Monotype Corsiva" panose="03010101010201010101" pitchFamily="66" charset="0"/>
              </a:rPr>
              <a:t>Peruzzi Chapel</a:t>
            </a:r>
            <a:r>
              <a:rPr lang="en-US" altLang="en-US" sz="2800" dirty="0">
                <a:solidFill>
                  <a:srgbClr val="FFFEFB"/>
                </a:solidFill>
                <a:latin typeface="Monotype Corsiva" panose="03010101010201010101" pitchFamily="66" charset="0"/>
              </a:rPr>
              <a:t>, Santa Croce, Florence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6" name="Picture 2">
            <a:extLst>
              <a:ext uri="{FF2B5EF4-FFF2-40B4-BE49-F238E27FC236}">
                <a16:creationId xmlns:a16="http://schemas.microsoft.com/office/drawing/2014/main" id="{6F43656D-2643-4C24-AAA3-6812026860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07" r="9792" b="-1"/>
          <a:stretch/>
        </p:blipFill>
        <p:spPr bwMode="auto">
          <a:xfrm>
            <a:off x="-2285"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7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2" name="Title 1">
            <a:extLst>
              <a:ext uri="{FF2B5EF4-FFF2-40B4-BE49-F238E27FC236}">
                <a16:creationId xmlns:a16="http://schemas.microsoft.com/office/drawing/2014/main" id="{8DDA2C2B-3B63-4DBA-BE59-9937C84D2EE2}"/>
              </a:ext>
            </a:extLst>
          </p:cNvPr>
          <p:cNvSpPr>
            <a:spLocks noGrp="1"/>
          </p:cNvSpPr>
          <p:nvPr>
            <p:ph type="title"/>
          </p:nvPr>
        </p:nvSpPr>
        <p:spPr>
          <a:xfrm>
            <a:off x="-1" y="5450889"/>
            <a:ext cx="9141713" cy="1407100"/>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pPr algn="ctr">
              <a:defRPr/>
            </a:pPr>
            <a:br>
              <a:rPr lang="en-US" altLang="en-US" sz="2800" b="1" dirty="0">
                <a:solidFill>
                  <a:schemeClr val="accent4">
                    <a:lumMod val="20000"/>
                    <a:lumOff val="80000"/>
                  </a:schemeClr>
                </a:solidFill>
                <a:latin typeface="Monotype Corsiva" panose="03010101010201010101" pitchFamily="66" charset="0"/>
              </a:rPr>
            </a:br>
            <a:br>
              <a:rPr lang="en-US" altLang="en-US" sz="2800" b="1" dirty="0">
                <a:solidFill>
                  <a:schemeClr val="accent4">
                    <a:lumMod val="20000"/>
                    <a:lumOff val="80000"/>
                  </a:schemeClr>
                </a:solidFill>
                <a:latin typeface="Monotype Corsiva" panose="03010101010201010101" pitchFamily="66" charset="0"/>
              </a:rPr>
            </a:br>
            <a:r>
              <a:rPr lang="en-US" altLang="en-US" sz="2800" b="1" dirty="0">
                <a:solidFill>
                  <a:schemeClr val="accent4">
                    <a:lumMod val="20000"/>
                    <a:lumOff val="80000"/>
                  </a:schemeClr>
                </a:solidFill>
                <a:latin typeface="Monotype Corsiva" panose="03010101010201010101" pitchFamily="66" charset="0"/>
              </a:rPr>
              <a:t>Scene from the Life of Saint Francis: Death and Ascension of St Francis </a:t>
            </a:r>
            <a:br>
              <a:rPr lang="en-US" altLang="en-US" sz="2800" dirty="0">
                <a:solidFill>
                  <a:schemeClr val="accent4">
                    <a:lumMod val="20000"/>
                    <a:lumOff val="80000"/>
                  </a:schemeClr>
                </a:solidFill>
                <a:latin typeface="Monotype Corsiva" panose="03010101010201010101" pitchFamily="66" charset="0"/>
              </a:rPr>
            </a:br>
            <a:r>
              <a:rPr lang="en-US" altLang="en-US" sz="2800" dirty="0">
                <a:solidFill>
                  <a:schemeClr val="accent4">
                    <a:lumMod val="20000"/>
                    <a:lumOff val="80000"/>
                  </a:schemeClr>
                </a:solidFill>
                <a:latin typeface="Monotype Corsiva" panose="03010101010201010101" pitchFamily="66" charset="0"/>
              </a:rPr>
              <a:t>c. 1325, Fresco, </a:t>
            </a:r>
            <a:r>
              <a:rPr lang="en-US" altLang="en-US" sz="2800" b="1" dirty="0" err="1">
                <a:solidFill>
                  <a:schemeClr val="accent4">
                    <a:lumMod val="20000"/>
                    <a:lumOff val="80000"/>
                  </a:schemeClr>
                </a:solidFill>
                <a:latin typeface="Monotype Corsiva" panose="03010101010201010101" pitchFamily="66" charset="0"/>
              </a:rPr>
              <a:t>Bardi</a:t>
            </a:r>
            <a:r>
              <a:rPr lang="en-US" altLang="en-US" sz="2800" b="1" dirty="0">
                <a:solidFill>
                  <a:schemeClr val="accent4">
                    <a:lumMod val="20000"/>
                    <a:lumOff val="80000"/>
                  </a:schemeClr>
                </a:solidFill>
                <a:latin typeface="Monotype Corsiva" panose="03010101010201010101" pitchFamily="66" charset="0"/>
              </a:rPr>
              <a:t> Chapel</a:t>
            </a:r>
            <a:r>
              <a:rPr lang="en-US" altLang="en-US" sz="2800" dirty="0">
                <a:solidFill>
                  <a:schemeClr val="accent4">
                    <a:lumMod val="20000"/>
                    <a:lumOff val="80000"/>
                  </a:schemeClr>
                </a:solidFill>
                <a:latin typeface="Monotype Corsiva" panose="03010101010201010101" pitchFamily="66" charset="0"/>
              </a:rPr>
              <a:t>, Santa Croce, Florence</a:t>
            </a:r>
            <a:br>
              <a:rPr lang="en-US" altLang="en-US" sz="4200" dirty="0">
                <a:solidFill>
                  <a:srgbClr val="FFFFFF"/>
                </a:solidFill>
              </a:rPr>
            </a:br>
            <a:endParaRPr lang="en-US" altLang="en-US" sz="4200" dirty="0">
              <a:solidFill>
                <a:srgbClr val="FFFFFF"/>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7650" name="Picture 2">
            <a:extLst>
              <a:ext uri="{FF2B5EF4-FFF2-40B4-BE49-F238E27FC236}">
                <a16:creationId xmlns:a16="http://schemas.microsoft.com/office/drawing/2014/main" id="{E7B5460A-283C-4E3A-918E-3C0D299C13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06" r="8678"/>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711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Wave 1">
            <a:extLst>
              <a:ext uri="{FF2B5EF4-FFF2-40B4-BE49-F238E27FC236}">
                <a16:creationId xmlns:a16="http://schemas.microsoft.com/office/drawing/2014/main" id="{00C1E5FE-D9E9-466A-B366-1DC8FFFC127F}"/>
              </a:ext>
            </a:extLst>
          </p:cNvPr>
          <p:cNvSpPr/>
          <p:nvPr/>
        </p:nvSpPr>
        <p:spPr>
          <a:xfrm rot="10800000" flipH="1" flipV="1">
            <a:off x="377967" y="416141"/>
            <a:ext cx="8388065" cy="6025717"/>
          </a:xfrm>
          <a:prstGeom prst="wave">
            <a:avLst>
              <a:gd name="adj1" fmla="val 12500"/>
              <a:gd name="adj2" fmla="val -106"/>
            </a:avLst>
          </a:prstGeom>
          <a:solidFill>
            <a:schemeClr val="accent4">
              <a:lumMod val="20000"/>
              <a:lumOff val="80000"/>
            </a:schemeClr>
          </a:solidFill>
          <a:ln>
            <a:solidFill>
              <a:schemeClr val="accent4">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6000" dirty="0">
                <a:solidFill>
                  <a:schemeClr val="bg2">
                    <a:lumMod val="10000"/>
                  </a:schemeClr>
                </a:solidFill>
                <a:latin typeface="Monotype Corsiva" panose="03010101010201010101" pitchFamily="66" charset="0"/>
              </a:rPr>
              <a:t>Teaching… with Giotto</a:t>
            </a:r>
          </a:p>
          <a:p>
            <a:pPr algn="ctr">
              <a:defRPr/>
            </a:pPr>
            <a:r>
              <a:rPr lang="en-US" sz="6000" dirty="0">
                <a:solidFill>
                  <a:schemeClr val="bg2">
                    <a:lumMod val="10000"/>
                  </a:schemeClr>
                </a:solidFill>
                <a:latin typeface="Monotype Corsiva" panose="03010101010201010101" pitchFamily="66" charset="0"/>
              </a:rPr>
              <a:t>Campanile</a:t>
            </a:r>
          </a:p>
        </p:txBody>
      </p:sp>
    </p:spTree>
    <p:extLst>
      <p:ext uri="{BB962C8B-B14F-4D97-AF65-F5344CB8AC3E}">
        <p14:creationId xmlns:p14="http://schemas.microsoft.com/office/powerpoint/2010/main" val="12658173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766A0-193F-4A0E-A9AE-7DD57B3D01E6}"/>
              </a:ext>
            </a:extLst>
          </p:cNvPr>
          <p:cNvSpPr>
            <a:spLocks noGrp="1"/>
          </p:cNvSpPr>
          <p:nvPr>
            <p:ph type="title"/>
          </p:nvPr>
        </p:nvSpPr>
        <p:spPr>
          <a:xfrm>
            <a:off x="0" y="365126"/>
            <a:ext cx="4572000" cy="1325563"/>
          </a:xfrm>
        </p:spPr>
        <p:txBody>
          <a:bodyPr>
            <a:normAutofit fontScale="90000"/>
          </a:bodyPr>
          <a:lstStyle/>
          <a:p>
            <a:pPr algn="ct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Giotto's bell tower seen from the top of the Duomo</a:t>
            </a:r>
            <a:br>
              <a:rPr lang="en-US" sz="2800" b="1" dirty="0">
                <a:solidFill>
                  <a:schemeClr val="accent4">
                    <a:lumMod val="20000"/>
                    <a:lumOff val="80000"/>
                  </a:schemeClr>
                </a:solidFill>
                <a:latin typeface="Monotype Corsiva" panose="03010101010201010101" pitchFamily="66" charset="0"/>
              </a:rPr>
            </a:br>
            <a:r>
              <a:rPr lang="en-US" sz="2800" b="1" dirty="0">
                <a:solidFill>
                  <a:schemeClr val="accent4">
                    <a:lumMod val="20000"/>
                    <a:lumOff val="80000"/>
                  </a:schemeClr>
                </a:solidFill>
                <a:latin typeface="Monotype Corsiva" panose="03010101010201010101" pitchFamily="66" charset="0"/>
              </a:rPr>
              <a:t>The slender structure is square in plan with 14.45 m. sides. It is 84.7 m. tall and has polygonal buttresses at each corner. The tower is divided into five stages.</a:t>
            </a:r>
          </a:p>
        </p:txBody>
      </p:sp>
      <p:pic>
        <p:nvPicPr>
          <p:cNvPr id="60420" name="Picture 4">
            <a:extLst>
              <a:ext uri="{FF2B5EF4-FFF2-40B4-BE49-F238E27FC236}">
                <a16:creationId xmlns:a16="http://schemas.microsoft.com/office/drawing/2014/main" id="{E592653E-7045-4518-819E-1737CF1AF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5753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F4B6FDAE-38A4-412D-8F71-449178FA910D}"/>
              </a:ext>
            </a:extLst>
          </p:cNvPr>
          <p:cNvSpPr>
            <a:spLocks noGrp="1"/>
          </p:cNvSpPr>
          <p:nvPr>
            <p:ph type="title"/>
          </p:nvPr>
        </p:nvSpPr>
        <p:spPr>
          <a:xfrm>
            <a:off x="5573712" y="365126"/>
            <a:ext cx="3189287" cy="1325563"/>
          </a:xfrm>
        </p:spPr>
        <p:txBody>
          <a:bodyPr>
            <a:normAutofit fontScale="90000"/>
          </a:bodyPr>
          <a:lstStyle/>
          <a:p>
            <a:pPr algn="r" eaLnBrk="1" hangingPunct="1">
              <a:defRPr/>
            </a:pP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br>
              <a:rPr lang="it-IT" altLang="en-US" sz="2000" b="1" dirty="0">
                <a:solidFill>
                  <a:schemeClr val="bg2">
                    <a:lumMod val="50000"/>
                  </a:schemeClr>
                </a:solidFill>
                <a:latin typeface="Monotype Corsiva" panose="03010101010201010101" pitchFamily="66" charset="0"/>
              </a:rPr>
            </a:br>
            <a:r>
              <a:rPr lang="it-IT" altLang="en-US" sz="3100" b="1" dirty="0">
                <a:solidFill>
                  <a:schemeClr val="accent4">
                    <a:lumMod val="20000"/>
                    <a:lumOff val="80000"/>
                  </a:schemeClr>
                </a:solidFill>
                <a:latin typeface="Monotype Corsiva" panose="03010101010201010101" pitchFamily="66" charset="0"/>
              </a:rPr>
              <a:t>Design sketch for the Campanile, </a:t>
            </a:r>
            <a:r>
              <a:rPr lang="it-IT" altLang="en-US" sz="3100" dirty="0">
                <a:solidFill>
                  <a:schemeClr val="accent4">
                    <a:lumMod val="20000"/>
                    <a:lumOff val="80000"/>
                  </a:schemeClr>
                </a:solidFill>
                <a:latin typeface="Monotype Corsiva" panose="03010101010201010101" pitchFamily="66" charset="0"/>
              </a:rPr>
              <a:t>1334, </a:t>
            </a:r>
            <a:br>
              <a:rPr lang="it-IT" altLang="en-US" sz="3100" dirty="0">
                <a:solidFill>
                  <a:schemeClr val="accent4">
                    <a:lumMod val="20000"/>
                    <a:lumOff val="80000"/>
                  </a:schemeClr>
                </a:solidFill>
                <a:latin typeface="Monotype Corsiva" panose="03010101010201010101" pitchFamily="66" charset="0"/>
              </a:rPr>
            </a:br>
            <a:r>
              <a:rPr lang="it-IT" altLang="en-US" sz="3100" dirty="0">
                <a:solidFill>
                  <a:schemeClr val="accent4">
                    <a:lumMod val="20000"/>
                    <a:lumOff val="80000"/>
                  </a:schemeClr>
                </a:solidFill>
                <a:latin typeface="Monotype Corsiva" panose="03010101010201010101" pitchFamily="66" charset="0"/>
              </a:rPr>
              <a:t>Parchment, Museo dell'Opera del Duomo,</a:t>
            </a:r>
            <a:br>
              <a:rPr lang="it-IT" altLang="en-US" sz="3100" dirty="0">
                <a:solidFill>
                  <a:schemeClr val="accent4">
                    <a:lumMod val="20000"/>
                    <a:lumOff val="80000"/>
                  </a:schemeClr>
                </a:solidFill>
                <a:latin typeface="Monotype Corsiva" panose="03010101010201010101" pitchFamily="66" charset="0"/>
              </a:rPr>
            </a:br>
            <a:r>
              <a:rPr lang="it-IT" altLang="en-US" sz="3100" dirty="0">
                <a:solidFill>
                  <a:schemeClr val="accent4">
                    <a:lumMod val="20000"/>
                    <a:lumOff val="80000"/>
                  </a:schemeClr>
                </a:solidFill>
                <a:latin typeface="Monotype Corsiva" panose="03010101010201010101" pitchFamily="66" charset="0"/>
              </a:rPr>
              <a:t> Florence</a:t>
            </a:r>
            <a:br>
              <a:rPr lang="it-IT" altLang="en-US" sz="2000" dirty="0">
                <a:solidFill>
                  <a:schemeClr val="accent4">
                    <a:lumMod val="20000"/>
                    <a:lumOff val="80000"/>
                  </a:schemeClr>
                </a:solidFill>
                <a:latin typeface="Monotype Corsiva" panose="03010101010201010101" pitchFamily="66" charset="0"/>
              </a:rPr>
            </a:br>
            <a:br>
              <a:rPr lang="it-IT" altLang="en-US" sz="2000" dirty="0">
                <a:solidFill>
                  <a:schemeClr val="accent4">
                    <a:lumMod val="20000"/>
                    <a:lumOff val="80000"/>
                  </a:schemeClr>
                </a:solidFill>
                <a:latin typeface="Monotype Corsiva" panose="03010101010201010101" pitchFamily="66" charset="0"/>
              </a:rPr>
            </a:br>
            <a:endParaRPr lang="en-US" altLang="en-US" sz="2000" dirty="0">
              <a:solidFill>
                <a:schemeClr val="accent4">
                  <a:lumMod val="20000"/>
                  <a:lumOff val="80000"/>
                </a:schemeClr>
              </a:solidFill>
              <a:latin typeface="Monotype Corsiva" panose="03010101010201010101" pitchFamily="66" charset="0"/>
            </a:endParaRPr>
          </a:p>
        </p:txBody>
      </p:sp>
      <p:pic>
        <p:nvPicPr>
          <p:cNvPr id="40963" name="Picture 2">
            <a:extLst>
              <a:ext uri="{FF2B5EF4-FFF2-40B4-BE49-F238E27FC236}">
                <a16:creationId xmlns:a16="http://schemas.microsoft.com/office/drawing/2014/main" id="{A1128E29-715F-477E-9725-D0471362A7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1613"/>
            <a:ext cx="1371600" cy="650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2" name="Picture 2">
            <a:extLst>
              <a:ext uri="{FF2B5EF4-FFF2-40B4-BE49-F238E27FC236}">
                <a16:creationId xmlns:a16="http://schemas.microsoft.com/office/drawing/2014/main" id="{393300ED-667B-40EA-A437-D5C845F42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0794" y="201612"/>
            <a:ext cx="3334800" cy="65039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1338</Words>
  <Application>Microsoft Office PowerPoint</Application>
  <PresentationFormat>On-screen Show (4:3)</PresentationFormat>
  <Paragraphs>53</Paragraphs>
  <Slides>57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Calibri Light</vt:lpstr>
      <vt:lpstr>Monotype Corsiva</vt:lpstr>
      <vt:lpstr>Office Theme</vt:lpstr>
      <vt:lpstr>PowerPoint Presentation</vt:lpstr>
      <vt:lpstr>PowerPoint Presentation</vt:lpstr>
      <vt:lpstr>                       Crucifix, 1290-1300 Tempera on wood,  578 x 406 cm Santa Maria Novella, Florence</vt:lpstr>
      <vt:lpstr>PowerPoint Presentation</vt:lpstr>
      <vt:lpstr>                                   Ognissanti Madonna, 1310, tempera on panel, 325 × 204 cm, Uffizi Gallery, Florence  https://www.youtube.com/watch?v=P9s3YA-glNk </vt:lpstr>
      <vt:lpstr>PowerPoint Presentation</vt:lpstr>
      <vt:lpstr>PowerPoint Presentation</vt:lpstr>
      <vt:lpstr>                       Crucifix, 1310-17 Tempera on wood, 430 x 303 cm Tempio Malatestiano, Rimini</vt:lpstr>
      <vt:lpstr> Crucifix (front and back), 1317 Tempera on wood, 223 x 164 cm Museo Civico, Padua</vt:lpstr>
      <vt:lpstr>Panels of a dismembered Polyptych, 1320-1330, tempera on panel Madonna and Child, 85,5 x 62 cm, NGA, Washington The Epiphany, 45,1 x 43,8 cm, the MET, NY</vt:lpstr>
      <vt:lpstr>   The Stefaneschi Triptych (recto),  c. 1330, tempera on panel,  220 x 245 cm, Pinacoteca, Vatican</vt:lpstr>
      <vt:lpstr>    The Stefaneschi Triptych (verso), c. 1330, tempera on panel,  220 x 245 cm, Pinacoteca, Vatican</vt:lpstr>
      <vt:lpstr> Polyptych, 1330-35, Tempera on wood, 91 x 340 cm, Pinacoteca Nazionale, Bologna   </vt:lpstr>
      <vt:lpstr>Baroncelli Polyptych, c. 1334, tempera on wood, 185 x 323 cm, Baroncelli Chapel, Santa Croce, Florence </vt:lpstr>
      <vt:lpstr>PowerPoint Presentation</vt:lpstr>
      <vt:lpstr>PowerPoint Presentation</vt:lpstr>
      <vt:lpstr>PowerPoint Presentation</vt:lpstr>
      <vt:lpstr>Church of San Francesco, Assisi  Giotto designed frescoes for the Upper and Lower Church</vt:lpstr>
      <vt:lpstr>                      Upper Church, San Francesco, Assisi  View of the nave from the east  The frescoes illustrate episodes from the life of St. Francis, c. 1296  </vt:lpstr>
      <vt:lpstr>                        Legend of St Francis,  1297-99,  Upper Church, San Francesco, Assisi</vt:lpstr>
      <vt:lpstr>                        St. Francis' Sermon to the Birds, 1297-99,  Upper Church, San Francesco, Assisi</vt:lpstr>
      <vt:lpstr> Cappella degli Scrovegni (Arena Chapel), 1303-06, Padua https://www.khanacademy.org/humanities/renaissance-reformation/late-gothic-italy/modal/v/giotto-arena-scrovegni-chapel-padua-c-1305-part-1-of-4 https://www.khanacademy.org/humanities/renaissance-reformation/late-gothic-italy/modal/v/giotto-arena-scrovegni-chapel-part-2-of-4 </vt:lpstr>
      <vt:lpstr> Cappella degli Scrovegni (Arena Chapel), 1303-06, Padua https://www.khanacademy.org/humanities/renaissance-reformation/late-gothic-italy/modal/v/giotto-arena-scrovegni-chapel-part-3-of-4 https://www.khanacademy.org/humanities/renaissance-reformation/late-gothic-italy/modal/v/giotto-arena-scrovegni-chapel-part-4-of-4  </vt:lpstr>
      <vt:lpstr>  Model of the Chapel offered up to the Virgin Mary by Enrico Scrovegni    </vt:lpstr>
      <vt:lpstr>                  Detail of the  Triumphant Christ from the  Last Judgment Scene  in the Arena Chapel  and  The Last Judgment Scene in  St. Lazare, Autun Cathedral  by Gislebertus, 12th century</vt:lpstr>
      <vt:lpstr>PowerPoint Presentation</vt:lpstr>
      <vt:lpstr>                           Joachim meets Anna at the  Golden Gate</vt:lpstr>
      <vt:lpstr>PowerPoint Presentation</vt:lpstr>
      <vt:lpstr>                          The Birth of the Virgin  Mary</vt:lpstr>
      <vt:lpstr>       The Adoration of the Magi </vt:lpstr>
      <vt:lpstr>        Flight into Egypt</vt:lpstr>
      <vt:lpstr>                       Raising of Lazarus</vt:lpstr>
      <vt:lpstr>PowerPoint Presentation</vt:lpstr>
      <vt:lpstr>PowerPoint Presentation</vt:lpstr>
      <vt:lpstr>T                       The Arrest of Christ (Kiss of Judas)</vt:lpstr>
      <vt:lpstr>PowerPoint Presentation</vt:lpstr>
      <vt:lpstr>PowerPoint Presentation</vt:lpstr>
      <vt:lpstr>                      Crucifixion</vt:lpstr>
      <vt:lpstr>PowerPoint Presentation</vt:lpstr>
      <vt:lpstr>PowerPoint Presentation</vt:lpstr>
      <vt:lpstr>         Lamentation (The Mourning of Christ)  Lamentation, Church of Saint Panteleimon, Nerezi, 12th century </vt:lpstr>
      <vt:lpstr>PowerPoint Presentation</vt:lpstr>
      <vt:lpstr>PowerPoint Presentation</vt:lpstr>
      <vt:lpstr>Panoramic view of the frescoes in the Lower Church of San Francesco, Assisi, 1320-40 </vt:lpstr>
      <vt:lpstr>                          Frescoes in the crossing vault of the Lower Church  Franciscan Allegories, c. 1320, Lower Church, San Francesco, Assisi</vt:lpstr>
      <vt:lpstr>Allegory of Poverty</vt:lpstr>
      <vt:lpstr>                        Frescoes on the ceiling of the north transept of the Lower Church  Vault of the north transept, 1315-20, Lower Church, San Francesco, Assisi  Probably executed by Giotto's workshop under the direction of the master.  </vt:lpstr>
      <vt:lpstr>     Return of Christ to Jerusalem, 1315-20,  North transept, Lower Church, San Francesco, Assisi  </vt:lpstr>
      <vt:lpstr>Frescoes in the Magdalen Chapel of the Lower Church, Scenes from the Life of Mary Magdalen: Mary Magdalen's Voyage to Marseilles 1320s - executed with a contribution of Giotto   </vt:lpstr>
      <vt:lpstr>                              View of the Peruzzi and Bardi Chapels Santa Croce, Florence </vt:lpstr>
      <vt:lpstr>View of the Peruzzi and Bardi Chapels (from right)  View of the Peruzzi and Bardi Chapels (from left)</vt:lpstr>
      <vt:lpstr>     Scene from the Life of St John the Evangelist: Ascension of the Evangelist 1320, Fresco, 280 x 450 cm, Peruzzi Chapel, Santa Croce, Florence</vt:lpstr>
      <vt:lpstr>  Scene from the Life of Saint Francis: Death and Ascension of St Francis  c. 1325, Fresco, Bardi Chapel, Santa Croce, Florence </vt:lpstr>
      <vt:lpstr>PowerPoint Presentation</vt:lpstr>
      <vt:lpstr>PowerPoint Presentation</vt:lpstr>
      <vt:lpstr>                      Giotto's bell tower seen from the top of the Duomo The slender structure is square in plan with 14.45 m. sides. It is 84.7 m. tall and has polygonal buttresses at each corner. The tower is divided into five stages.</vt:lpstr>
      <vt:lpstr>                                  Design sketch for the Campanile, 1334,  Parchment, Museo dell'Opera del Duomo,  Florence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4</cp:revision>
  <dcterms:created xsi:type="dcterms:W3CDTF">2020-10-17T13:02:23Z</dcterms:created>
  <dcterms:modified xsi:type="dcterms:W3CDTF">2020-10-17T15:09:50Z</dcterms:modified>
</cp:coreProperties>
</file>