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95" r:id="rId2"/>
    <p:sldId id="284" r:id="rId3"/>
    <p:sldId id="267" r:id="rId4"/>
    <p:sldId id="274" r:id="rId5"/>
    <p:sldId id="256" r:id="rId6"/>
    <p:sldId id="407" r:id="rId7"/>
    <p:sldId id="279" r:id="rId8"/>
    <p:sldId id="276" r:id="rId9"/>
    <p:sldId id="405" r:id="rId10"/>
    <p:sldId id="406" r:id="rId11"/>
    <p:sldId id="408" r:id="rId12"/>
    <p:sldId id="404" r:id="rId13"/>
    <p:sldId id="271" r:id="rId14"/>
    <p:sldId id="28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5700BC-0543-4F84-A9FD-6B5965E641CF}" v="39" dt="2020-09-26T14:51:34.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6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4A5700BC-0543-4F84-A9FD-6B5965E641CF}"/>
    <pc:docChg chg="undo redo custSel addSld delSld modSld">
      <pc:chgData name="Amalia Spiliakou" userId="f4bd6b91a0b5818a" providerId="LiveId" clId="{4A5700BC-0543-4F84-A9FD-6B5965E641CF}" dt="2020-09-26T14:51:34.476" v="264" actId="207"/>
      <pc:docMkLst>
        <pc:docMk/>
      </pc:docMkLst>
      <pc:sldChg chg="modSp add">
        <pc:chgData name="Amalia Spiliakou" userId="f4bd6b91a0b5818a" providerId="LiveId" clId="{4A5700BC-0543-4F84-A9FD-6B5965E641CF}" dt="2020-09-26T08:13:50.099" v="3" actId="14100"/>
        <pc:sldMkLst>
          <pc:docMk/>
          <pc:sldMk cId="3443565121" sldId="256"/>
        </pc:sldMkLst>
        <pc:picChg chg="mod">
          <ac:chgData name="Amalia Spiliakou" userId="f4bd6b91a0b5818a" providerId="LiveId" clId="{4A5700BC-0543-4F84-A9FD-6B5965E641CF}" dt="2020-09-26T08:13:50.099" v="3" actId="14100"/>
          <ac:picMkLst>
            <pc:docMk/>
            <pc:sldMk cId="3443565121" sldId="256"/>
            <ac:picMk id="1026" creationId="{1983DFDC-0390-4C7A-9574-03E3A0E491B6}"/>
          </ac:picMkLst>
        </pc:picChg>
      </pc:sldChg>
      <pc:sldChg chg="del">
        <pc:chgData name="Amalia Spiliakou" userId="f4bd6b91a0b5818a" providerId="LiveId" clId="{4A5700BC-0543-4F84-A9FD-6B5965E641CF}" dt="2020-09-20T08:50:33.872" v="0" actId="2696"/>
        <pc:sldMkLst>
          <pc:docMk/>
          <pc:sldMk cId="0" sldId="269"/>
        </pc:sldMkLst>
      </pc:sldChg>
      <pc:sldChg chg="modSp">
        <pc:chgData name="Amalia Spiliakou" userId="f4bd6b91a0b5818a" providerId="LiveId" clId="{4A5700BC-0543-4F84-A9FD-6B5965E641CF}" dt="2020-09-26T14:51:34.476" v="264" actId="207"/>
        <pc:sldMkLst>
          <pc:docMk/>
          <pc:sldMk cId="0" sldId="271"/>
        </pc:sldMkLst>
        <pc:spChg chg="mod">
          <ac:chgData name="Amalia Spiliakou" userId="f4bd6b91a0b5818a" providerId="LiveId" clId="{4A5700BC-0543-4F84-A9FD-6B5965E641CF}" dt="2020-09-26T14:51:34.476" v="264" actId="207"/>
          <ac:spMkLst>
            <pc:docMk/>
            <pc:sldMk cId="0" sldId="271"/>
            <ac:spMk id="4" creationId="{EDCEA173-1D11-45E4-9363-0FEF01354FE0}"/>
          </ac:spMkLst>
        </pc:spChg>
      </pc:sldChg>
      <pc:sldChg chg="modSp">
        <pc:chgData name="Amalia Spiliakou" userId="f4bd6b91a0b5818a" providerId="LiveId" clId="{4A5700BC-0543-4F84-A9FD-6B5965E641CF}" dt="2020-09-26T14:49:38.135" v="231" actId="207"/>
        <pc:sldMkLst>
          <pc:docMk/>
          <pc:sldMk cId="0" sldId="276"/>
        </pc:sldMkLst>
        <pc:spChg chg="mod">
          <ac:chgData name="Amalia Spiliakou" userId="f4bd6b91a0b5818a" providerId="LiveId" clId="{4A5700BC-0543-4F84-A9FD-6B5965E641CF}" dt="2020-09-26T14:49:38.135" v="231" actId="207"/>
          <ac:spMkLst>
            <pc:docMk/>
            <pc:sldMk cId="0" sldId="276"/>
            <ac:spMk id="4" creationId="{B5498787-C453-4013-88CB-B0D918B5551A}"/>
          </ac:spMkLst>
        </pc:spChg>
      </pc:sldChg>
      <pc:sldChg chg="modSp">
        <pc:chgData name="Amalia Spiliakou" userId="f4bd6b91a0b5818a" providerId="LiveId" clId="{4A5700BC-0543-4F84-A9FD-6B5965E641CF}" dt="2020-09-26T14:49:22.229" v="230" actId="207"/>
        <pc:sldMkLst>
          <pc:docMk/>
          <pc:sldMk cId="0" sldId="279"/>
        </pc:sldMkLst>
        <pc:spChg chg="mod">
          <ac:chgData name="Amalia Spiliakou" userId="f4bd6b91a0b5818a" providerId="LiveId" clId="{4A5700BC-0543-4F84-A9FD-6B5965E641CF}" dt="2020-09-26T14:49:22.229" v="230" actId="207"/>
          <ac:spMkLst>
            <pc:docMk/>
            <pc:sldMk cId="0" sldId="279"/>
            <ac:spMk id="2" creationId="{04584340-0F2A-42F1-8098-C81C468BC698}"/>
          </ac:spMkLst>
        </pc:spChg>
      </pc:sldChg>
      <pc:sldChg chg="modSp">
        <pc:chgData name="Amalia Spiliakou" userId="f4bd6b91a0b5818a" providerId="LiveId" clId="{4A5700BC-0543-4F84-A9FD-6B5965E641CF}" dt="2020-09-26T14:50:56.518" v="255" actId="20577"/>
        <pc:sldMkLst>
          <pc:docMk/>
          <pc:sldMk cId="0" sldId="404"/>
        </pc:sldMkLst>
        <pc:spChg chg="mod">
          <ac:chgData name="Amalia Spiliakou" userId="f4bd6b91a0b5818a" providerId="LiveId" clId="{4A5700BC-0543-4F84-A9FD-6B5965E641CF}" dt="2020-09-26T14:50:56.518" v="255" actId="20577"/>
          <ac:spMkLst>
            <pc:docMk/>
            <pc:sldMk cId="0" sldId="404"/>
            <ac:spMk id="6" creationId="{5912BC5B-C7CB-42E8-97AC-BE1CC9D72799}"/>
          </ac:spMkLst>
        </pc:spChg>
      </pc:sldChg>
      <pc:sldChg chg="modSp">
        <pc:chgData name="Amalia Spiliakou" userId="f4bd6b91a0b5818a" providerId="LiveId" clId="{4A5700BC-0543-4F84-A9FD-6B5965E641CF}" dt="2020-09-26T14:50:09.415" v="235" actId="20577"/>
        <pc:sldMkLst>
          <pc:docMk/>
          <pc:sldMk cId="0" sldId="405"/>
        </pc:sldMkLst>
        <pc:spChg chg="mod">
          <ac:chgData name="Amalia Spiliakou" userId="f4bd6b91a0b5818a" providerId="LiveId" clId="{4A5700BC-0543-4F84-A9FD-6B5965E641CF}" dt="2020-09-26T14:50:09.415" v="235" actId="20577"/>
          <ac:spMkLst>
            <pc:docMk/>
            <pc:sldMk cId="0" sldId="405"/>
            <ac:spMk id="2" creationId="{912C7989-A32E-46D6-B348-C14B8803E2F3}"/>
          </ac:spMkLst>
        </pc:spChg>
      </pc:sldChg>
      <pc:sldChg chg="modSp">
        <pc:chgData name="Amalia Spiliakou" userId="f4bd6b91a0b5818a" providerId="LiveId" clId="{4A5700BC-0543-4F84-A9FD-6B5965E641CF}" dt="2020-09-26T14:49:06.916" v="229" actId="207"/>
        <pc:sldMkLst>
          <pc:docMk/>
          <pc:sldMk cId="0" sldId="406"/>
        </pc:sldMkLst>
        <pc:spChg chg="mod">
          <ac:chgData name="Amalia Spiliakou" userId="f4bd6b91a0b5818a" providerId="LiveId" clId="{4A5700BC-0543-4F84-A9FD-6B5965E641CF}" dt="2020-09-26T14:49:06.916" v="229" actId="207"/>
          <ac:spMkLst>
            <pc:docMk/>
            <pc:sldMk cId="0" sldId="406"/>
            <ac:spMk id="2" creationId="{E4B06DB3-FC7C-4CF0-A728-A0AAE2551323}"/>
          </ac:spMkLst>
        </pc:spChg>
      </pc:sldChg>
      <pc:sldChg chg="addSp delSp modSp add setBg">
        <pc:chgData name="Amalia Spiliakou" userId="f4bd6b91a0b5818a" providerId="LiveId" clId="{4A5700BC-0543-4F84-A9FD-6B5965E641CF}" dt="2020-09-26T14:46:42.090" v="181" actId="255"/>
        <pc:sldMkLst>
          <pc:docMk/>
          <pc:sldMk cId="1942334522" sldId="407"/>
        </pc:sldMkLst>
        <pc:spChg chg="mod">
          <ac:chgData name="Amalia Spiliakou" userId="f4bd6b91a0b5818a" providerId="LiveId" clId="{4A5700BC-0543-4F84-A9FD-6B5965E641CF}" dt="2020-09-26T14:46:42.090" v="181" actId="255"/>
          <ac:spMkLst>
            <pc:docMk/>
            <pc:sldMk cId="1942334522" sldId="407"/>
            <ac:spMk id="2" creationId="{F00CC995-C16A-4CA3-B7A8-BFEB126ACC7C}"/>
          </ac:spMkLst>
        </pc:spChg>
        <pc:picChg chg="add del mod">
          <ac:chgData name="Amalia Spiliakou" userId="f4bd6b91a0b5818a" providerId="LiveId" clId="{4A5700BC-0543-4F84-A9FD-6B5965E641CF}" dt="2020-09-26T14:33:25.799" v="8" actId="478"/>
          <ac:picMkLst>
            <pc:docMk/>
            <pc:sldMk cId="1942334522" sldId="407"/>
            <ac:picMk id="1026" creationId="{684A90EE-07B4-4E55-AC0F-1112AB6FA816}"/>
          </ac:picMkLst>
        </pc:picChg>
        <pc:picChg chg="add mod">
          <ac:chgData name="Amalia Spiliakou" userId="f4bd6b91a0b5818a" providerId="LiveId" clId="{4A5700BC-0543-4F84-A9FD-6B5965E641CF}" dt="2020-09-26T14:34:32.553" v="12" actId="1076"/>
          <ac:picMkLst>
            <pc:docMk/>
            <pc:sldMk cId="1942334522" sldId="407"/>
            <ac:picMk id="1028" creationId="{F8247D40-C143-49AE-BBB0-BCB0A7264D6B}"/>
          </ac:picMkLst>
        </pc:picChg>
      </pc:sldChg>
      <pc:sldChg chg="addSp modSp add setBg">
        <pc:chgData name="Amalia Spiliakou" userId="f4bd6b91a0b5818a" providerId="LiveId" clId="{4A5700BC-0543-4F84-A9FD-6B5965E641CF}" dt="2020-09-26T14:46:14.391" v="164" actId="255"/>
        <pc:sldMkLst>
          <pc:docMk/>
          <pc:sldMk cId="2117565732" sldId="408"/>
        </pc:sldMkLst>
        <pc:spChg chg="mod">
          <ac:chgData name="Amalia Spiliakou" userId="f4bd6b91a0b5818a" providerId="LiveId" clId="{4A5700BC-0543-4F84-A9FD-6B5965E641CF}" dt="2020-09-26T14:46:14.391" v="164" actId="255"/>
          <ac:spMkLst>
            <pc:docMk/>
            <pc:sldMk cId="2117565732" sldId="408"/>
            <ac:spMk id="2" creationId="{465320ED-97FC-470D-BD82-2CEA34793598}"/>
          </ac:spMkLst>
        </pc:spChg>
        <pc:picChg chg="add mod">
          <ac:chgData name="Amalia Spiliakou" userId="f4bd6b91a0b5818a" providerId="LiveId" clId="{4A5700BC-0543-4F84-A9FD-6B5965E641CF}" dt="2020-09-26T14:45:25.470" v="127" actId="1076"/>
          <ac:picMkLst>
            <pc:docMk/>
            <pc:sldMk cId="2117565732" sldId="408"/>
            <ac:picMk id="2050" creationId="{2596309E-586A-4F1A-BDF6-47C8BEB8DE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3B3895-3666-4457-A94D-0359016C3A58}"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401858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3B3895-3666-4457-A94D-0359016C3A58}"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179188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3B3895-3666-4457-A94D-0359016C3A58}"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015897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3B3895-3666-4457-A94D-0359016C3A58}"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322765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3B3895-3666-4457-A94D-0359016C3A58}" type="datetimeFigureOut">
              <a:rPr lang="en-US" smtClean="0"/>
              <a:t>9/26/2020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305465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3B3895-3666-4457-A94D-0359016C3A58}" type="datetimeFigureOut">
              <a:rPr lang="en-US" smtClean="0"/>
              <a:t>9/26/2020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132842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3B3895-3666-4457-A94D-0359016C3A58}" type="datetimeFigureOut">
              <a:rPr lang="en-US" smtClean="0"/>
              <a:t>9/26/2020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43080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3B3895-3666-4457-A94D-0359016C3A58}"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70164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3B3895-3666-4457-A94D-0359016C3A58}"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274583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3B3895-3666-4457-A94D-0359016C3A58}"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425662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3B3895-3666-4457-A94D-0359016C3A58}"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4774E-563D-4EBD-8D8B-578BA3CA8E3C}" type="slidenum">
              <a:rPr lang="en-US" smtClean="0"/>
              <a:t>‹#›</a:t>
            </a:fld>
            <a:endParaRPr lang="en-US"/>
          </a:p>
        </p:txBody>
      </p:sp>
    </p:spTree>
    <p:extLst>
      <p:ext uri="{BB962C8B-B14F-4D97-AF65-F5344CB8AC3E}">
        <p14:creationId xmlns:p14="http://schemas.microsoft.com/office/powerpoint/2010/main" val="1986262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6F3CF103-8122-4365-AF94-D8AE766DA928}"/>
              </a:ext>
            </a:extLst>
          </p:cNvPr>
          <p:cNvSpPr>
            <a:spLocks noGrp="1" noChangeArrowheads="1"/>
          </p:cNvSpPr>
          <p:nvPr>
            <p:ph type="dt" sz="half" idx="10"/>
          </p:nvPr>
        </p:nvSpPr>
        <p:spPr>
          <a:ln/>
        </p:spPr>
        <p:txBody>
          <a:bodyPr/>
          <a:lstStyle>
            <a:lvl1pPr>
              <a:defRPr/>
            </a:lvl1pPr>
          </a:lstStyle>
          <a:p>
            <a:pPr>
              <a:defRPr/>
            </a:pPr>
            <a:endParaRPr lang="el-GR"/>
          </a:p>
        </p:txBody>
      </p:sp>
      <p:sp>
        <p:nvSpPr>
          <p:cNvPr id="7" name="Rectangle 5">
            <a:extLst>
              <a:ext uri="{FF2B5EF4-FFF2-40B4-BE49-F238E27FC236}">
                <a16:creationId xmlns:a16="http://schemas.microsoft.com/office/drawing/2014/main" id="{9E26B85E-FC63-4B76-83CD-FFDB7996BED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8" name="Rectangle 6">
            <a:extLst>
              <a:ext uri="{FF2B5EF4-FFF2-40B4-BE49-F238E27FC236}">
                <a16:creationId xmlns:a16="http://schemas.microsoft.com/office/drawing/2014/main" id="{D9EA17FA-D1D3-4F12-AFF7-7BE116A4D32C}"/>
              </a:ext>
            </a:extLst>
          </p:cNvPr>
          <p:cNvSpPr>
            <a:spLocks noGrp="1" noChangeArrowheads="1"/>
          </p:cNvSpPr>
          <p:nvPr>
            <p:ph type="sldNum" sz="quarter" idx="12"/>
          </p:nvPr>
        </p:nvSpPr>
        <p:spPr>
          <a:ln/>
        </p:spPr>
        <p:txBody>
          <a:bodyPr/>
          <a:lstStyle>
            <a:lvl1pPr>
              <a:defRPr/>
            </a:lvl1pPr>
          </a:lstStyle>
          <a:p>
            <a:pPr>
              <a:defRPr/>
            </a:pPr>
            <a:fld id="{796AD360-2EBA-4CEF-8450-75483C4BEE4F}" type="slidenum">
              <a:rPr lang="el-GR"/>
              <a:pPr>
                <a:defRPr/>
              </a:pPr>
              <a:t>‹#›</a:t>
            </a:fld>
            <a:endParaRPr lang="el-GR"/>
          </a:p>
        </p:txBody>
      </p:sp>
    </p:spTree>
    <p:extLst>
      <p:ext uri="{BB962C8B-B14F-4D97-AF65-F5344CB8AC3E}">
        <p14:creationId xmlns:p14="http://schemas.microsoft.com/office/powerpoint/2010/main" val="2309341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3B3895-3666-4457-A94D-0359016C3A58}" type="datetimeFigureOut">
              <a:rPr lang="en-US" smtClean="0"/>
              <a:t>9/26/2020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4774E-563D-4EBD-8D8B-578BA3CA8E3C}" type="slidenum">
              <a:rPr lang="en-US" smtClean="0"/>
              <a:t>‹#›</a:t>
            </a:fld>
            <a:endParaRPr lang="en-US"/>
          </a:p>
        </p:txBody>
      </p:sp>
    </p:spTree>
    <p:extLst>
      <p:ext uri="{BB962C8B-B14F-4D97-AF65-F5344CB8AC3E}">
        <p14:creationId xmlns:p14="http://schemas.microsoft.com/office/powerpoint/2010/main" val="7966625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050" name="Picture 4" descr="Î£ÏÎµÏÎ¹ÎºÎ® ÎµÎ¹ÎºÏÎ½Î±">
            <a:extLst>
              <a:ext uri="{FF2B5EF4-FFF2-40B4-BE49-F238E27FC236}">
                <a16:creationId xmlns:a16="http://schemas.microsoft.com/office/drawing/2014/main" id="{92898F74-21A1-44CE-B574-250CF0BC4D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75" y="482600"/>
            <a:ext cx="804545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C7349B-6D58-4C72-B422-E95F1058BAC1}"/>
              </a:ext>
            </a:extLst>
          </p:cNvPr>
          <p:cNvSpPr>
            <a:spLocks noGrp="1"/>
          </p:cNvSpPr>
          <p:nvPr>
            <p:ph type="title"/>
          </p:nvPr>
        </p:nvSpPr>
        <p:spPr>
          <a:xfrm>
            <a:off x="4859338" y="274638"/>
            <a:ext cx="4105275" cy="1143000"/>
          </a:xfrm>
        </p:spPr>
        <p:txBody>
          <a:bodyPr>
            <a:normAutofit fontScale="90000"/>
          </a:bodyPr>
          <a:lstStyle/>
          <a:p>
            <a:pPr>
              <a:defRPr/>
            </a:pP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r>
              <a:rPr lang="en-US" sz="4000" b="1" dirty="0">
                <a:solidFill>
                  <a:schemeClr val="bg2">
                    <a:lumMod val="20000"/>
                    <a:lumOff val="80000"/>
                  </a:schemeClr>
                </a:solidFill>
                <a:latin typeface="Chiller" panose="04020404031007020602" pitchFamily="82" charset="0"/>
              </a:rPr>
              <a:t>Émile </a:t>
            </a:r>
            <a:r>
              <a:rPr lang="en-US" sz="4000" b="1" dirty="0" err="1">
                <a:solidFill>
                  <a:schemeClr val="bg2">
                    <a:lumMod val="20000"/>
                    <a:lumOff val="80000"/>
                  </a:schemeClr>
                </a:solidFill>
                <a:latin typeface="Chiller" panose="04020404031007020602" pitchFamily="82" charset="0"/>
              </a:rPr>
              <a:t>Gallé</a:t>
            </a:r>
            <a:r>
              <a:rPr lang="en-US" sz="4000" dirty="0">
                <a:solidFill>
                  <a:schemeClr val="bg2">
                    <a:lumMod val="20000"/>
                    <a:lumOff val="80000"/>
                  </a:schemeClr>
                </a:solidFill>
                <a:latin typeface="Chiller" panose="04020404031007020602" pitchFamily="82" charset="0"/>
              </a:rPr>
              <a:t>, 1846–1904</a:t>
            </a:r>
            <a:br>
              <a:rPr lang="en-US" dirty="0">
                <a:solidFill>
                  <a:schemeClr val="bg2">
                    <a:lumMod val="20000"/>
                    <a:lumOff val="80000"/>
                  </a:schemeClr>
                </a:solidFill>
                <a:latin typeface="Chiller" panose="04020404031007020602" pitchFamily="82" charset="0"/>
              </a:rPr>
            </a:br>
            <a:r>
              <a:rPr lang="en-US" sz="3200" b="1" dirty="0">
                <a:solidFill>
                  <a:schemeClr val="bg2">
                    <a:lumMod val="20000"/>
                    <a:lumOff val="80000"/>
                  </a:schemeClr>
                </a:solidFill>
                <a:latin typeface="Chiller" panose="04020404031007020602" pitchFamily="82" charset="0"/>
              </a:rPr>
              <a:t>Victor </a:t>
            </a:r>
            <a:r>
              <a:rPr lang="en-US" sz="3200" b="1" dirty="0" err="1">
                <a:solidFill>
                  <a:schemeClr val="bg2">
                    <a:lumMod val="20000"/>
                    <a:lumOff val="80000"/>
                  </a:schemeClr>
                </a:solidFill>
                <a:latin typeface="Chiller" panose="04020404031007020602" pitchFamily="82" charset="0"/>
              </a:rPr>
              <a:t>Prouvé</a:t>
            </a:r>
            <a:r>
              <a:rPr lang="en-US" sz="3200" dirty="0">
                <a:solidFill>
                  <a:schemeClr val="bg2">
                    <a:lumMod val="20000"/>
                    <a:lumOff val="80000"/>
                  </a:schemeClr>
                </a:solidFill>
                <a:latin typeface="Chiller" panose="04020404031007020602" pitchFamily="82" charset="0"/>
              </a:rPr>
              <a:t>, 1858-1943 </a:t>
            </a:r>
            <a:r>
              <a:rPr lang="en-US" sz="2400" b="1" dirty="0">
                <a:solidFill>
                  <a:schemeClr val="bg2">
                    <a:lumMod val="20000"/>
                    <a:lumOff val="80000"/>
                  </a:schemeClr>
                </a:solidFill>
                <a:latin typeface="Chiller" panose="04020404031007020602" pitchFamily="82" charset="0"/>
              </a:rPr>
              <a:t>Portrait of Emile </a:t>
            </a:r>
            <a:r>
              <a:rPr lang="en-US" sz="2400" b="1" dirty="0" err="1">
                <a:solidFill>
                  <a:schemeClr val="bg2">
                    <a:lumMod val="20000"/>
                    <a:lumOff val="80000"/>
                  </a:schemeClr>
                </a:solidFill>
                <a:latin typeface="Chiller" panose="04020404031007020602" pitchFamily="82" charset="0"/>
              </a:rPr>
              <a:t>Gallé</a:t>
            </a:r>
            <a:r>
              <a:rPr lang="en-US" sz="2400" dirty="0">
                <a:solidFill>
                  <a:schemeClr val="bg2">
                    <a:lumMod val="20000"/>
                    <a:lumOff val="80000"/>
                  </a:schemeClr>
                </a:solidFill>
                <a:latin typeface="Chiller" panose="04020404031007020602" pitchFamily="82" charset="0"/>
              </a:rPr>
              <a:t>, 1892, oil on canvas, </a:t>
            </a:r>
            <a:r>
              <a:rPr lang="fr-FR" sz="2400" dirty="0">
                <a:solidFill>
                  <a:schemeClr val="bg2">
                    <a:lumMod val="20000"/>
                    <a:lumOff val="80000"/>
                  </a:schemeClr>
                </a:solidFill>
                <a:latin typeface="Chiller" panose="04020404031007020602" pitchFamily="82" charset="0"/>
              </a:rPr>
              <a:t>Musée de l'Ecole de Nancy</a:t>
            </a:r>
            <a:br>
              <a:rPr lang="fr-FR" sz="3200" dirty="0">
                <a:solidFill>
                  <a:schemeClr val="bg2">
                    <a:lumMod val="20000"/>
                    <a:lumOff val="80000"/>
                  </a:schemeClr>
                </a:solidFill>
                <a:latin typeface="Chiller" panose="04020404031007020602" pitchFamily="82" charset="0"/>
              </a:rPr>
            </a:br>
            <a:r>
              <a:rPr lang="en-US" sz="3200" dirty="0">
                <a:solidFill>
                  <a:schemeClr val="bg2">
                    <a:lumMod val="20000"/>
                    <a:lumOff val="80000"/>
                  </a:schemeClr>
                </a:solidFill>
                <a:latin typeface="Chiller" panose="04020404031007020602" pitchFamily="82" charset="0"/>
              </a:rPr>
              <a:t> </a:t>
            </a:r>
          </a:p>
        </p:txBody>
      </p:sp>
      <p:pic>
        <p:nvPicPr>
          <p:cNvPr id="7171" name="Picture 4" descr="Galle3">
            <a:extLst>
              <a:ext uri="{FF2B5EF4-FFF2-40B4-BE49-F238E27FC236}">
                <a16:creationId xmlns:a16="http://schemas.microsoft.com/office/drawing/2014/main" id="{9CC4D0ED-9487-4DD7-8154-AB1078109F15}"/>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432425" y="2420938"/>
            <a:ext cx="2960688" cy="4248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10" descr="0000001095_1">
            <a:extLst>
              <a:ext uri="{FF2B5EF4-FFF2-40B4-BE49-F238E27FC236}">
                <a16:creationId xmlns:a16="http://schemas.microsoft.com/office/drawing/2014/main" id="{DBCBDD44-C6B7-451D-9F80-E1263F278CD3}"/>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79388" y="188913"/>
            <a:ext cx="4598987" cy="6480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8194" name="Picture 4" descr="h2_1982">
            <a:extLst>
              <a:ext uri="{FF2B5EF4-FFF2-40B4-BE49-F238E27FC236}">
                <a16:creationId xmlns:a16="http://schemas.microsoft.com/office/drawing/2014/main" id="{5B8C484F-C3C1-4674-9739-BE79E66F1E7C}"/>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402138" y="3141663"/>
            <a:ext cx="4576762" cy="3578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5" name="Picture 4" descr="tmp_e17a637b10ff49941680335fc229c289">
            <a:extLst>
              <a:ext uri="{FF2B5EF4-FFF2-40B4-BE49-F238E27FC236}">
                <a16:creationId xmlns:a16="http://schemas.microsoft.com/office/drawing/2014/main" id="{69F9D490-8B04-43A8-91E4-217FEEEDD3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643063"/>
            <a:ext cx="3975100" cy="507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itle 5">
            <a:extLst>
              <a:ext uri="{FF2B5EF4-FFF2-40B4-BE49-F238E27FC236}">
                <a16:creationId xmlns:a16="http://schemas.microsoft.com/office/drawing/2014/main" id="{9F555C2C-ED68-47E4-93BC-C08640DE02D7}"/>
              </a:ext>
            </a:extLst>
          </p:cNvPr>
          <p:cNvSpPr>
            <a:spLocks noGrp="1"/>
          </p:cNvSpPr>
          <p:nvPr>
            <p:ph type="title"/>
          </p:nvPr>
        </p:nvSpPr>
        <p:spPr>
          <a:xfrm>
            <a:off x="0" y="274638"/>
            <a:ext cx="9144000" cy="1143000"/>
          </a:xfrm>
        </p:spPr>
        <p:txBody>
          <a:bodyPr>
            <a:normAutofit fontScale="90000"/>
          </a:bodyPr>
          <a:lstStyle/>
          <a:p>
            <a:pPr>
              <a:defRPr/>
            </a:pPr>
            <a:r>
              <a:rPr lang="en-US" sz="2400" dirty="0">
                <a:solidFill>
                  <a:schemeClr val="bg2">
                    <a:lumMod val="20000"/>
                    <a:lumOff val="80000"/>
                  </a:schemeClr>
                </a:solidFill>
                <a:latin typeface="Chiller" panose="04020404031007020602" pitchFamily="82" charset="0"/>
              </a:rPr>
              <a:t>Lorraine Forest Desk, 1900, Sculpted lakeside oak with </a:t>
            </a:r>
            <a:r>
              <a:rPr lang="en-US" sz="2400" dirty="0" err="1">
                <a:solidFill>
                  <a:schemeClr val="bg2">
                    <a:lumMod val="20000"/>
                    <a:lumOff val="80000"/>
                  </a:schemeClr>
                </a:solidFill>
                <a:latin typeface="Chiller" panose="04020404031007020602" pitchFamily="82" charset="0"/>
              </a:rPr>
              <a:t>mouldings</a:t>
            </a:r>
            <a:r>
              <a:rPr lang="en-US" sz="2400" dirty="0">
                <a:solidFill>
                  <a:schemeClr val="bg2">
                    <a:lumMod val="20000"/>
                    <a:lumOff val="80000"/>
                  </a:schemeClr>
                </a:solidFill>
                <a:latin typeface="Chiller" panose="04020404031007020602" pitchFamily="82" charset="0"/>
              </a:rPr>
              <a:t>, inlay work of various woods, 108.5 x  78.5 x  56 cm,  </a:t>
            </a:r>
            <a:r>
              <a:rPr lang="en-US" sz="2400" dirty="0" err="1">
                <a:solidFill>
                  <a:schemeClr val="bg2">
                    <a:lumMod val="20000"/>
                    <a:lumOff val="80000"/>
                  </a:schemeClr>
                </a:solidFill>
                <a:latin typeface="Chiller" panose="04020404031007020602" pitchFamily="82" charset="0"/>
              </a:rPr>
              <a:t>Musée</a:t>
            </a:r>
            <a:r>
              <a:rPr lang="en-US" sz="2400" dirty="0">
                <a:solidFill>
                  <a:schemeClr val="bg2">
                    <a:lumMod val="20000"/>
                    <a:lumOff val="80000"/>
                  </a:schemeClr>
                </a:solidFill>
                <a:latin typeface="Chiller" panose="04020404031007020602" pitchFamily="82" charset="0"/>
              </a:rPr>
              <a:t> d'Orsay, Paris</a:t>
            </a:r>
            <a:br>
              <a:rPr lang="en-US" sz="2400" dirty="0">
                <a:solidFill>
                  <a:schemeClr val="bg2">
                    <a:lumMod val="20000"/>
                    <a:lumOff val="80000"/>
                  </a:schemeClr>
                </a:solidFill>
                <a:latin typeface="Chiller" panose="04020404031007020602" pitchFamily="82" charset="0"/>
              </a:rPr>
            </a:br>
            <a:r>
              <a:rPr lang="en-US" sz="2400" dirty="0">
                <a:solidFill>
                  <a:schemeClr val="bg2">
                    <a:lumMod val="20000"/>
                    <a:lumOff val="80000"/>
                  </a:schemeClr>
                </a:solidFill>
                <a:latin typeface="Chiller" panose="04020404031007020602" pitchFamily="82" charset="0"/>
              </a:rPr>
              <a:t>Hanging cabinet, ca. 1890, French (Nancy), Beechwood, various marquetry woods, 101.6 cm x 30.5 cm x 121.9 cm, the MET, 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9218" name="Picture 7" descr="tmp_72240df4550018b1df17c353ea962407">
            <a:extLst>
              <a:ext uri="{FF2B5EF4-FFF2-40B4-BE49-F238E27FC236}">
                <a16:creationId xmlns:a16="http://schemas.microsoft.com/office/drawing/2014/main" id="{F8998D3E-433D-48D7-994E-BC176FAA9C21}"/>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188913"/>
            <a:ext cx="4035425" cy="6480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itle 4">
            <a:extLst>
              <a:ext uri="{FF2B5EF4-FFF2-40B4-BE49-F238E27FC236}">
                <a16:creationId xmlns:a16="http://schemas.microsoft.com/office/drawing/2014/main" id="{569DF503-87BA-4BE6-8B49-D735922073E5}"/>
              </a:ext>
            </a:extLst>
          </p:cNvPr>
          <p:cNvSpPr>
            <a:spLocks noGrp="1"/>
          </p:cNvSpPr>
          <p:nvPr>
            <p:ph type="title"/>
          </p:nvPr>
        </p:nvSpPr>
        <p:spPr>
          <a:xfrm>
            <a:off x="4214813" y="274638"/>
            <a:ext cx="4749800" cy="1143000"/>
          </a:xfrm>
        </p:spPr>
        <p:txBody>
          <a:bodyPr>
            <a:normAutofit fontScale="90000"/>
          </a:bodyPr>
          <a:lstStyle/>
          <a:p>
            <a:pPr>
              <a:defRPr/>
            </a:pP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r>
              <a:rPr lang="en-US" sz="3200" b="1" dirty="0">
                <a:solidFill>
                  <a:schemeClr val="bg2">
                    <a:lumMod val="20000"/>
                    <a:lumOff val="80000"/>
                  </a:schemeClr>
                </a:solidFill>
                <a:latin typeface="Chiller" panose="04020404031007020602" pitchFamily="82" charset="0"/>
              </a:rPr>
              <a:t>Les </a:t>
            </a:r>
            <a:r>
              <a:rPr lang="en-US" sz="3200" b="1" dirty="0" err="1">
                <a:solidFill>
                  <a:schemeClr val="bg2">
                    <a:lumMod val="20000"/>
                    <a:lumOff val="80000"/>
                  </a:schemeClr>
                </a:solidFill>
                <a:latin typeface="Chiller" panose="04020404031007020602" pitchFamily="82" charset="0"/>
              </a:rPr>
              <a:t>Ombellules</a:t>
            </a:r>
            <a:r>
              <a:rPr lang="en-US" sz="3200" b="1" dirty="0">
                <a:solidFill>
                  <a:schemeClr val="bg2">
                    <a:lumMod val="20000"/>
                    <a:lumOff val="80000"/>
                  </a:schemeClr>
                </a:solidFill>
                <a:latin typeface="Chiller" panose="04020404031007020602" pitchFamily="82" charset="0"/>
              </a:rPr>
              <a:t>, 1900, bureau de dame, wood and </a:t>
            </a:r>
            <a:r>
              <a:rPr lang="en-US" sz="3200" b="1" dirty="0" err="1">
                <a:solidFill>
                  <a:schemeClr val="bg2">
                    <a:lumMod val="20000"/>
                    <a:lumOff val="80000"/>
                  </a:schemeClr>
                </a:solidFill>
                <a:latin typeface="Chiller" panose="04020404031007020602" pitchFamily="82" charset="0"/>
              </a:rPr>
              <a:t>marqueterie</a:t>
            </a:r>
            <a:r>
              <a:rPr lang="en-US" sz="3200" b="1" dirty="0">
                <a:solidFill>
                  <a:schemeClr val="bg2">
                    <a:lumMod val="20000"/>
                    <a:lumOff val="80000"/>
                  </a:schemeClr>
                </a:solidFill>
                <a:latin typeface="Chiller" panose="04020404031007020602" pitchFamily="82" charset="0"/>
              </a:rPr>
              <a:t> of different woods, 1.6x0.84x0.55 cm, </a:t>
            </a:r>
            <a:r>
              <a:rPr lang="en-US" sz="3200" b="1" dirty="0" err="1">
                <a:solidFill>
                  <a:schemeClr val="bg2">
                    <a:lumMod val="20000"/>
                    <a:lumOff val="80000"/>
                  </a:schemeClr>
                </a:solidFill>
                <a:latin typeface="Chiller" panose="04020404031007020602" pitchFamily="82" charset="0"/>
              </a:rPr>
              <a:t>Musée</a:t>
            </a:r>
            <a:r>
              <a:rPr lang="en-US" sz="3200" b="1" dirty="0">
                <a:solidFill>
                  <a:schemeClr val="bg2">
                    <a:lumMod val="20000"/>
                    <a:lumOff val="80000"/>
                  </a:schemeClr>
                </a:solidFill>
                <a:latin typeface="Chiller" panose="04020404031007020602" pitchFamily="82" charset="0"/>
              </a:rPr>
              <a:t> d'Orsay, Paris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983DFDC-0390-4C7A-9574-03E3A0E491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BF1005-5158-4DD8-B9C0-D0E7289A91B3}"/>
              </a:ext>
            </a:extLst>
          </p:cNvPr>
          <p:cNvSpPr>
            <a:spLocks noGrp="1"/>
          </p:cNvSpPr>
          <p:nvPr>
            <p:ph type="title"/>
          </p:nvPr>
        </p:nvSpPr>
        <p:spPr/>
        <p:txBody>
          <a:bodyPr>
            <a:normAutofit fontScale="90000"/>
          </a:bodyPr>
          <a:lstStyle/>
          <a:p>
            <a:pPr algn="ct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br>
              <a:rPr lang="en-US" b="1" dirty="0">
                <a:latin typeface="Chiller" panose="04020404031007020602" pitchFamily="82" charset="0"/>
              </a:rPr>
            </a:br>
            <a:r>
              <a:rPr lang="en-US" sz="4900" b="1" dirty="0">
                <a:latin typeface="Chiller" panose="04020404031007020602" pitchFamily="82" charset="0"/>
              </a:rPr>
              <a:t>Émile </a:t>
            </a:r>
            <a:r>
              <a:rPr lang="en-US" sz="4900" b="1" dirty="0" err="1">
                <a:latin typeface="Chiller" panose="04020404031007020602" pitchFamily="82" charset="0"/>
              </a:rPr>
              <a:t>Gallé</a:t>
            </a:r>
            <a:r>
              <a:rPr lang="en-US" sz="4900" b="1" dirty="0">
                <a:latin typeface="Chiller" panose="04020404031007020602" pitchFamily="82" charset="0"/>
              </a:rPr>
              <a:t> Room, </a:t>
            </a:r>
            <a:r>
              <a:rPr lang="fr-FR" sz="4900" b="1" dirty="0">
                <a:latin typeface="Chiller" panose="04020404031007020602" pitchFamily="82" charset="0"/>
              </a:rPr>
              <a:t>Musée de l'École de Nancy</a:t>
            </a:r>
            <a:endParaRPr lang="en-US" sz="4900" b="1" dirty="0">
              <a:latin typeface="Chiller" panose="04020404031007020602" pitchFamily="82" charset="0"/>
            </a:endParaRPr>
          </a:p>
        </p:txBody>
      </p:sp>
    </p:spTree>
    <p:extLst>
      <p:ext uri="{BB962C8B-B14F-4D97-AF65-F5344CB8AC3E}">
        <p14:creationId xmlns:p14="http://schemas.microsoft.com/office/powerpoint/2010/main" val="344356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CC995-C16A-4CA3-B7A8-BFEB126ACC7C}"/>
              </a:ext>
            </a:extLst>
          </p:cNvPr>
          <p:cNvSpPr>
            <a:spLocks noGrp="1"/>
          </p:cNvSpPr>
          <p:nvPr>
            <p:ph type="title"/>
          </p:nvPr>
        </p:nvSpPr>
        <p:spPr>
          <a:xfrm>
            <a:off x="5486400" y="365126"/>
            <a:ext cx="3522030" cy="1325563"/>
          </a:xfrm>
        </p:spPr>
        <p:txBody>
          <a:bodyPr>
            <a:noAutofit/>
          </a:bodyPr>
          <a:lstStyle/>
          <a:p>
            <a:pPr algn="ct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br>
              <a:rPr lang="en-US" sz="3200" dirty="0">
                <a:solidFill>
                  <a:schemeClr val="accent1">
                    <a:lumMod val="20000"/>
                    <a:lumOff val="80000"/>
                  </a:schemeClr>
                </a:solidFill>
                <a:latin typeface="Chiller" panose="04020404031007020602" pitchFamily="82" charset="0"/>
              </a:rPr>
            </a:br>
            <a:r>
              <a:rPr lang="en-US" sz="3600" dirty="0">
                <a:solidFill>
                  <a:schemeClr val="accent1">
                    <a:lumMod val="20000"/>
                    <a:lumOff val="80000"/>
                  </a:schemeClr>
                </a:solidFill>
                <a:latin typeface="Chiller" panose="04020404031007020602" pitchFamily="82" charset="0"/>
              </a:rPr>
              <a:t>Vase with Grasshopper design, ca 1878, Enamel Vase, Suntory Museum of Art</a:t>
            </a:r>
          </a:p>
        </p:txBody>
      </p:sp>
      <p:pic>
        <p:nvPicPr>
          <p:cNvPr id="1028" name="Picture 4" descr="Vase with grasshopper design - Emile Gallé — Google Arts &amp; Culture">
            <a:extLst>
              <a:ext uri="{FF2B5EF4-FFF2-40B4-BE49-F238E27FC236}">
                <a16:creationId xmlns:a16="http://schemas.microsoft.com/office/drawing/2014/main" id="{F8247D40-C143-49AE-BBB0-BCB0A7264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570" y="106902"/>
            <a:ext cx="5242686" cy="6644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334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4340-0F2A-42F1-8098-C81C468BC698}"/>
              </a:ext>
            </a:extLst>
          </p:cNvPr>
          <p:cNvSpPr>
            <a:spLocks noGrp="1"/>
          </p:cNvSpPr>
          <p:nvPr>
            <p:ph type="title"/>
          </p:nvPr>
        </p:nvSpPr>
        <p:spPr>
          <a:xfrm>
            <a:off x="0" y="274638"/>
            <a:ext cx="9144000" cy="1143000"/>
          </a:xfrm>
        </p:spPr>
        <p:txBody>
          <a:bodyPr>
            <a:normAutofit fontScale="90000"/>
          </a:bodyPr>
          <a:lstStyle/>
          <a:p>
            <a:pPr algn="ctr">
              <a:defRPr/>
            </a:pPr>
            <a:br>
              <a:rPr lang="en-US" sz="800" dirty="0">
                <a:solidFill>
                  <a:schemeClr val="bg2">
                    <a:lumMod val="20000"/>
                    <a:lumOff val="80000"/>
                  </a:schemeClr>
                </a:solidFill>
                <a:latin typeface="Chiller" panose="04020404031007020602" pitchFamily="82" charset="0"/>
              </a:rPr>
            </a:br>
            <a:br>
              <a:rPr lang="en-US" sz="800" dirty="0">
                <a:solidFill>
                  <a:schemeClr val="bg2">
                    <a:lumMod val="20000"/>
                    <a:lumOff val="80000"/>
                  </a:schemeClr>
                </a:solidFill>
                <a:latin typeface="Chiller" panose="04020404031007020602" pitchFamily="82" charset="0"/>
              </a:rPr>
            </a:br>
            <a:r>
              <a:rPr lang="en-US" sz="3600" dirty="0">
                <a:solidFill>
                  <a:schemeClr val="accent4">
                    <a:lumMod val="20000"/>
                    <a:lumOff val="80000"/>
                  </a:schemeClr>
                </a:solidFill>
                <a:latin typeface="Chiller" panose="04020404031007020602" pitchFamily="82" charset="0"/>
              </a:rPr>
              <a:t>Vase, 1900, Acid-etched glass, </a:t>
            </a:r>
            <a:r>
              <a:rPr lang="en-US" sz="3600" dirty="0" err="1">
                <a:solidFill>
                  <a:schemeClr val="accent4">
                    <a:lumMod val="20000"/>
                    <a:lumOff val="80000"/>
                  </a:schemeClr>
                </a:solidFill>
                <a:latin typeface="Chiller" panose="04020404031007020602" pitchFamily="82" charset="0"/>
              </a:rPr>
              <a:t>enamelled</a:t>
            </a:r>
            <a:r>
              <a:rPr lang="en-US" sz="3600" dirty="0">
                <a:solidFill>
                  <a:schemeClr val="accent4">
                    <a:lumMod val="20000"/>
                    <a:lumOff val="80000"/>
                  </a:schemeClr>
                </a:solidFill>
                <a:latin typeface="Chiller" panose="04020404031007020602" pitchFamily="82" charset="0"/>
              </a:rPr>
              <a:t> and gilded, The Victoria and Albert Museum, Inscribed "Galle Exposition 1900"and "chrysanthemum“ in Greek</a:t>
            </a:r>
            <a:br>
              <a:rPr lang="en-US" sz="3100" dirty="0">
                <a:solidFill>
                  <a:schemeClr val="accent4">
                    <a:lumMod val="20000"/>
                    <a:lumOff val="80000"/>
                  </a:schemeClr>
                </a:solidFill>
                <a:latin typeface="Chiller" panose="04020404031007020602" pitchFamily="82" charset="0"/>
              </a:rPr>
            </a:br>
            <a:endParaRPr lang="en-US" sz="3100" dirty="0">
              <a:solidFill>
                <a:schemeClr val="accent4">
                  <a:lumMod val="20000"/>
                  <a:lumOff val="80000"/>
                </a:schemeClr>
              </a:solidFill>
              <a:latin typeface="Chiller" panose="04020404031007020602" pitchFamily="82" charset="0"/>
            </a:endParaRPr>
          </a:p>
        </p:txBody>
      </p:sp>
      <p:pic>
        <p:nvPicPr>
          <p:cNvPr id="10243" name="Picture 4" descr="2006AP4358_jpg_l">
            <a:extLst>
              <a:ext uri="{FF2B5EF4-FFF2-40B4-BE49-F238E27FC236}">
                <a16:creationId xmlns:a16="http://schemas.microsoft.com/office/drawing/2014/main" id="{CCA22AD2-B8AD-4411-A341-F2594169F9CD}"/>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1484313"/>
            <a:ext cx="4184650" cy="5218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7" descr="2006AN1942_jpg_l">
            <a:extLst>
              <a:ext uri="{FF2B5EF4-FFF2-40B4-BE49-F238E27FC236}">
                <a16:creationId xmlns:a16="http://schemas.microsoft.com/office/drawing/2014/main" id="{A291B439-45D3-4FDD-9EB7-14CD7CDE597C}"/>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641850" y="1484313"/>
            <a:ext cx="4322763" cy="5218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498787-C453-4013-88CB-B0D918B5551A}"/>
              </a:ext>
            </a:extLst>
          </p:cNvPr>
          <p:cNvSpPr>
            <a:spLocks noGrp="1"/>
          </p:cNvSpPr>
          <p:nvPr>
            <p:ph type="title"/>
          </p:nvPr>
        </p:nvSpPr>
        <p:spPr>
          <a:xfrm>
            <a:off x="179388" y="1998663"/>
            <a:ext cx="3744912" cy="1143000"/>
          </a:xfrm>
        </p:spPr>
        <p:txBody>
          <a:bodyPr>
            <a:normAutofit fontScale="90000"/>
          </a:bodyPr>
          <a:lstStyle/>
          <a:p>
            <a:pPr>
              <a:defRPr/>
            </a:pP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r>
              <a:rPr lang="en-US" sz="3600" dirty="0">
                <a:solidFill>
                  <a:schemeClr val="tx2">
                    <a:lumMod val="20000"/>
                    <a:lumOff val="80000"/>
                  </a:schemeClr>
                </a:solidFill>
                <a:latin typeface="Chiller" panose="04020404031007020602" pitchFamily="82" charset="0"/>
              </a:rPr>
              <a:t>Vase, 1900, cased, wheel-cut glass, with mount of enamel on copper, the Victoria and Albert Museum, London</a:t>
            </a:r>
            <a:br>
              <a:rPr lang="en-US" sz="3600" dirty="0">
                <a:solidFill>
                  <a:schemeClr val="tx2">
                    <a:lumMod val="20000"/>
                    <a:lumOff val="80000"/>
                  </a:schemeClr>
                </a:solidFill>
                <a:latin typeface="Chiller" panose="04020404031007020602" pitchFamily="82" charset="0"/>
              </a:rPr>
            </a:br>
            <a:br>
              <a:rPr lang="en-US" sz="3600" dirty="0">
                <a:solidFill>
                  <a:schemeClr val="tx2">
                    <a:lumMod val="20000"/>
                    <a:lumOff val="80000"/>
                  </a:schemeClr>
                </a:solidFill>
                <a:latin typeface="Chiller" panose="04020404031007020602" pitchFamily="82" charset="0"/>
              </a:rPr>
            </a:br>
            <a:r>
              <a:rPr lang="en-US" sz="3600" dirty="0">
                <a:solidFill>
                  <a:schemeClr val="tx2">
                    <a:lumMod val="20000"/>
                    <a:lumOff val="80000"/>
                  </a:schemeClr>
                </a:solidFill>
                <a:latin typeface="Chiller" panose="04020404031007020602" pitchFamily="82" charset="0"/>
              </a:rPr>
              <a:t>Shown in the international exhibition, Paris, 1900 at which </a:t>
            </a:r>
            <a:r>
              <a:rPr lang="en-US" sz="3600" dirty="0" err="1">
                <a:solidFill>
                  <a:schemeClr val="tx2">
                    <a:lumMod val="20000"/>
                    <a:lumOff val="80000"/>
                  </a:schemeClr>
                </a:solidFill>
                <a:latin typeface="Chiller" panose="04020404031007020602" pitchFamily="82" charset="0"/>
              </a:rPr>
              <a:t>Gallé</a:t>
            </a:r>
            <a:r>
              <a:rPr lang="en-US" sz="3600" dirty="0">
                <a:solidFill>
                  <a:schemeClr val="tx2">
                    <a:lumMod val="20000"/>
                    <a:lumOff val="80000"/>
                  </a:schemeClr>
                </a:solidFill>
                <a:latin typeface="Chiller" panose="04020404031007020602" pitchFamily="82" charset="0"/>
              </a:rPr>
              <a:t> was awarded a gold medal. </a:t>
            </a:r>
          </a:p>
        </p:txBody>
      </p:sp>
      <p:pic>
        <p:nvPicPr>
          <p:cNvPr id="11267" name="Picture 10" descr="2006AU2561_jpg_l">
            <a:extLst>
              <a:ext uri="{FF2B5EF4-FFF2-40B4-BE49-F238E27FC236}">
                <a16:creationId xmlns:a16="http://schemas.microsoft.com/office/drawing/2014/main" id="{D02E432E-B310-4B70-96C6-DB9AF1513976}"/>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027488" y="188913"/>
            <a:ext cx="4937125" cy="6480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7989-A32E-46D6-B348-C14B8803E2F3}"/>
              </a:ext>
            </a:extLst>
          </p:cNvPr>
          <p:cNvSpPr>
            <a:spLocks noGrp="1"/>
          </p:cNvSpPr>
          <p:nvPr>
            <p:ph type="title"/>
          </p:nvPr>
        </p:nvSpPr>
        <p:spPr>
          <a:xfrm>
            <a:off x="5508625" y="274638"/>
            <a:ext cx="3635375" cy="1143000"/>
          </a:xfrm>
        </p:spPr>
        <p:txBody>
          <a:bodyPr>
            <a:normAutofit fontScale="90000"/>
          </a:bodyPr>
          <a:lstStyle/>
          <a:p>
            <a:pPr algn="ctr">
              <a:defRPr/>
            </a:pP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800" dirty="0">
                <a:solidFill>
                  <a:schemeClr val="bg2">
                    <a:lumMod val="20000"/>
                    <a:lumOff val="80000"/>
                  </a:schemeClr>
                </a:solidFill>
                <a:latin typeface="Chiller" panose="04020404031007020602" pitchFamily="82" charset="0"/>
              </a:rPr>
            </a:br>
            <a:br>
              <a:rPr lang="en-US" sz="800" dirty="0">
                <a:solidFill>
                  <a:schemeClr val="bg2">
                    <a:lumMod val="20000"/>
                    <a:lumOff val="80000"/>
                  </a:schemeClr>
                </a:solidFill>
                <a:latin typeface="Chiller" panose="04020404031007020602" pitchFamily="82" charset="0"/>
              </a:rPr>
            </a:br>
            <a:br>
              <a:rPr lang="en-US" sz="800" dirty="0">
                <a:solidFill>
                  <a:schemeClr val="bg2">
                    <a:lumMod val="20000"/>
                    <a:lumOff val="80000"/>
                  </a:schemeClr>
                </a:solidFill>
                <a:latin typeface="Chiller" panose="04020404031007020602" pitchFamily="82" charset="0"/>
              </a:rPr>
            </a:br>
            <a:br>
              <a:rPr lang="en-US" sz="800" dirty="0">
                <a:solidFill>
                  <a:schemeClr val="bg2">
                    <a:lumMod val="20000"/>
                    <a:lumOff val="80000"/>
                  </a:schemeClr>
                </a:solidFill>
                <a:latin typeface="Chiller" panose="04020404031007020602" pitchFamily="82" charset="0"/>
              </a:rPr>
            </a:br>
            <a:r>
              <a:rPr lang="en-US" sz="3100" dirty="0">
                <a:solidFill>
                  <a:schemeClr val="tx2">
                    <a:lumMod val="20000"/>
                    <a:lumOff val="80000"/>
                  </a:schemeClr>
                </a:solidFill>
                <a:latin typeface="Chiller" panose="04020404031007020602" pitchFamily="82" charset="0"/>
              </a:rPr>
              <a:t>"Autumn Crocus" Vase, 1900, Glass, </a:t>
            </a:r>
            <a:r>
              <a:rPr lang="it-IT" sz="3100" dirty="0">
                <a:solidFill>
                  <a:schemeClr val="tx2">
                    <a:lumMod val="20000"/>
                    <a:lumOff val="80000"/>
                  </a:schemeClr>
                </a:solidFill>
                <a:latin typeface="Chiller" panose="04020404031007020602" pitchFamily="82" charset="0"/>
              </a:rPr>
              <a:t>44.1 cm in height, the MET, NY</a:t>
            </a:r>
            <a:br>
              <a:rPr lang="it-IT" sz="3100" dirty="0">
                <a:solidFill>
                  <a:schemeClr val="tx2">
                    <a:lumMod val="20000"/>
                    <a:lumOff val="80000"/>
                  </a:schemeClr>
                </a:solidFill>
                <a:latin typeface="Chiller" panose="04020404031007020602" pitchFamily="82" charset="0"/>
              </a:rPr>
            </a:br>
            <a:r>
              <a:rPr lang="it-IT" sz="3100" dirty="0">
                <a:solidFill>
                  <a:schemeClr val="tx2">
                    <a:lumMod val="20000"/>
                    <a:lumOff val="80000"/>
                  </a:schemeClr>
                </a:solidFill>
                <a:latin typeface="Chiller" panose="04020404031007020602" pitchFamily="82" charset="0"/>
              </a:rPr>
              <a:t>Vase, 1900, Glass, 43 cm in height, </a:t>
            </a:r>
            <a:r>
              <a:rPr lang="en-US" sz="3100" dirty="0" err="1">
                <a:solidFill>
                  <a:schemeClr val="tx2">
                    <a:lumMod val="20000"/>
                    <a:lumOff val="80000"/>
                  </a:schemeClr>
                </a:solidFill>
                <a:latin typeface="Chiller" panose="04020404031007020602" pitchFamily="82" charset="0"/>
              </a:rPr>
              <a:t>Musée</a:t>
            </a:r>
            <a:r>
              <a:rPr lang="en-US" sz="3100" dirty="0">
                <a:solidFill>
                  <a:schemeClr val="tx2">
                    <a:lumMod val="20000"/>
                    <a:lumOff val="80000"/>
                  </a:schemeClr>
                </a:solidFill>
                <a:latin typeface="Chiller" panose="04020404031007020602" pitchFamily="82" charset="0"/>
              </a:rPr>
              <a:t> d'Orsay</a:t>
            </a:r>
            <a:br>
              <a:rPr lang="en-US" sz="3200" dirty="0">
                <a:solidFill>
                  <a:schemeClr val="bg2">
                    <a:lumMod val="20000"/>
                    <a:lumOff val="80000"/>
                  </a:schemeClr>
                </a:solidFill>
                <a:latin typeface="Chiller" panose="04020404031007020602" pitchFamily="82" charset="0"/>
              </a:rPr>
            </a:br>
            <a:r>
              <a:rPr lang="it-IT" sz="3200" dirty="0">
                <a:solidFill>
                  <a:schemeClr val="bg2">
                    <a:lumMod val="20000"/>
                    <a:lumOff val="80000"/>
                  </a:schemeClr>
                </a:solidFill>
                <a:latin typeface="Chiller" panose="04020404031007020602" pitchFamily="82" charset="0"/>
              </a:rPr>
              <a:t> </a:t>
            </a:r>
            <a:endParaRPr lang="en-US" sz="3200" dirty="0">
              <a:solidFill>
                <a:schemeClr val="bg2">
                  <a:lumMod val="20000"/>
                  <a:lumOff val="80000"/>
                </a:schemeClr>
              </a:solidFill>
              <a:latin typeface="Chiller" panose="04020404031007020602" pitchFamily="82" charset="0"/>
            </a:endParaRPr>
          </a:p>
        </p:txBody>
      </p:sp>
      <p:pic>
        <p:nvPicPr>
          <p:cNvPr id="12291" name="Picture 2" descr="&quot;Autumn Crocus&quot; Vase, Emile GallÃ© (French, Nancy 1846â1904 Nancy), Glass">
            <a:extLst>
              <a:ext uri="{FF2B5EF4-FFF2-40B4-BE49-F238E27FC236}">
                <a16:creationId xmlns:a16="http://schemas.microsoft.com/office/drawing/2014/main" id="{2ED60752-4D6E-4433-BDEA-429BA11F8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42875"/>
            <a:ext cx="5256212"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5" descr="ÎÏÎ¿ÏÎ­Î»ÎµÏÎ¼Î± ÎµÎ¹ÎºÏÎ½Î±Ï Î³Î¹Î± Emile Gallee musee d'Orsay">
            <a:extLst>
              <a:ext uri="{FF2B5EF4-FFF2-40B4-BE49-F238E27FC236}">
                <a16:creationId xmlns:a16="http://schemas.microsoft.com/office/drawing/2014/main" id="{9260A5D0-DEE6-47B2-9DEE-EB68E9B4D1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6488" y="2349500"/>
            <a:ext cx="227965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6DB3-FC7C-4CF0-A728-A0AAE2551323}"/>
              </a:ext>
            </a:extLst>
          </p:cNvPr>
          <p:cNvSpPr>
            <a:spLocks noGrp="1"/>
          </p:cNvSpPr>
          <p:nvPr>
            <p:ph type="title"/>
          </p:nvPr>
        </p:nvSpPr>
        <p:spPr>
          <a:xfrm>
            <a:off x="5219700" y="274638"/>
            <a:ext cx="3744913" cy="1143000"/>
          </a:xfrm>
        </p:spPr>
        <p:txBody>
          <a:bodyPr>
            <a:normAutofit fontScale="90000"/>
          </a:bodyPr>
          <a:lstStyle/>
          <a:p>
            <a:pPr algn="ctr">
              <a:defRPr/>
            </a:pP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br>
              <a:rPr lang="en-US" sz="3200" b="1" dirty="0">
                <a:solidFill>
                  <a:schemeClr val="bg2">
                    <a:lumMod val="20000"/>
                    <a:lumOff val="80000"/>
                  </a:schemeClr>
                </a:solidFill>
                <a:latin typeface="Chiller" panose="04020404031007020602" pitchFamily="82" charset="0"/>
              </a:rPr>
            </a:br>
            <a:r>
              <a:rPr lang="en-US" sz="4000" b="1" dirty="0">
                <a:solidFill>
                  <a:schemeClr val="accent4">
                    <a:lumMod val="20000"/>
                    <a:lumOff val="80000"/>
                  </a:schemeClr>
                </a:solidFill>
                <a:latin typeface="Chiller" panose="04020404031007020602" pitchFamily="82" charset="0"/>
              </a:rPr>
              <a:t>Émile </a:t>
            </a:r>
            <a:r>
              <a:rPr lang="en-US" sz="4000" b="1" dirty="0" err="1">
                <a:solidFill>
                  <a:schemeClr val="accent4">
                    <a:lumMod val="20000"/>
                    <a:lumOff val="80000"/>
                  </a:schemeClr>
                </a:solidFill>
                <a:latin typeface="Chiller" panose="04020404031007020602" pitchFamily="82" charset="0"/>
              </a:rPr>
              <a:t>Gallé</a:t>
            </a:r>
            <a:r>
              <a:rPr lang="en-US" sz="4000" b="1" dirty="0">
                <a:solidFill>
                  <a:schemeClr val="accent4">
                    <a:lumMod val="20000"/>
                    <a:lumOff val="80000"/>
                  </a:schemeClr>
                </a:solidFill>
                <a:latin typeface="Chiller" panose="04020404031007020602" pitchFamily="82" charset="0"/>
              </a:rPr>
              <a:t> </a:t>
            </a:r>
            <a:r>
              <a:rPr lang="fr-FR" sz="4000" b="1" dirty="0" err="1">
                <a:solidFill>
                  <a:schemeClr val="accent4">
                    <a:lumMod val="20000"/>
                    <a:lumOff val="80000"/>
                  </a:schemeClr>
                </a:solidFill>
                <a:latin typeface="Chiller" panose="04020404031007020602" pitchFamily="82" charset="0"/>
              </a:rPr>
              <a:t>Dessign</a:t>
            </a:r>
            <a:r>
              <a:rPr lang="fr-FR" sz="4000" b="1" dirty="0">
                <a:solidFill>
                  <a:schemeClr val="accent4">
                    <a:lumMod val="20000"/>
                    <a:lumOff val="80000"/>
                  </a:schemeClr>
                </a:solidFill>
                <a:latin typeface="Chiller" panose="04020404031007020602" pitchFamily="82" charset="0"/>
              </a:rPr>
              <a:t> </a:t>
            </a:r>
            <a:r>
              <a:rPr lang="fr-FR" sz="4000" b="1" dirty="0" err="1">
                <a:solidFill>
                  <a:schemeClr val="accent4">
                    <a:lumMod val="20000"/>
                    <a:lumOff val="80000"/>
                  </a:schemeClr>
                </a:solidFill>
                <a:latin typeface="Chiller" panose="04020404031007020602" pitchFamily="82" charset="0"/>
              </a:rPr>
              <a:t>Study</a:t>
            </a:r>
            <a:r>
              <a:rPr lang="fr-FR" sz="4000" b="1" dirty="0">
                <a:solidFill>
                  <a:schemeClr val="accent4">
                    <a:lumMod val="20000"/>
                    <a:lumOff val="80000"/>
                  </a:schemeClr>
                </a:solidFill>
                <a:latin typeface="Chiller" panose="04020404031007020602" pitchFamily="82" charset="0"/>
              </a:rPr>
              <a:t> Musée d'Orsay</a:t>
            </a:r>
            <a:endParaRPr lang="en-US" sz="4000" dirty="0">
              <a:solidFill>
                <a:schemeClr val="accent4">
                  <a:lumMod val="20000"/>
                  <a:lumOff val="80000"/>
                </a:schemeClr>
              </a:solidFill>
              <a:latin typeface="Chiller" panose="04020404031007020602" pitchFamily="82" charset="0"/>
            </a:endParaRPr>
          </a:p>
        </p:txBody>
      </p:sp>
      <p:pic>
        <p:nvPicPr>
          <p:cNvPr id="13315" name="Picture 2">
            <a:extLst>
              <a:ext uri="{FF2B5EF4-FFF2-40B4-BE49-F238E27FC236}">
                <a16:creationId xmlns:a16="http://schemas.microsoft.com/office/drawing/2014/main" id="{6999E5E8-D66A-4C31-90E5-87A673CAC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49238"/>
            <a:ext cx="4968875" cy="65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20ED-97FC-470D-BD82-2CEA34793598}"/>
              </a:ext>
            </a:extLst>
          </p:cNvPr>
          <p:cNvSpPr>
            <a:spLocks noGrp="1"/>
          </p:cNvSpPr>
          <p:nvPr>
            <p:ph type="title"/>
          </p:nvPr>
        </p:nvSpPr>
        <p:spPr>
          <a:xfrm>
            <a:off x="5417244" y="365126"/>
            <a:ext cx="3726756" cy="1325563"/>
          </a:xfrm>
        </p:spPr>
        <p:txBody>
          <a:bodyPr>
            <a:noAutofit/>
          </a:bodyPr>
          <a:lstStyle/>
          <a:p>
            <a:pPr algn="ct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br>
              <a:rPr lang="en-US" sz="3200" dirty="0">
                <a:solidFill>
                  <a:schemeClr val="accent2">
                    <a:lumMod val="20000"/>
                    <a:lumOff val="80000"/>
                  </a:schemeClr>
                </a:solidFill>
                <a:latin typeface="Chiller" panose="04020404031007020602" pitchFamily="82" charset="0"/>
              </a:rPr>
            </a:br>
            <a:r>
              <a:rPr lang="en-US" sz="4000" dirty="0" err="1">
                <a:solidFill>
                  <a:schemeClr val="accent2">
                    <a:lumMod val="20000"/>
                    <a:lumOff val="80000"/>
                  </a:schemeClr>
                </a:solidFill>
                <a:latin typeface="Chiller" panose="04020404031007020602" pitchFamily="82" charset="0"/>
              </a:rPr>
              <a:t>Blownout</a:t>
            </a:r>
            <a:r>
              <a:rPr lang="en-US" sz="4000" dirty="0">
                <a:solidFill>
                  <a:schemeClr val="accent2">
                    <a:lumMod val="20000"/>
                    <a:lumOff val="80000"/>
                  </a:schemeClr>
                </a:solidFill>
                <a:latin typeface="Chiller" panose="04020404031007020602" pitchFamily="82" charset="0"/>
              </a:rPr>
              <a:t> Plum Vase, 1900, </a:t>
            </a:r>
            <a:r>
              <a:rPr lang="en-US" sz="4000" dirty="0" err="1">
                <a:solidFill>
                  <a:schemeClr val="accent2">
                    <a:lumMod val="20000"/>
                    <a:lumOff val="80000"/>
                  </a:schemeClr>
                </a:solidFill>
                <a:latin typeface="Chiller" panose="04020404031007020602" pitchFamily="82" charset="0"/>
              </a:rPr>
              <a:t>Camao</a:t>
            </a:r>
            <a:r>
              <a:rPr lang="en-US" sz="4000" dirty="0">
                <a:solidFill>
                  <a:schemeClr val="accent2">
                    <a:lumMod val="20000"/>
                    <a:lumOff val="80000"/>
                  </a:schemeClr>
                </a:solidFill>
                <a:latin typeface="Chiller" panose="04020404031007020602" pitchFamily="82" charset="0"/>
              </a:rPr>
              <a:t> Glass, private collection</a:t>
            </a:r>
          </a:p>
        </p:txBody>
      </p:sp>
      <p:pic>
        <p:nvPicPr>
          <p:cNvPr id="2050" name="Picture 2" descr="Gallé (Galle), Blownout Plum Vase">
            <a:extLst>
              <a:ext uri="{FF2B5EF4-FFF2-40B4-BE49-F238E27FC236}">
                <a16:creationId xmlns:a16="http://schemas.microsoft.com/office/drawing/2014/main" id="{2596309E-586A-4F1A-BDF6-47C8BEB8D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19" y="182563"/>
            <a:ext cx="5128825" cy="649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65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12BC5B-C7CB-42E8-97AC-BE1CC9D72799}"/>
              </a:ext>
            </a:extLst>
          </p:cNvPr>
          <p:cNvSpPr>
            <a:spLocks noGrp="1"/>
          </p:cNvSpPr>
          <p:nvPr>
            <p:ph type="title"/>
          </p:nvPr>
        </p:nvSpPr>
        <p:spPr>
          <a:xfrm>
            <a:off x="5083175" y="274638"/>
            <a:ext cx="3810000" cy="1143000"/>
          </a:xfrm>
        </p:spPr>
        <p:txBody>
          <a:bodyPr>
            <a:normAutofit fontScale="90000"/>
          </a:bodyPr>
          <a:lstStyle/>
          <a:p>
            <a:pPr algn="ctr">
              <a:defRPr/>
            </a:pPr>
            <a:r>
              <a:rPr lang="en-US" sz="2400" dirty="0">
                <a:solidFill>
                  <a:schemeClr val="bg2">
                    <a:lumMod val="20000"/>
                    <a:lumOff val="80000"/>
                  </a:schemeClr>
                </a:solidFill>
                <a:latin typeface="Chiller" panose="04020404031007020602" pitchFamily="82" charset="0"/>
              </a:rPr>
              <a:t> </a:t>
            </a: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r>
              <a:rPr lang="en-US" sz="3200" dirty="0">
                <a:solidFill>
                  <a:schemeClr val="bg2">
                    <a:lumMod val="20000"/>
                    <a:lumOff val="80000"/>
                  </a:schemeClr>
                </a:solidFill>
                <a:latin typeface="Chiller" panose="04020404031007020602" pitchFamily="82" charset="0"/>
              </a:rPr>
              <a:t>A rare and important </a:t>
            </a: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br>
              <a:rPr lang="en-US" sz="3200" dirty="0">
                <a:solidFill>
                  <a:schemeClr val="bg2">
                    <a:lumMod val="20000"/>
                    <a:lumOff val="80000"/>
                  </a:schemeClr>
                </a:solidFill>
                <a:latin typeface="Chiller" panose="04020404031007020602" pitchFamily="82" charset="0"/>
              </a:rPr>
            </a:br>
            <a:r>
              <a:rPr lang="en-US" sz="3600" dirty="0">
                <a:solidFill>
                  <a:schemeClr val="accent1">
                    <a:lumMod val="20000"/>
                    <a:lumOff val="80000"/>
                  </a:schemeClr>
                </a:solidFill>
                <a:latin typeface="Chiller" panose="04020404031007020602" pitchFamily="82" charset="0"/>
              </a:rPr>
              <a:t>Wisteria table lamp, 76.2 x 52.1 cm diameter of shade This lot was offered at Christie’s in New York and sold for $331,500 to a private collector.</a:t>
            </a:r>
          </a:p>
        </p:txBody>
      </p:sp>
      <p:pic>
        <p:nvPicPr>
          <p:cNvPr id="14339" name="Picture 2" descr="ÎÏÎ¿ÏÎ­Î»ÎµÏÎ¼Î± ÎµÎ¹ÎºÏÎ½Î±Ï Î³Î¹Î± Emile Galle Lamps">
            <a:extLst>
              <a:ext uri="{FF2B5EF4-FFF2-40B4-BE49-F238E27FC236}">
                <a16:creationId xmlns:a16="http://schemas.microsoft.com/office/drawing/2014/main" id="{DFDEF9A4-F9ED-4229-A029-20A7BAA0C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01613"/>
            <a:ext cx="4832350" cy="645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CEA173-1D11-45E4-9363-0FEF01354FE0}"/>
              </a:ext>
            </a:extLst>
          </p:cNvPr>
          <p:cNvSpPr>
            <a:spLocks noGrp="1"/>
          </p:cNvSpPr>
          <p:nvPr>
            <p:ph type="title"/>
          </p:nvPr>
        </p:nvSpPr>
        <p:spPr>
          <a:xfrm>
            <a:off x="4468813" y="274638"/>
            <a:ext cx="4495800" cy="1143000"/>
          </a:xfrm>
        </p:spPr>
        <p:txBody>
          <a:bodyPr>
            <a:normAutofit fontScale="90000"/>
          </a:bodyPr>
          <a:lstStyle/>
          <a:p>
            <a:pPr algn="r">
              <a:defRPr/>
            </a:pPr>
            <a:r>
              <a:rPr lang="en-US" sz="2400" dirty="0">
                <a:solidFill>
                  <a:schemeClr val="bg2">
                    <a:lumMod val="20000"/>
                    <a:lumOff val="80000"/>
                  </a:schemeClr>
                </a:solidFill>
                <a:latin typeface="Chiller" panose="04020404031007020602" pitchFamily="82" charset="0"/>
              </a:rPr>
              <a:t>Hand with Seaweed an</a:t>
            </a: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br>
              <a:rPr lang="en-US" sz="2400" dirty="0">
                <a:solidFill>
                  <a:schemeClr val="bg2">
                    <a:lumMod val="20000"/>
                    <a:lumOff val="80000"/>
                  </a:schemeClr>
                </a:solidFill>
                <a:latin typeface="Chiller" panose="04020404031007020602" pitchFamily="82" charset="0"/>
              </a:rPr>
            </a:br>
            <a:r>
              <a:rPr lang="en-US" sz="3100" b="1" dirty="0">
                <a:solidFill>
                  <a:schemeClr val="tx2">
                    <a:lumMod val="20000"/>
                    <a:lumOff val="80000"/>
                  </a:schemeClr>
                </a:solidFill>
                <a:latin typeface="Chiller" panose="04020404031007020602" pitchFamily="82" charset="0"/>
              </a:rPr>
              <a:t>Hand with Seaweed and Shells, </a:t>
            </a:r>
            <a:r>
              <a:rPr lang="en-US" sz="3100" dirty="0">
                <a:solidFill>
                  <a:schemeClr val="tx2">
                    <a:lumMod val="20000"/>
                    <a:lumOff val="80000"/>
                  </a:schemeClr>
                </a:solidFill>
                <a:latin typeface="Chiller" panose="04020404031007020602" pitchFamily="82" charset="0"/>
              </a:rPr>
              <a:t>1904, Glass modelled under heat with inclusions of metallic oxides, veins, applications in low and high relief and wheel engraving, 33.4 x  13.4 cm, </a:t>
            </a:r>
            <a:r>
              <a:rPr lang="en-US" sz="3100" dirty="0" err="1">
                <a:solidFill>
                  <a:schemeClr val="tx2">
                    <a:lumMod val="20000"/>
                    <a:lumOff val="80000"/>
                  </a:schemeClr>
                </a:solidFill>
                <a:latin typeface="Chiller" panose="04020404031007020602" pitchFamily="82" charset="0"/>
              </a:rPr>
              <a:t>Musée</a:t>
            </a:r>
            <a:r>
              <a:rPr lang="en-US" sz="3100" dirty="0">
                <a:solidFill>
                  <a:schemeClr val="tx2">
                    <a:lumMod val="20000"/>
                    <a:lumOff val="80000"/>
                  </a:schemeClr>
                </a:solidFill>
                <a:latin typeface="Chiller" panose="04020404031007020602" pitchFamily="82" charset="0"/>
              </a:rPr>
              <a:t> d'Orsay</a:t>
            </a:r>
            <a:br>
              <a:rPr lang="en-US" sz="3100" dirty="0">
                <a:solidFill>
                  <a:schemeClr val="tx2">
                    <a:lumMod val="20000"/>
                    <a:lumOff val="80000"/>
                  </a:schemeClr>
                </a:solidFill>
                <a:latin typeface="Chiller" panose="04020404031007020602" pitchFamily="82" charset="0"/>
              </a:rPr>
            </a:br>
            <a:r>
              <a:rPr lang="en-US" sz="3100" dirty="0">
                <a:solidFill>
                  <a:schemeClr val="tx2">
                    <a:lumMod val="20000"/>
                    <a:lumOff val="80000"/>
                  </a:schemeClr>
                </a:solidFill>
                <a:latin typeface="Chiller" panose="04020404031007020602" pitchFamily="82" charset="0"/>
              </a:rPr>
              <a:t>Doubtless the last work of crafted glass produced by the master from Nancy, this straight, upright hand represents the culmination of his technical mastery. Shaped under heat, the hand is decorated with polychromatic applications, some in high relief. It was exhibited Nancy in 1904 in a showcase entitled The Deep Sea.</a:t>
            </a:r>
            <a:br>
              <a:rPr lang="en-US" sz="3100" dirty="0">
                <a:solidFill>
                  <a:schemeClr val="tx2">
                    <a:lumMod val="20000"/>
                    <a:lumOff val="80000"/>
                  </a:schemeClr>
                </a:solidFill>
                <a:latin typeface="Chiller" panose="04020404031007020602" pitchFamily="82" charset="0"/>
              </a:rPr>
            </a:br>
            <a:endParaRPr lang="en-US" sz="3100" dirty="0">
              <a:solidFill>
                <a:schemeClr val="tx2">
                  <a:lumMod val="20000"/>
                  <a:lumOff val="80000"/>
                </a:schemeClr>
              </a:solidFill>
              <a:latin typeface="Chiller" panose="04020404031007020602" pitchFamily="82" charset="0"/>
            </a:endParaRPr>
          </a:p>
        </p:txBody>
      </p:sp>
      <p:pic>
        <p:nvPicPr>
          <p:cNvPr id="15363" name="Picture 7" descr="tmp_9f11b1d00f3902f25b0705b27689370d">
            <a:extLst>
              <a:ext uri="{FF2B5EF4-FFF2-40B4-BE49-F238E27FC236}">
                <a16:creationId xmlns:a16="http://schemas.microsoft.com/office/drawing/2014/main" id="{E47E4DCE-1F13-48E1-96C5-59892FCC95D1}"/>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27013" y="223838"/>
            <a:ext cx="4217987" cy="6410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6386" name="Picture 4" descr="tmp_07b79537584d74296bdcef1b9430c236">
            <a:extLst>
              <a:ext uri="{FF2B5EF4-FFF2-40B4-BE49-F238E27FC236}">
                <a16:creationId xmlns:a16="http://schemas.microsoft.com/office/drawing/2014/main" id="{776BD92C-E1EE-4DE4-AD6F-C9892D98D6A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374650"/>
            <a:ext cx="4968875" cy="6108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7" name="Picture 7" descr="tmp_a5493518f20a2212a3e6bcaa4473164a">
            <a:extLst>
              <a:ext uri="{FF2B5EF4-FFF2-40B4-BE49-F238E27FC236}">
                <a16:creationId xmlns:a16="http://schemas.microsoft.com/office/drawing/2014/main" id="{07DA6E59-2E01-4266-9A46-9D0AC1EBAD8C}"/>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96000" y="166688"/>
            <a:ext cx="2724150" cy="3525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8" name="Picture 10" descr="tmp_b1f85854b05c50d0232447162b71d4e6">
            <a:extLst>
              <a:ext uri="{FF2B5EF4-FFF2-40B4-BE49-F238E27FC236}">
                <a16:creationId xmlns:a16="http://schemas.microsoft.com/office/drawing/2014/main" id="{5DA65402-5ECE-470F-80D6-23ACC2EEE98C}"/>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096000" y="3625850"/>
            <a:ext cx="2724150" cy="2855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524</Words>
  <Application>Microsoft Office PowerPoint</Application>
  <PresentationFormat>On-screen Show (4:3)</PresentationFormat>
  <Paragraphs>12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Chiller</vt:lpstr>
      <vt:lpstr>Office Theme</vt:lpstr>
      <vt:lpstr>PowerPoint Presentation</vt:lpstr>
      <vt:lpstr>   Émile Gallé, 1846–1904 Victor Prouvé, 1858-1943 Portrait of Emile Gallé, 1892, oil on canvas, Musée de l'Ecole de Nancy  </vt:lpstr>
      <vt:lpstr>Lorraine Forest Desk, 1900, Sculpted lakeside oak with mouldings, inlay work of various woods, 108.5 x  78.5 x  56 cm,  Musée d'Orsay, Paris Hanging cabinet, ca. 1890, French (Nancy), Beechwood, various marquetry woods, 101.6 cm x 30.5 cm x 121.9 cm, the MET, NY</vt:lpstr>
      <vt:lpstr>    Les Ombellules, 1900, bureau de dame, wood and marqueterie of different woods, 1.6x0.84x0.55 cm, Musée d'Orsay, Paris</vt:lpstr>
      <vt:lpstr>                  Émile Gallé Room, Musée de l'École de Nancy</vt:lpstr>
      <vt:lpstr>               Vase with Grasshopper design, ca 1878, Enamel Vase, Suntory Museum of Art</vt:lpstr>
      <vt:lpstr>  Vase, 1900, Acid-etched glass, enamelled and gilded, The Victoria and Albert Museum, Inscribed "Galle Exposition 1900"and "chrysanthemum“ in Greek </vt:lpstr>
      <vt:lpstr>      Vase, 1900, cased, wheel-cut glass, with mount of enamel on copper, the Victoria and Albert Museum, London  Shown in the international exhibition, Paris, 1900 at which Gallé was awarded a gold medal. </vt:lpstr>
      <vt:lpstr>      "Autumn Crocus" Vase, 1900, Glass, 44.1 cm in height, the MET, NY Vase, 1900, Glass, 43 cm in height, Musée d'Orsay  </vt:lpstr>
      <vt:lpstr>                  Émile Gallé Dessign Study Musée d'Orsay</vt:lpstr>
      <vt:lpstr>                 Blownout Plum Vase, 1900, Camao Glass, private collection</vt:lpstr>
      <vt:lpstr>   A rare and important                  Wisteria table lamp, 76.2 x 52.1 cm diameter of shade This lot was offered at Christie’s in New York and sold for $331,500 to a private collector.</vt:lpstr>
      <vt:lpstr>Hand with Seaweed an                     Hand with Seaweed and Shells, 1904, Glass modelled under heat with inclusions of metallic oxides, veins, applications in low and high relief and wheel engraving, 33.4 x  13.4 cm, Musée d'Orsay Doubtless the last work of crafted glass produced by the master from Nancy, this straight, upright hand represents the culmination of his technical mastery. Shaped under heat, the hand is decorated with polychromatic applications, some in high relief. It was exhibited Nancy in 1904 in a showcase entitled The Deep Sea.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2020-09-20T08:45:59Z</dcterms:created>
  <dcterms:modified xsi:type="dcterms:W3CDTF">2020-09-26T14:51:43Z</dcterms:modified>
</cp:coreProperties>
</file>