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323" r:id="rId5"/>
    <p:sldId id="326" r:id="rId6"/>
    <p:sldId id="319" r:id="rId7"/>
    <p:sldId id="324" r:id="rId8"/>
    <p:sldId id="322" r:id="rId9"/>
    <p:sldId id="32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68C5E-2F60-4F9F-BAFD-77394059220A}" v="15" dt="2020-09-12T06:03:14.6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69D68C5E-2F60-4F9F-BAFD-77394059220A}"/>
    <pc:docChg chg="custSel addSld modSld">
      <pc:chgData name="Amalia Spiliakou" userId="f4bd6b91a0b5818a" providerId="LiveId" clId="{69D68C5E-2F60-4F9F-BAFD-77394059220A}" dt="2020-09-12T06:03:14.696" v="15" actId="1076"/>
      <pc:docMkLst>
        <pc:docMk/>
      </pc:docMkLst>
      <pc:sldChg chg="addSp delSp modSp add setBg">
        <pc:chgData name="Amalia Spiliakou" userId="f4bd6b91a0b5818a" providerId="LiveId" clId="{69D68C5E-2F60-4F9F-BAFD-77394059220A}" dt="2020-09-12T06:03:14.696" v="15" actId="1076"/>
        <pc:sldMkLst>
          <pc:docMk/>
          <pc:sldMk cId="3386591445" sldId="326"/>
        </pc:sldMkLst>
        <pc:spChg chg="del">
          <ac:chgData name="Amalia Spiliakou" userId="f4bd6b91a0b5818a" providerId="LiveId" clId="{69D68C5E-2F60-4F9F-BAFD-77394059220A}" dt="2020-09-12T06:00:50.315" v="1" actId="478"/>
          <ac:spMkLst>
            <pc:docMk/>
            <pc:sldMk cId="3386591445" sldId="326"/>
            <ac:spMk id="2" creationId="{778AFFDD-E4F1-456B-B761-E78E3BB3C470}"/>
          </ac:spMkLst>
        </pc:spChg>
        <pc:picChg chg="add mod">
          <ac:chgData name="Amalia Spiliakou" userId="f4bd6b91a0b5818a" providerId="LiveId" clId="{69D68C5E-2F60-4F9F-BAFD-77394059220A}" dt="2020-09-12T06:03:09.348" v="14" actId="1076"/>
          <ac:picMkLst>
            <pc:docMk/>
            <pc:sldMk cId="3386591445" sldId="326"/>
            <ac:picMk id="1026" creationId="{EC015050-DF9C-49FA-A221-01AD4E9C7255}"/>
          </ac:picMkLst>
        </pc:picChg>
        <pc:picChg chg="add mod">
          <ac:chgData name="Amalia Spiliakou" userId="f4bd6b91a0b5818a" providerId="LiveId" clId="{69D68C5E-2F60-4F9F-BAFD-77394059220A}" dt="2020-09-12T06:03:14.696" v="15" actId="1076"/>
          <ac:picMkLst>
            <pc:docMk/>
            <pc:sldMk cId="3386591445" sldId="326"/>
            <ac:picMk id="1028" creationId="{8F16CB49-45A4-4AD9-AF90-42F4200F47A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66F3-BC69-41EE-8BE6-E4E2941B13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156331-9927-4044-8E54-4932AA71F6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95484C-CE53-408B-A092-322B74E6F30B}"/>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5" name="Footer Placeholder 4">
            <a:extLst>
              <a:ext uri="{FF2B5EF4-FFF2-40B4-BE49-F238E27FC236}">
                <a16:creationId xmlns:a16="http://schemas.microsoft.com/office/drawing/2014/main" id="{F05BC98B-127D-40A6-8056-10DD943FDA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05A10-3939-4865-825D-26408F0F224E}"/>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128048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F2A01-C455-41CF-970F-66D2A5C521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D729F5-FD44-4B4F-9A28-A545DA9783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34317-930C-44BD-B639-49467DDD936B}"/>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5" name="Footer Placeholder 4">
            <a:extLst>
              <a:ext uri="{FF2B5EF4-FFF2-40B4-BE49-F238E27FC236}">
                <a16:creationId xmlns:a16="http://schemas.microsoft.com/office/drawing/2014/main" id="{690B15CE-8202-4D7A-B092-1674761B1E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B3945-9B95-45DF-ABFE-2C95E1F8B929}"/>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505878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84D9-3171-4B87-89CC-568171AA9A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161D8F-503A-4F2B-A96B-E2095125C7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B5BABC-07ED-4EAB-A82D-585AB79022E1}"/>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5" name="Footer Placeholder 4">
            <a:extLst>
              <a:ext uri="{FF2B5EF4-FFF2-40B4-BE49-F238E27FC236}">
                <a16:creationId xmlns:a16="http://schemas.microsoft.com/office/drawing/2014/main" id="{9134A324-ECD1-4829-B6FF-F7BE7E993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DEE638-91B0-42BB-BDA2-02A93DB43015}"/>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109708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A57F-CD10-425D-95EF-5D92667497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AB961F-7FDE-410A-BA94-ACE4FEF805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FB6C60-8086-484D-A498-921F45D216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C33389-C61A-44FD-A93A-E18B7497C1DC}"/>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6" name="Footer Placeholder 5">
            <a:extLst>
              <a:ext uri="{FF2B5EF4-FFF2-40B4-BE49-F238E27FC236}">
                <a16:creationId xmlns:a16="http://schemas.microsoft.com/office/drawing/2014/main" id="{A6549661-526B-4883-98A6-504B596495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6F8B7-CBE7-4F2B-A50E-14E0765DB169}"/>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376069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6A81-2ECD-4D86-9C21-59274C2703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3B285F-FC32-4729-94A2-A07A358368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C92E72-B605-4172-999E-9A8EFB339F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80A166-14F6-498D-9617-A2FF55B9CE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FA7F51-ECA8-4751-A614-BDC009B71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C1FB41-4A8E-4122-9760-11C9EF8C29F7}"/>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8" name="Footer Placeholder 7">
            <a:extLst>
              <a:ext uri="{FF2B5EF4-FFF2-40B4-BE49-F238E27FC236}">
                <a16:creationId xmlns:a16="http://schemas.microsoft.com/office/drawing/2014/main" id="{888B7944-2F95-49D4-B3D3-7E6028AD5A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4BC32E-6447-4C68-928A-87A4B78A232D}"/>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831704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A010-A026-42ED-90B5-4DE8BD450F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3E23B4-B30A-4593-9A6A-1443ADFF3A9E}"/>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4" name="Footer Placeholder 3">
            <a:extLst>
              <a:ext uri="{FF2B5EF4-FFF2-40B4-BE49-F238E27FC236}">
                <a16:creationId xmlns:a16="http://schemas.microsoft.com/office/drawing/2014/main" id="{6C3096F2-2A87-4454-AF86-FD946347E3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D6136E-F8D9-408C-8F50-A3534D7143E0}"/>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204122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CC70D9-69EF-44B8-82C2-6BA9C942EB6F}"/>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3" name="Footer Placeholder 2">
            <a:extLst>
              <a:ext uri="{FF2B5EF4-FFF2-40B4-BE49-F238E27FC236}">
                <a16:creationId xmlns:a16="http://schemas.microsoft.com/office/drawing/2014/main" id="{64DE2E66-A27E-4192-AE8D-3581C93C5A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561E8D-6BD3-4FDA-80CF-A58B8823414B}"/>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4294957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D25B-D7FB-49D8-B911-226CA5FFC0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4CA056-1144-4E08-ADD0-6E332610D1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044195-EB5A-421C-BA83-B40CFC131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8AC8EE-B9FC-46F8-91A0-15EE1294F7F9}"/>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6" name="Footer Placeholder 5">
            <a:extLst>
              <a:ext uri="{FF2B5EF4-FFF2-40B4-BE49-F238E27FC236}">
                <a16:creationId xmlns:a16="http://schemas.microsoft.com/office/drawing/2014/main" id="{1FB67F3F-07DD-4AE3-B004-6C31EB2E8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88579D-77A6-4214-B361-3D129839DF14}"/>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4087968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1FBA-D628-4BFD-9783-42CA0D9A7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DB2F97-964B-4662-AD85-106A2B1F61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73F8B6-9E13-4F84-AC55-CB371E970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B955B-9886-4666-8575-6993D0B6A36B}"/>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6" name="Footer Placeholder 5">
            <a:extLst>
              <a:ext uri="{FF2B5EF4-FFF2-40B4-BE49-F238E27FC236}">
                <a16:creationId xmlns:a16="http://schemas.microsoft.com/office/drawing/2014/main" id="{FE495B40-5103-4F34-9661-2DAEF4BFB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B77563-5BAF-4560-82F4-FB43C0D38490}"/>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51641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DCDB-51F9-4F4F-90C0-85B3BFC9B6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BE756F-FE6D-4A5B-AAAE-1C35688730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70C229-1465-480B-9E0C-0A47104E232E}"/>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5" name="Footer Placeholder 4">
            <a:extLst>
              <a:ext uri="{FF2B5EF4-FFF2-40B4-BE49-F238E27FC236}">
                <a16:creationId xmlns:a16="http://schemas.microsoft.com/office/drawing/2014/main" id="{1FFBE7D9-94D9-47B9-9840-38151CD2E1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209FE9-2B6D-4392-92A9-3BDD19F585A7}"/>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257879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023CF2-2526-4EF1-A155-35D450BFBB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3389E3-F720-4D48-AD57-9B249779EB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C2F6C-C9C7-4A13-A027-E1A5437DEB54}"/>
              </a:ext>
            </a:extLst>
          </p:cNvPr>
          <p:cNvSpPr>
            <a:spLocks noGrp="1"/>
          </p:cNvSpPr>
          <p:nvPr>
            <p:ph type="dt" sz="half" idx="10"/>
          </p:nvPr>
        </p:nvSpPr>
        <p:spPr/>
        <p:txBody>
          <a:bodyPr/>
          <a:lstStyle/>
          <a:p>
            <a:fld id="{26C602B2-B427-4773-9632-ED2EF6F3105B}" type="datetimeFigureOut">
              <a:rPr lang="en-US" smtClean="0"/>
              <a:t>9/12/2020</a:t>
            </a:fld>
            <a:endParaRPr lang="en-US"/>
          </a:p>
        </p:txBody>
      </p:sp>
      <p:sp>
        <p:nvSpPr>
          <p:cNvPr id="5" name="Footer Placeholder 4">
            <a:extLst>
              <a:ext uri="{FF2B5EF4-FFF2-40B4-BE49-F238E27FC236}">
                <a16:creationId xmlns:a16="http://schemas.microsoft.com/office/drawing/2014/main" id="{D8453486-5BB5-4002-A663-B2EE4119AC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6CF3DE-17AE-4A45-9850-48A5B8A85D31}"/>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576866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A94B23-5B63-48AF-A809-6380E9ECB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9D494C-5593-4B86-AF85-0ECD18049E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64C0B-6598-47FF-98BB-9A7E0594F7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602B2-B427-4773-9632-ED2EF6F3105B}" type="datetimeFigureOut">
              <a:rPr lang="en-US" smtClean="0"/>
              <a:t>9/12/2020</a:t>
            </a:fld>
            <a:endParaRPr lang="en-US"/>
          </a:p>
        </p:txBody>
      </p:sp>
      <p:sp>
        <p:nvSpPr>
          <p:cNvPr id="5" name="Footer Placeholder 4">
            <a:extLst>
              <a:ext uri="{FF2B5EF4-FFF2-40B4-BE49-F238E27FC236}">
                <a16:creationId xmlns:a16="http://schemas.microsoft.com/office/drawing/2014/main" id="{192D97DD-87CE-4028-8744-30BC21926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A5D216-D561-44F3-8AEA-ED114446CE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BBA6B-9601-4031-B226-9116E844FF87}" type="slidenum">
              <a:rPr lang="en-US" smtClean="0"/>
              <a:t>‹#›</a:t>
            </a:fld>
            <a:endParaRPr lang="en-US"/>
          </a:p>
        </p:txBody>
      </p:sp>
    </p:spTree>
    <p:extLst>
      <p:ext uri="{BB962C8B-B14F-4D97-AF65-F5344CB8AC3E}">
        <p14:creationId xmlns:p14="http://schemas.microsoft.com/office/powerpoint/2010/main" val="2532700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Explosion: 14 Points 3">
            <a:extLst>
              <a:ext uri="{FF2B5EF4-FFF2-40B4-BE49-F238E27FC236}">
                <a16:creationId xmlns:a16="http://schemas.microsoft.com/office/drawing/2014/main" id="{3059C085-3350-4B80-AEE6-9DF9193C3A55}"/>
              </a:ext>
            </a:extLst>
          </p:cNvPr>
          <p:cNvSpPr/>
          <p:nvPr/>
        </p:nvSpPr>
        <p:spPr>
          <a:xfrm>
            <a:off x="604837" y="628650"/>
            <a:ext cx="10982325" cy="5600700"/>
          </a:xfrm>
          <a:prstGeom prst="irregularSeal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233616"/>
                </a:solidFill>
                <a:latin typeface="Papyrus" panose="03070502060502030205" pitchFamily="66" charset="0"/>
              </a:rPr>
              <a:t>Our Classroom …</a:t>
            </a:r>
            <a:r>
              <a:rPr lang="el-GR" sz="4400" b="1" dirty="0">
                <a:solidFill>
                  <a:srgbClr val="233616"/>
                </a:solidFill>
                <a:latin typeface="Papyrus" panose="03070502060502030205" pitchFamily="66" charset="0"/>
              </a:rPr>
              <a:t> </a:t>
            </a:r>
            <a:r>
              <a:rPr lang="en-US" sz="4400" b="1" dirty="0">
                <a:solidFill>
                  <a:srgbClr val="233616"/>
                </a:solidFill>
                <a:latin typeface="Papyrus" panose="03070502060502030205" pitchFamily="66" charset="0"/>
              </a:rPr>
              <a:t>then</a:t>
            </a:r>
          </a:p>
        </p:txBody>
      </p:sp>
    </p:spTree>
    <p:extLst>
      <p:ext uri="{BB962C8B-B14F-4D97-AF65-F5344CB8AC3E}">
        <p14:creationId xmlns:p14="http://schemas.microsoft.com/office/powerpoint/2010/main" val="155623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4" name="Picture 2" descr="File:Schulrelief.jpg">
            <a:extLst>
              <a:ext uri="{FF2B5EF4-FFF2-40B4-BE49-F238E27FC236}">
                <a16:creationId xmlns:a16="http://schemas.microsoft.com/office/drawing/2014/main" id="{16FB35C7-4255-41D9-8C6E-9B3142ED3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899" y="168125"/>
            <a:ext cx="5073651" cy="652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File:Funerary relief found in Neumagen near Trier, a teacher with three discipuli, around 180-185 AD, Rheinisches Landesmuseum Trier, Germany (29656302165).jpg">
            <a:extLst>
              <a:ext uri="{FF2B5EF4-FFF2-40B4-BE49-F238E27FC236}">
                <a16:creationId xmlns:a16="http://schemas.microsoft.com/office/drawing/2014/main" id="{787615E9-77B5-4E16-A363-F634C6BED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3429000"/>
            <a:ext cx="9155040" cy="31051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C7209857-3D2A-472F-B9B4-733C073410D8}"/>
              </a:ext>
            </a:extLst>
          </p:cNvPr>
          <p:cNvSpPr>
            <a:spLocks noGrp="1"/>
          </p:cNvSpPr>
          <p:nvPr>
            <p:ph type="title"/>
          </p:nvPr>
        </p:nvSpPr>
        <p:spPr>
          <a:xfrm>
            <a:off x="171450" y="365125"/>
            <a:ext cx="6562725" cy="1325563"/>
          </a:xfrm>
        </p:spPr>
        <p:txBody>
          <a:bodyPr>
            <a:noAutofit/>
          </a:bodyPr>
          <a:lstStyle/>
          <a:p>
            <a:pPr algn="ct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a:t>
            </a:r>
            <a:r>
              <a:rPr lang="en-US" sz="2400" b="1" baseline="30000" dirty="0">
                <a:solidFill>
                  <a:schemeClr val="accent4">
                    <a:lumMod val="20000"/>
                    <a:lumOff val="80000"/>
                  </a:schemeClr>
                </a:solidFill>
                <a:latin typeface="Papyrus" panose="03070502060502030205" pitchFamily="66" charset="0"/>
              </a:rPr>
              <a:t>st</a:t>
            </a:r>
            <a:r>
              <a:rPr lang="en-US" sz="2400" b="1" dirty="0">
                <a:solidFill>
                  <a:schemeClr val="accent4">
                    <a:lumMod val="20000"/>
                    <a:lumOff val="80000"/>
                  </a:schemeClr>
                </a:solidFill>
                <a:latin typeface="Papyrus" panose="03070502060502030205" pitchFamily="66" charset="0"/>
              </a:rPr>
              <a:t> Slide</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Funerary relief sculpture of a teacher with three “</a:t>
            </a:r>
            <a:r>
              <a:rPr lang="en-US" sz="2400" b="1" dirty="0" err="1">
                <a:solidFill>
                  <a:schemeClr val="accent4">
                    <a:lumMod val="20000"/>
                    <a:lumOff val="80000"/>
                  </a:schemeClr>
                </a:solidFill>
                <a:latin typeface="Papyrus" panose="03070502060502030205" pitchFamily="66" charset="0"/>
              </a:rPr>
              <a:t>discipuli</a:t>
            </a:r>
            <a:r>
              <a:rPr lang="en-US" sz="2400" b="1" dirty="0">
                <a:solidFill>
                  <a:schemeClr val="accent4">
                    <a:lumMod val="20000"/>
                    <a:lumOff val="80000"/>
                  </a:schemeClr>
                </a:solidFill>
                <a:latin typeface="Papyrus" panose="03070502060502030205" pitchFamily="66" charset="0"/>
              </a:rPr>
              <a:t>”, Gallo-Roman relief sculpture, 180–185 AD, sandstone, </a:t>
            </a:r>
            <a:r>
              <a:rPr lang="en-US" sz="2400" b="1" dirty="0" err="1">
                <a:solidFill>
                  <a:schemeClr val="accent4">
                    <a:lumMod val="20000"/>
                    <a:lumOff val="80000"/>
                  </a:schemeClr>
                </a:solidFill>
                <a:latin typeface="Papyrus" panose="03070502060502030205" pitchFamily="66" charset="0"/>
              </a:rPr>
              <a:t>Rheinisches</a:t>
            </a:r>
            <a:r>
              <a:rPr lang="en-US" sz="2400" b="1" dirty="0">
                <a:solidFill>
                  <a:schemeClr val="accent4">
                    <a:lumMod val="20000"/>
                    <a:lumOff val="80000"/>
                  </a:schemeClr>
                </a:solidFill>
                <a:latin typeface="Papyrus" panose="03070502060502030205" pitchFamily="66" charset="0"/>
              </a:rPr>
              <a:t> </a:t>
            </a:r>
            <a:r>
              <a:rPr lang="en-US" sz="2400" b="1" dirty="0" err="1">
                <a:solidFill>
                  <a:schemeClr val="accent4">
                    <a:lumMod val="20000"/>
                    <a:lumOff val="80000"/>
                  </a:schemeClr>
                </a:solidFill>
                <a:latin typeface="Papyrus" panose="03070502060502030205" pitchFamily="66" charset="0"/>
              </a:rPr>
              <a:t>Landesmuseum</a:t>
            </a:r>
            <a:r>
              <a:rPr lang="en-US" sz="2400" b="1" dirty="0">
                <a:solidFill>
                  <a:schemeClr val="accent4">
                    <a:lumMod val="20000"/>
                    <a:lumOff val="80000"/>
                  </a:schemeClr>
                </a:solidFill>
                <a:latin typeface="Papyrus" panose="03070502060502030205" pitchFamily="66" charset="0"/>
              </a:rPr>
              <a:t>, Trier, Germany </a:t>
            </a: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endParaRPr lang="en-US" sz="2400" b="1" dirty="0">
              <a:latin typeface="Papyrus" panose="03070502060502030205" pitchFamily="66" charset="0"/>
            </a:endParaRPr>
          </a:p>
        </p:txBody>
      </p:sp>
    </p:spTree>
    <p:extLst>
      <p:ext uri="{BB962C8B-B14F-4D97-AF65-F5344CB8AC3E}">
        <p14:creationId xmlns:p14="http://schemas.microsoft.com/office/powerpoint/2010/main" val="26589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9981-4EB4-41D3-B806-BC46386FB7F0}"/>
              </a:ext>
            </a:extLst>
          </p:cNvPr>
          <p:cNvSpPr>
            <a:spLocks noGrp="1"/>
          </p:cNvSpPr>
          <p:nvPr>
            <p:ph type="title"/>
          </p:nvPr>
        </p:nvSpPr>
        <p:spPr>
          <a:xfrm>
            <a:off x="0" y="365125"/>
            <a:ext cx="12192000" cy="1325563"/>
          </a:xfrm>
        </p:spPr>
        <p:txBody>
          <a:bodyPr>
            <a:normAutofit fontScale="90000"/>
          </a:bodyPr>
          <a:lstStyle/>
          <a:p>
            <a:pPr algn="ct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r>
              <a:rPr lang="en-US" sz="2400" b="1" dirty="0">
                <a:solidFill>
                  <a:schemeClr val="accent2">
                    <a:lumMod val="20000"/>
                    <a:lumOff val="80000"/>
                  </a:schemeClr>
                </a:solidFill>
                <a:latin typeface="Papyrus" panose="03070502060502030205" pitchFamily="66" charset="0"/>
              </a:rPr>
              <a:t>2</a:t>
            </a:r>
            <a:r>
              <a:rPr lang="en-US" sz="2400" b="1" baseline="30000" dirty="0">
                <a:solidFill>
                  <a:schemeClr val="accent2">
                    <a:lumMod val="20000"/>
                    <a:lumOff val="80000"/>
                  </a:schemeClr>
                </a:solidFill>
                <a:latin typeface="Papyrus" panose="03070502060502030205" pitchFamily="66" charset="0"/>
              </a:rPr>
              <a:t>nd</a:t>
            </a:r>
            <a:r>
              <a:rPr lang="en-US" sz="2400" b="1" dirty="0">
                <a:solidFill>
                  <a:schemeClr val="accent2">
                    <a:lumMod val="20000"/>
                    <a:lumOff val="80000"/>
                  </a:schemeClr>
                </a:solidFill>
                <a:latin typeface="Papyrus" panose="03070502060502030205" pitchFamily="66" charset="0"/>
              </a:rPr>
              <a:t> Slide</a:t>
            </a:r>
            <a:br>
              <a:rPr lang="en-US" sz="2400" b="1" dirty="0">
                <a:solidFill>
                  <a:schemeClr val="accent2">
                    <a:lumMod val="20000"/>
                    <a:lumOff val="80000"/>
                  </a:schemeClr>
                </a:solidFill>
                <a:latin typeface="Papyrus" panose="03070502060502030205" pitchFamily="66" charset="0"/>
              </a:rPr>
            </a:br>
            <a:r>
              <a:rPr lang="en-US" sz="2400" b="1" dirty="0">
                <a:solidFill>
                  <a:schemeClr val="accent2">
                    <a:lumMod val="20000"/>
                    <a:lumOff val="80000"/>
                  </a:schemeClr>
                </a:solidFill>
                <a:latin typeface="Papyrus" panose="03070502060502030205" pitchFamily="66" charset="0"/>
              </a:rPr>
              <a:t>School Scene A:  lessons of music and reading between 3 bearded teachers and two young students, while representations of a basket, a pipes case, </a:t>
            </a:r>
            <a:r>
              <a:rPr lang="en-US" sz="2400" b="1" dirty="0" err="1">
                <a:solidFill>
                  <a:schemeClr val="accent2">
                    <a:lumMod val="20000"/>
                    <a:lumOff val="80000"/>
                  </a:schemeClr>
                </a:solidFill>
                <a:latin typeface="Papyrus" panose="03070502060502030205" pitchFamily="66" charset="0"/>
              </a:rPr>
              <a:t>barbtions</a:t>
            </a:r>
            <a:r>
              <a:rPr lang="en-US" sz="2400" b="1" dirty="0">
                <a:solidFill>
                  <a:schemeClr val="accent2">
                    <a:lumMod val="20000"/>
                    <a:lumOff val="80000"/>
                  </a:schemeClr>
                </a:solidFill>
                <a:latin typeface="Papyrus" panose="03070502060502030205" pitchFamily="66" charset="0"/>
              </a:rPr>
              <a:t> (musical stringed instruments) and cups hang above,  Red Figure drinking Cup (Kylix), from Cerveteri, 480 BC, by the </a:t>
            </a:r>
            <a:r>
              <a:rPr lang="en-US" sz="2400" b="1" dirty="0" err="1">
                <a:solidFill>
                  <a:schemeClr val="accent2">
                    <a:lumMod val="20000"/>
                    <a:lumOff val="80000"/>
                  </a:schemeClr>
                </a:solidFill>
                <a:latin typeface="Papyrus" panose="03070502060502030205" pitchFamily="66" charset="0"/>
              </a:rPr>
              <a:t>Douris</a:t>
            </a:r>
            <a:r>
              <a:rPr lang="en-US" sz="2400" b="1" dirty="0">
                <a:solidFill>
                  <a:schemeClr val="accent2">
                    <a:lumMod val="20000"/>
                    <a:lumOff val="80000"/>
                  </a:schemeClr>
                </a:solidFill>
                <a:latin typeface="Papyrus" panose="03070502060502030205" pitchFamily="66" charset="0"/>
              </a:rPr>
              <a:t> painter, </a:t>
            </a:r>
            <a:r>
              <a:rPr lang="en-US" sz="2400" b="1" dirty="0" err="1">
                <a:solidFill>
                  <a:schemeClr val="accent2">
                    <a:lumMod val="20000"/>
                    <a:lumOff val="80000"/>
                  </a:schemeClr>
                </a:solidFill>
                <a:latin typeface="Papyrus" panose="03070502060502030205" pitchFamily="66" charset="0"/>
              </a:rPr>
              <a:t>Antikensammlung</a:t>
            </a:r>
            <a:r>
              <a:rPr lang="en-US" sz="2400" b="1" dirty="0">
                <a:solidFill>
                  <a:schemeClr val="accent2">
                    <a:lumMod val="20000"/>
                    <a:lumOff val="80000"/>
                  </a:schemeClr>
                </a:solidFill>
                <a:latin typeface="Papyrus" panose="03070502060502030205" pitchFamily="66" charset="0"/>
              </a:rPr>
              <a:t>, Staatliche </a:t>
            </a:r>
            <a:r>
              <a:rPr lang="en-US" sz="2400" b="1" dirty="0" err="1">
                <a:solidFill>
                  <a:schemeClr val="accent2">
                    <a:lumMod val="20000"/>
                    <a:lumOff val="80000"/>
                  </a:schemeClr>
                </a:solidFill>
                <a:latin typeface="Papyrus" panose="03070502060502030205" pitchFamily="66" charset="0"/>
              </a:rPr>
              <a:t>Museen</a:t>
            </a:r>
            <a:r>
              <a:rPr lang="en-US" sz="2400" b="1" dirty="0">
                <a:solidFill>
                  <a:schemeClr val="accent2">
                    <a:lumMod val="20000"/>
                    <a:lumOff val="80000"/>
                  </a:schemeClr>
                </a:solidFill>
                <a:latin typeface="Papyrus" panose="03070502060502030205" pitchFamily="66" charset="0"/>
              </a:rPr>
              <a:t>, Berlin, Germany</a:t>
            </a:r>
            <a:br>
              <a:rPr lang="en-US" sz="2400" b="1" dirty="0">
                <a:solidFill>
                  <a:schemeClr val="accent2">
                    <a:lumMod val="20000"/>
                    <a:lumOff val="80000"/>
                  </a:schemeClr>
                </a:solidFill>
                <a:latin typeface="Papyrus" panose="03070502060502030205" pitchFamily="66" charset="0"/>
              </a:rPr>
            </a:br>
            <a:br>
              <a:rPr lang="en-US" sz="1100" b="1" dirty="0">
                <a:solidFill>
                  <a:schemeClr val="accent2">
                    <a:lumMod val="20000"/>
                    <a:lumOff val="80000"/>
                  </a:schemeClr>
                </a:solidFill>
                <a:latin typeface="Papyrus" panose="03070502060502030205" pitchFamily="66" charset="0"/>
              </a:rPr>
            </a:br>
            <a:br>
              <a:rPr lang="en-US" sz="1100" b="1" dirty="0">
                <a:solidFill>
                  <a:schemeClr val="accent2">
                    <a:lumMod val="20000"/>
                    <a:lumOff val="80000"/>
                  </a:schemeClr>
                </a:solidFill>
                <a:latin typeface="Papyrus" panose="03070502060502030205" pitchFamily="66" charset="0"/>
              </a:rPr>
            </a:br>
            <a:br>
              <a:rPr lang="en-US" sz="1100" b="1" dirty="0">
                <a:solidFill>
                  <a:schemeClr val="accent2">
                    <a:lumMod val="20000"/>
                    <a:lumOff val="80000"/>
                  </a:schemeClr>
                </a:solidFill>
                <a:latin typeface="Papyrus" panose="03070502060502030205" pitchFamily="66" charset="0"/>
              </a:rPr>
            </a:br>
            <a:br>
              <a:rPr lang="en-US" sz="2400" b="1" dirty="0">
                <a:latin typeface="Papyrus" panose="03070502060502030205" pitchFamily="66" charset="0"/>
              </a:rPr>
            </a:br>
            <a:endParaRPr lang="en-US" sz="2400" b="1" dirty="0">
              <a:latin typeface="Papyrus" panose="03070502060502030205" pitchFamily="66" charset="0"/>
            </a:endParaRPr>
          </a:p>
        </p:txBody>
      </p:sp>
      <p:pic>
        <p:nvPicPr>
          <p:cNvPr id="1026" name="Picture 2" descr="https://www.beazley.ox.ac.uk/images/pottery/painters/keypieces/tiverios/21-p156top-medium.jpg">
            <a:extLst>
              <a:ext uri="{FF2B5EF4-FFF2-40B4-BE49-F238E27FC236}">
                <a16:creationId xmlns:a16="http://schemas.microsoft.com/office/drawing/2014/main" id="{6284AD54-509C-41F2-815B-D5E3CF0A6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379" y="1917325"/>
            <a:ext cx="10061241" cy="4795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885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A4E560-B7C8-41E3-99A9-53FC508D55E7}"/>
              </a:ext>
            </a:extLst>
          </p:cNvPr>
          <p:cNvSpPr>
            <a:spLocks noGrp="1"/>
          </p:cNvSpPr>
          <p:nvPr>
            <p:ph type="title"/>
          </p:nvPr>
        </p:nvSpPr>
        <p:spPr>
          <a:xfrm>
            <a:off x="0" y="365125"/>
            <a:ext cx="12192000" cy="1325563"/>
          </a:xfrm>
        </p:spPr>
        <p:txBody>
          <a:bodyPr>
            <a:noAutofit/>
          </a:bodyPr>
          <a:lstStyle/>
          <a:p>
            <a:pPr algn="ctr"/>
            <a:br>
              <a:rPr lang="en-US" sz="1000" dirty="0"/>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3</a:t>
            </a:r>
            <a:r>
              <a:rPr lang="en-US" sz="2400" b="1" baseline="30000" dirty="0">
                <a:solidFill>
                  <a:schemeClr val="accent4">
                    <a:lumMod val="20000"/>
                    <a:lumOff val="80000"/>
                  </a:schemeClr>
                </a:solidFill>
                <a:latin typeface="Papyrus" panose="03070502060502030205" pitchFamily="66" charset="0"/>
              </a:rPr>
              <a:t>rd</a:t>
            </a:r>
            <a:r>
              <a:rPr lang="en-US" sz="2400" b="1" dirty="0">
                <a:solidFill>
                  <a:schemeClr val="accent4">
                    <a:lumMod val="20000"/>
                    <a:lumOff val="80000"/>
                  </a:schemeClr>
                </a:solidFill>
                <a:latin typeface="Papyrus" panose="03070502060502030205" pitchFamily="66" charset="0"/>
              </a:rPr>
              <a:t> Slide</a:t>
            </a:r>
            <a:br>
              <a:rPr lang="en-US" sz="2400" dirty="0"/>
            </a:br>
            <a:r>
              <a:rPr lang="en-US" sz="2400" b="1" dirty="0">
                <a:solidFill>
                  <a:schemeClr val="accent4">
                    <a:lumMod val="20000"/>
                    <a:lumOff val="80000"/>
                  </a:schemeClr>
                </a:solidFill>
                <a:latin typeface="Papyrus" panose="03070502060502030205" pitchFamily="66" charset="0"/>
              </a:rPr>
              <a:t>School Scene B:  lessons of music and writing between a Teacher, 2 older Students and 2 younger students, while representations of a pipes case, a </a:t>
            </a:r>
            <a:r>
              <a:rPr lang="en-US" sz="2400" b="1" dirty="0" err="1">
                <a:solidFill>
                  <a:schemeClr val="accent4">
                    <a:lumMod val="20000"/>
                    <a:lumOff val="80000"/>
                  </a:schemeClr>
                </a:solidFill>
                <a:latin typeface="Papyrus" panose="03070502060502030205" pitchFamily="66" charset="0"/>
              </a:rPr>
              <a:t>barbtion</a:t>
            </a:r>
            <a:r>
              <a:rPr lang="en-US" sz="2400" b="1" dirty="0">
                <a:solidFill>
                  <a:schemeClr val="accent4">
                    <a:lumMod val="20000"/>
                    <a:lumOff val="80000"/>
                  </a:schemeClr>
                </a:solidFill>
                <a:latin typeface="Papyrus" panose="03070502060502030205" pitchFamily="66" charset="0"/>
              </a:rPr>
              <a:t> (musical stringed instrument) and a writing case hang above,  Red Figure drinking Cup (Kylix), from Cerveteri, 480 BC, by the </a:t>
            </a:r>
            <a:r>
              <a:rPr lang="en-US" sz="2400" b="1" dirty="0" err="1">
                <a:solidFill>
                  <a:schemeClr val="accent4">
                    <a:lumMod val="20000"/>
                    <a:lumOff val="80000"/>
                  </a:schemeClr>
                </a:solidFill>
                <a:latin typeface="Papyrus" panose="03070502060502030205" pitchFamily="66" charset="0"/>
              </a:rPr>
              <a:t>Douris</a:t>
            </a:r>
            <a:r>
              <a:rPr lang="en-US" sz="2400" b="1" dirty="0">
                <a:solidFill>
                  <a:schemeClr val="accent4">
                    <a:lumMod val="20000"/>
                    <a:lumOff val="80000"/>
                  </a:schemeClr>
                </a:solidFill>
                <a:latin typeface="Papyrus" panose="03070502060502030205" pitchFamily="66" charset="0"/>
              </a:rPr>
              <a:t> painter, </a:t>
            </a:r>
            <a:r>
              <a:rPr lang="en-US" sz="2400" b="1" dirty="0" err="1">
                <a:solidFill>
                  <a:schemeClr val="accent4">
                    <a:lumMod val="20000"/>
                    <a:lumOff val="80000"/>
                  </a:schemeClr>
                </a:solidFill>
                <a:latin typeface="Papyrus" panose="03070502060502030205" pitchFamily="66" charset="0"/>
              </a:rPr>
              <a:t>Antikensammlung</a:t>
            </a:r>
            <a:r>
              <a:rPr lang="en-US" sz="2400" b="1" dirty="0">
                <a:solidFill>
                  <a:schemeClr val="accent4">
                    <a:lumMod val="20000"/>
                    <a:lumOff val="80000"/>
                  </a:schemeClr>
                </a:solidFill>
                <a:latin typeface="Papyrus" panose="03070502060502030205" pitchFamily="66" charset="0"/>
              </a:rPr>
              <a:t>, Staatliche </a:t>
            </a:r>
            <a:r>
              <a:rPr lang="en-US" sz="2400" b="1" dirty="0" err="1">
                <a:solidFill>
                  <a:schemeClr val="accent4">
                    <a:lumMod val="20000"/>
                    <a:lumOff val="80000"/>
                  </a:schemeClr>
                </a:solidFill>
                <a:latin typeface="Papyrus" panose="03070502060502030205" pitchFamily="66" charset="0"/>
              </a:rPr>
              <a:t>Museen</a:t>
            </a:r>
            <a:r>
              <a:rPr lang="en-US" sz="2400" b="1" dirty="0">
                <a:solidFill>
                  <a:schemeClr val="accent4">
                    <a:lumMod val="20000"/>
                    <a:lumOff val="80000"/>
                  </a:schemeClr>
                </a:solidFill>
                <a:latin typeface="Papyrus" panose="03070502060502030205" pitchFamily="66" charset="0"/>
              </a:rPr>
              <a:t>, Berlin, Germany</a:t>
            </a: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endParaRPr lang="en-US" sz="1000" b="1" dirty="0">
              <a:solidFill>
                <a:schemeClr val="accent4">
                  <a:lumMod val="20000"/>
                  <a:lumOff val="80000"/>
                </a:schemeClr>
              </a:solidFill>
              <a:latin typeface="Papyrus" panose="03070502060502030205" pitchFamily="66" charset="0"/>
            </a:endParaRPr>
          </a:p>
        </p:txBody>
      </p:sp>
      <p:pic>
        <p:nvPicPr>
          <p:cNvPr id="7" name="Picture 2" descr="https://www.beazley.ox.ac.uk/images/pottery/painters/keypieces/tiverios/21-p156bottom-medium.jpg">
            <a:extLst>
              <a:ext uri="{FF2B5EF4-FFF2-40B4-BE49-F238E27FC236}">
                <a16:creationId xmlns:a16="http://schemas.microsoft.com/office/drawing/2014/main" id="{DE9DEB87-964E-4AF9-A235-3F1669657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619" y="1973157"/>
            <a:ext cx="9596761" cy="4662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69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026" name="Picture 2" descr="Χορική λυρική ποίηση: ο Στησίχορος (Μέρος Β') | in.gr">
            <a:extLst>
              <a:ext uri="{FF2B5EF4-FFF2-40B4-BE49-F238E27FC236}">
                <a16:creationId xmlns:a16="http://schemas.microsoft.com/office/drawing/2014/main" id="{EC015050-DF9C-49FA-A221-01AD4E9C72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57" y="804403"/>
            <a:ext cx="5249194" cy="52491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ving Pottery Moments - Archaeopolis">
            <a:extLst>
              <a:ext uri="{FF2B5EF4-FFF2-40B4-BE49-F238E27FC236}">
                <a16:creationId xmlns:a16="http://schemas.microsoft.com/office/drawing/2014/main" id="{8F16CB49-45A4-4AD9-AF90-42F4200F4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3574" y="804403"/>
            <a:ext cx="6192169" cy="525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9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82A7FF22-1CCE-442C-902E-6CFE94390EF4}"/>
              </a:ext>
            </a:extLst>
          </p:cNvPr>
          <p:cNvSpPr>
            <a:spLocks noGrp="1"/>
          </p:cNvSpPr>
          <p:nvPr>
            <p:ph type="title"/>
          </p:nvPr>
        </p:nvSpPr>
        <p:spPr>
          <a:xfrm>
            <a:off x="139826" y="365125"/>
            <a:ext cx="3784474" cy="1325563"/>
          </a:xfrm>
        </p:spPr>
        <p:txBody>
          <a:bodyPr>
            <a:normAutofit fontScale="90000"/>
          </a:bodyPr>
          <a:lstStyle/>
          <a:p>
            <a:pPr algn="ctr">
              <a:defRPr/>
            </a:pPr>
            <a:br>
              <a:rPr lang="en-US" altLang="en-US" sz="2000" b="1" dirty="0"/>
            </a:br>
            <a:r>
              <a:rPr lang="en-US" altLang="en-US" sz="2700" b="1" dirty="0">
                <a:solidFill>
                  <a:schemeClr val="accent2">
                    <a:lumMod val="20000"/>
                    <a:lumOff val="80000"/>
                  </a:schemeClr>
                </a:solidFill>
                <a:latin typeface="Papyrus" panose="03070502060502030205" pitchFamily="66" charset="0"/>
              </a:rPr>
              <a:t> </a:t>
            </a:r>
            <a:br>
              <a:rPr lang="en-US" altLang="en-US" sz="2700" b="1" dirty="0">
                <a:solidFill>
                  <a:schemeClr val="accent2">
                    <a:lumMod val="20000"/>
                    <a:lumOff val="80000"/>
                  </a:schemeClr>
                </a:solidFill>
                <a:latin typeface="Papyrus" panose="03070502060502030205" pitchFamily="66" charset="0"/>
              </a:rPr>
            </a:br>
            <a:br>
              <a:rPr lang="en-US" altLang="en-US" sz="2700" b="1" dirty="0">
                <a:solidFill>
                  <a:schemeClr val="accent2">
                    <a:lumMod val="20000"/>
                    <a:lumOff val="80000"/>
                  </a:schemeClr>
                </a:solidFill>
                <a:latin typeface="Papyrus" panose="03070502060502030205" pitchFamily="66" charset="0"/>
              </a:rPr>
            </a:br>
            <a:br>
              <a:rPr lang="en-US" altLang="en-US" sz="2700" b="1" dirty="0">
                <a:solidFill>
                  <a:schemeClr val="accent2">
                    <a:lumMod val="20000"/>
                    <a:lumOff val="80000"/>
                  </a:schemeClr>
                </a:solidFill>
                <a:latin typeface="Papyrus" panose="03070502060502030205" pitchFamily="66" charset="0"/>
              </a:rPr>
            </a:br>
            <a:br>
              <a:rPr lang="en-US" altLang="en-US" sz="2700" b="1" dirty="0">
                <a:solidFill>
                  <a:schemeClr val="accent2">
                    <a:lumMod val="20000"/>
                    <a:lumOff val="80000"/>
                  </a:schemeClr>
                </a:solidFill>
                <a:latin typeface="Papyrus" panose="03070502060502030205" pitchFamily="66" charset="0"/>
              </a:rPr>
            </a:br>
            <a:r>
              <a:rPr lang="en-US" altLang="en-US" sz="2700" b="1" dirty="0">
                <a:solidFill>
                  <a:schemeClr val="accent2">
                    <a:lumMod val="20000"/>
                    <a:lumOff val="80000"/>
                  </a:schemeClr>
                </a:solidFill>
                <a:latin typeface="Papyrus" panose="03070502060502030205" pitchFamily="66" charset="0"/>
              </a:rPr>
              <a:t>4</a:t>
            </a:r>
            <a:r>
              <a:rPr lang="en-US" altLang="en-US" sz="2700" b="1" baseline="30000" dirty="0">
                <a:solidFill>
                  <a:schemeClr val="accent2">
                    <a:lumMod val="20000"/>
                    <a:lumOff val="80000"/>
                  </a:schemeClr>
                </a:solidFill>
                <a:latin typeface="Papyrus" panose="03070502060502030205" pitchFamily="66" charset="0"/>
              </a:rPr>
              <a:t>th</a:t>
            </a:r>
            <a:r>
              <a:rPr lang="en-US" altLang="en-US" sz="2700" b="1" dirty="0">
                <a:solidFill>
                  <a:schemeClr val="accent2">
                    <a:lumMod val="20000"/>
                    <a:lumOff val="80000"/>
                  </a:schemeClr>
                </a:solidFill>
                <a:latin typeface="Papyrus" panose="03070502060502030205" pitchFamily="66" charset="0"/>
              </a:rPr>
              <a:t> Slide</a:t>
            </a:r>
            <a:br>
              <a:rPr lang="en-US" altLang="en-US" sz="2700" b="1" dirty="0">
                <a:solidFill>
                  <a:schemeClr val="accent2">
                    <a:lumMod val="20000"/>
                    <a:lumOff val="80000"/>
                  </a:schemeClr>
                </a:solidFill>
                <a:latin typeface="Papyrus" panose="03070502060502030205" pitchFamily="66" charset="0"/>
              </a:rPr>
            </a:br>
            <a:r>
              <a:rPr lang="en-US" altLang="en-US" sz="2700" b="1" dirty="0">
                <a:solidFill>
                  <a:schemeClr val="accent2">
                    <a:lumMod val="20000"/>
                    <a:lumOff val="80000"/>
                  </a:schemeClr>
                </a:solidFill>
                <a:latin typeface="Papyrus" panose="03070502060502030205" pitchFamily="66" charset="0"/>
              </a:rPr>
              <a:t>Kylix with two School Girls, Attic red-figure, attributed to the Painter of Bologna 417, ca. 460 BC, The MET</a:t>
            </a:r>
            <a:br>
              <a:rPr lang="en-US" altLang="en-US" sz="2700" b="1" dirty="0">
                <a:solidFill>
                  <a:schemeClr val="accent2">
                    <a:lumMod val="20000"/>
                    <a:lumOff val="80000"/>
                  </a:schemeClr>
                </a:solidFill>
                <a:latin typeface="Papyrus" panose="03070502060502030205" pitchFamily="66" charset="0"/>
              </a:rPr>
            </a:br>
            <a:endParaRPr lang="en-US" altLang="en-US" sz="2700" b="1" dirty="0">
              <a:solidFill>
                <a:schemeClr val="accent2">
                  <a:lumMod val="20000"/>
                  <a:lumOff val="80000"/>
                </a:schemeClr>
              </a:solidFill>
              <a:latin typeface="Papyrus" panose="03070502060502030205" pitchFamily="66" charset="0"/>
            </a:endParaRPr>
          </a:p>
        </p:txBody>
      </p:sp>
      <p:pic>
        <p:nvPicPr>
          <p:cNvPr id="23555" name="Picture 2" descr="undefined">
            <a:extLst>
              <a:ext uri="{FF2B5EF4-FFF2-40B4-BE49-F238E27FC236}">
                <a16:creationId xmlns:a16="http://schemas.microsoft.com/office/drawing/2014/main" id="{4EBB04B8-2F94-4480-945D-7C6FC80E0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26" y="2975106"/>
            <a:ext cx="3669283" cy="351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AutoShape 4" descr="http://www.historyofinformation.com/images/palaistra_scene_louvre_G457.jpg">
            <a:extLst>
              <a:ext uri="{FF2B5EF4-FFF2-40B4-BE49-F238E27FC236}">
                <a16:creationId xmlns:a16="http://schemas.microsoft.com/office/drawing/2014/main" id="{1495DB19-9380-48B8-944C-397B96AD0252}"/>
              </a:ext>
            </a:extLst>
          </p:cNvPr>
          <p:cNvSpPr>
            <a:spLocks noChangeAspect="1" noChangeArrowheads="1"/>
          </p:cNvSpPr>
          <p:nvPr/>
        </p:nvSpPr>
        <p:spPr bwMode="auto">
          <a:xfrm>
            <a:off x="1587501" y="-136525"/>
            <a:ext cx="3381375"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4098" name="Picture 2" descr="https://collectionapi.metmuseum.org/api/collection/v1/iiif/247330/539432/main-image">
            <a:extLst>
              <a:ext uri="{FF2B5EF4-FFF2-40B4-BE49-F238E27FC236}">
                <a16:creationId xmlns:a16="http://schemas.microsoft.com/office/drawing/2014/main" id="{5D1488C6-9369-4647-91EF-7CE4AE477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177" y="300990"/>
            <a:ext cx="7820025" cy="62560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ABCA7-96B9-4B02-8483-DD493736B791}"/>
              </a:ext>
            </a:extLst>
          </p:cNvPr>
          <p:cNvSpPr>
            <a:spLocks noGrp="1"/>
          </p:cNvSpPr>
          <p:nvPr>
            <p:ph type="title"/>
          </p:nvPr>
        </p:nvSpPr>
        <p:spPr>
          <a:xfrm>
            <a:off x="228600" y="365125"/>
            <a:ext cx="3552825" cy="1325563"/>
          </a:xfrm>
        </p:spPr>
        <p:txBody>
          <a:bodyPr>
            <a:normAutofit fontScale="90000"/>
          </a:bodyPr>
          <a:lstStyle/>
          <a:p>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5</a:t>
            </a:r>
            <a:r>
              <a:rPr lang="en-US" sz="2400" b="1" baseline="30000" dirty="0">
                <a:solidFill>
                  <a:schemeClr val="accent4">
                    <a:lumMod val="20000"/>
                    <a:lumOff val="80000"/>
                  </a:schemeClr>
                </a:solidFill>
                <a:latin typeface="Papyrus" panose="03070502060502030205" pitchFamily="66" charset="0"/>
              </a:rPr>
              <a:t>th</a:t>
            </a:r>
            <a:r>
              <a:rPr lang="en-US" sz="2400" b="1" dirty="0">
                <a:solidFill>
                  <a:schemeClr val="accent4">
                    <a:lumMod val="20000"/>
                    <a:lumOff val="80000"/>
                  </a:schemeClr>
                </a:solidFill>
                <a:latin typeface="Papyrus" panose="03070502060502030205" pitchFamily="66" charset="0"/>
              </a:rPr>
              <a:t> Slide</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Grave </a:t>
            </a:r>
            <a:r>
              <a:rPr lang="en-US" sz="2400" b="1" dirty="0" err="1">
                <a:solidFill>
                  <a:schemeClr val="accent4">
                    <a:lumMod val="20000"/>
                    <a:lumOff val="80000"/>
                  </a:schemeClr>
                </a:solidFill>
                <a:latin typeface="Papyrus" panose="03070502060502030205" pitchFamily="66" charset="0"/>
              </a:rPr>
              <a:t>Naiskos</a:t>
            </a:r>
            <a:r>
              <a:rPr lang="en-US" sz="2400" b="1" dirty="0">
                <a:solidFill>
                  <a:schemeClr val="accent4">
                    <a:lumMod val="20000"/>
                    <a:lumOff val="80000"/>
                  </a:schemeClr>
                </a:solidFill>
                <a:latin typeface="Papyrus" panose="03070502060502030205" pitchFamily="66" charset="0"/>
              </a:rPr>
              <a:t> of an Enthroned Woman with an Attendant, 100 BC, Marble, 94.6 × 120.7 × 21.6 cm, the Getty Museum</a:t>
            </a:r>
            <a:br>
              <a:rPr lang="en-US" sz="2400" b="1" dirty="0">
                <a:solidFill>
                  <a:schemeClr val="accent4">
                    <a:lumMod val="20000"/>
                    <a:lumOff val="80000"/>
                  </a:schemeClr>
                </a:solidFill>
                <a:latin typeface="Papyrus" panose="03070502060502030205" pitchFamily="66" charset="0"/>
              </a:rPr>
            </a:br>
            <a:endParaRPr lang="en-US" sz="2400" b="1" dirty="0">
              <a:solidFill>
                <a:schemeClr val="accent4">
                  <a:lumMod val="20000"/>
                  <a:lumOff val="80000"/>
                </a:schemeClr>
              </a:solidFill>
              <a:latin typeface="Papyrus" panose="03070502060502030205" pitchFamily="66" charset="0"/>
            </a:endParaRPr>
          </a:p>
        </p:txBody>
      </p:sp>
      <p:pic>
        <p:nvPicPr>
          <p:cNvPr id="1028" name="Picture 4">
            <a:extLst>
              <a:ext uri="{FF2B5EF4-FFF2-40B4-BE49-F238E27FC236}">
                <a16:creationId xmlns:a16="http://schemas.microsoft.com/office/drawing/2014/main" id="{8AB20F68-9B62-41EB-9CFE-4C585359B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6247" y="346831"/>
            <a:ext cx="9871555" cy="6146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004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86418C67-38D1-4F7A-8933-211FBF1D4347}"/>
              </a:ext>
            </a:extLst>
          </p:cNvPr>
          <p:cNvSpPr>
            <a:spLocks noGrp="1"/>
          </p:cNvSpPr>
          <p:nvPr>
            <p:ph type="title"/>
          </p:nvPr>
        </p:nvSpPr>
        <p:spPr>
          <a:xfrm>
            <a:off x="6734175" y="274638"/>
            <a:ext cx="5310955" cy="1143000"/>
          </a:xfrm>
        </p:spPr>
        <p:txBody>
          <a:bodyPr>
            <a:normAutofit fontScale="90000"/>
          </a:bodyPr>
          <a:lstStyle/>
          <a:p>
            <a:pPr algn="ctr">
              <a:defRPr/>
            </a:pPr>
            <a:br>
              <a:rPr lang="en-US" altLang="en-US" sz="2000" b="1" dirty="0"/>
            </a:br>
            <a:br>
              <a:rPr lang="en-US" altLang="en-US" sz="2000" b="1" dirty="0"/>
            </a:br>
            <a:br>
              <a:rPr lang="en-US" altLang="en-US" sz="2800" b="1" dirty="0"/>
            </a:br>
            <a:br>
              <a:rPr lang="en-US" altLang="en-US" sz="2800" b="1" dirty="0"/>
            </a:br>
            <a:br>
              <a:rPr lang="en-US" altLang="en-US" sz="2800" b="1" dirty="0"/>
            </a:br>
            <a:br>
              <a:rPr lang="en-US" altLang="en-US" sz="2800" b="1" dirty="0"/>
            </a:br>
            <a:r>
              <a:rPr lang="en-US" altLang="en-US" sz="2700" b="1" dirty="0">
                <a:solidFill>
                  <a:schemeClr val="accent4">
                    <a:lumMod val="50000"/>
                  </a:schemeClr>
                </a:solidFill>
                <a:latin typeface="Papyrus" panose="03070502060502030205" pitchFamily="66" charset="0"/>
              </a:rPr>
              <a:t>6</a:t>
            </a:r>
            <a:r>
              <a:rPr lang="en-US" altLang="en-US" sz="2700" b="1" baseline="30000" dirty="0">
                <a:solidFill>
                  <a:schemeClr val="accent4">
                    <a:lumMod val="50000"/>
                  </a:schemeClr>
                </a:solidFill>
                <a:latin typeface="Papyrus" panose="03070502060502030205" pitchFamily="66" charset="0"/>
              </a:rPr>
              <a:t>th</a:t>
            </a:r>
            <a:r>
              <a:rPr lang="en-US" altLang="en-US" sz="2700" b="1" dirty="0">
                <a:solidFill>
                  <a:schemeClr val="accent4">
                    <a:lumMod val="50000"/>
                  </a:schemeClr>
                </a:solidFill>
                <a:latin typeface="Papyrus" panose="03070502060502030205" pitchFamily="66" charset="0"/>
              </a:rPr>
              <a:t> Slide</a:t>
            </a:r>
            <a:br>
              <a:rPr lang="en-US" altLang="en-US" sz="2400" b="1" dirty="0">
                <a:solidFill>
                  <a:schemeClr val="accent4">
                    <a:lumMod val="50000"/>
                  </a:schemeClr>
                </a:solidFill>
                <a:latin typeface="Papyrus" panose="03070502060502030205" pitchFamily="66" charset="0"/>
              </a:rPr>
            </a:br>
            <a:r>
              <a:rPr lang="en-US" altLang="en-US" sz="2700" b="1" dirty="0">
                <a:solidFill>
                  <a:schemeClr val="accent4">
                    <a:lumMod val="50000"/>
                  </a:schemeClr>
                </a:solidFill>
                <a:latin typeface="Papyrus" panose="03070502060502030205" pitchFamily="66" charset="0"/>
              </a:rPr>
              <a:t>Plato’s Academy, Roman mosaic of the 1st century BC, originally from Pompeii, now at the Museo Nazionale </a:t>
            </a:r>
            <a:r>
              <a:rPr lang="en-US" altLang="en-US" sz="2700" b="1" dirty="0" err="1">
                <a:solidFill>
                  <a:schemeClr val="accent4">
                    <a:lumMod val="50000"/>
                  </a:schemeClr>
                </a:solidFill>
                <a:latin typeface="Papyrus" panose="03070502060502030205" pitchFamily="66" charset="0"/>
              </a:rPr>
              <a:t>Archeologico</a:t>
            </a:r>
            <a:r>
              <a:rPr lang="en-US" altLang="en-US" sz="2700" b="1" dirty="0">
                <a:solidFill>
                  <a:schemeClr val="accent4">
                    <a:lumMod val="50000"/>
                  </a:schemeClr>
                </a:solidFill>
                <a:latin typeface="Papyrus" panose="03070502060502030205" pitchFamily="66" charset="0"/>
              </a:rPr>
              <a:t>, Naples, Italy </a:t>
            </a:r>
            <a:br>
              <a:rPr lang="en-US" altLang="en-US" sz="2700" b="1" dirty="0">
                <a:solidFill>
                  <a:schemeClr val="accent4">
                    <a:lumMod val="50000"/>
                  </a:schemeClr>
                </a:solidFill>
                <a:latin typeface="Papyrus" panose="03070502060502030205" pitchFamily="66" charset="0"/>
              </a:rPr>
            </a:br>
            <a:br>
              <a:rPr lang="en-US" sz="1000" dirty="0"/>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endParaRPr lang="en-US" altLang="en-US" sz="2800" b="1" dirty="0">
              <a:solidFill>
                <a:schemeClr val="accent4">
                  <a:lumMod val="50000"/>
                </a:schemeClr>
              </a:solidFill>
              <a:latin typeface="Papyrus" panose="03070502060502030205" pitchFamily="66" charset="0"/>
            </a:endParaRPr>
          </a:p>
        </p:txBody>
      </p:sp>
      <p:pic>
        <p:nvPicPr>
          <p:cNvPr id="6146" name="Picture 2" descr="MANNapoli 124545 plato's academy mosaic.jpg">
            <a:extLst>
              <a:ext uri="{FF2B5EF4-FFF2-40B4-BE49-F238E27FC236}">
                <a16:creationId xmlns:a16="http://schemas.microsoft.com/office/drawing/2014/main" id="{FFDC40BF-C196-4D1A-8F25-264EB16CA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870" y="137319"/>
            <a:ext cx="6450780" cy="658336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ile:Mosaique romaine.jpg">
            <a:extLst>
              <a:ext uri="{FF2B5EF4-FFF2-40B4-BE49-F238E27FC236}">
                <a16:creationId xmlns:a16="http://schemas.microsoft.com/office/drawing/2014/main" id="{F2CB391F-B6DC-4B57-BB0B-8980CDEA8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8365" y="2299200"/>
            <a:ext cx="3948010" cy="42841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6DF2-EAA2-4F6F-AE29-AFA1EE531A84}"/>
              </a:ext>
            </a:extLst>
          </p:cNvPr>
          <p:cNvSpPr>
            <a:spLocks noGrp="1"/>
          </p:cNvSpPr>
          <p:nvPr>
            <p:ph type="title"/>
          </p:nvPr>
        </p:nvSpPr>
        <p:spPr>
          <a:xfrm>
            <a:off x="124287" y="365125"/>
            <a:ext cx="11229513" cy="1325563"/>
          </a:xfrm>
        </p:spPr>
        <p:txBody>
          <a:bodyPr>
            <a:normAutofit fontScale="90000"/>
          </a:bodyPr>
          <a:lstStyle/>
          <a:p>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800" b="1" dirty="0">
                <a:solidFill>
                  <a:schemeClr val="accent4">
                    <a:lumMod val="50000"/>
                  </a:schemeClr>
                </a:solidFill>
                <a:latin typeface="Times New Roman" panose="02020603050405020304" pitchFamily="18" charset="0"/>
                <a:cs typeface="Times New Roman" panose="02020603050405020304" pitchFamily="18" charset="0"/>
              </a:rPr>
              <a:t>Copyright for “Classroom” PP</a:t>
            </a:r>
            <a:br>
              <a:rPr lang="en-US" sz="1800" b="1" dirty="0">
                <a:solidFill>
                  <a:schemeClr val="accent4">
                    <a:lumMod val="50000"/>
                  </a:schemeClr>
                </a:solidFill>
                <a:latin typeface="Times New Roman" panose="02020603050405020304" pitchFamily="18" charset="0"/>
                <a:cs typeface="Times New Roman" panose="02020603050405020304" pitchFamily="18" charset="0"/>
              </a:rPr>
            </a:b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1st Slide</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Funerary relief sculpture of a teacher with three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discipuli</a:t>
            </a:r>
            <a:r>
              <a:rPr lang="en-US" sz="1300" dirty="0">
                <a:solidFill>
                  <a:schemeClr val="accent4">
                    <a:lumMod val="50000"/>
                  </a:schemeClr>
                </a:solidFill>
                <a:latin typeface="Times New Roman" panose="02020603050405020304" pitchFamily="18" charset="0"/>
                <a:cs typeface="Times New Roman" panose="02020603050405020304" pitchFamily="18" charset="0"/>
              </a:rPr>
              <a:t>”, Gallo-Roman relief sculpture, 180–185 AD, sandstone,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Rheinisches</a:t>
            </a:r>
            <a:r>
              <a:rPr lang="en-US" sz="1300" dirty="0">
                <a:solidFill>
                  <a:schemeClr val="accent4">
                    <a:lumMod val="50000"/>
                  </a:schemeClr>
                </a:solidFill>
                <a:latin typeface="Times New Roman" panose="02020603050405020304" pitchFamily="18" charset="0"/>
                <a:cs typeface="Times New Roman" panose="02020603050405020304" pitchFamily="18" charset="0"/>
              </a:rPr>
              <a:t>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Landesmuseum</a:t>
            </a:r>
            <a:r>
              <a:rPr lang="en-US" sz="1300" dirty="0">
                <a:solidFill>
                  <a:schemeClr val="accent4">
                    <a:lumMod val="50000"/>
                  </a:schemeClr>
                </a:solidFill>
                <a:latin typeface="Times New Roman" panose="02020603050405020304" pitchFamily="18" charset="0"/>
                <a:cs typeface="Times New Roman" panose="02020603050405020304" pitchFamily="18" charset="0"/>
              </a:rPr>
              <a:t>, Trier, Germany</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https://commons.wikimedia.org/wiki/File:Funerary_relief_found_in_Neumagen_near_Trier,_a_teacher_with_three_discipuli,_around_180-185_AD,_Rheinisches_Landesmuseum_Trier,_Germany_(29656302165).jpg</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Public Domain</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https://vici.org/image.php?id=7242</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Public Domain - </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GNU Free Documentation License</a:t>
            </a:r>
            <a:br>
              <a:rPr lang="en-US" sz="1300" dirty="0">
                <a:solidFill>
                  <a:schemeClr val="accent4">
                    <a:lumMod val="50000"/>
                  </a:schemeClr>
                </a:solidFill>
                <a:latin typeface="Times New Roman" panose="02020603050405020304" pitchFamily="18" charset="0"/>
                <a:cs typeface="Times New Roman" panose="02020603050405020304" pitchFamily="18" charset="0"/>
              </a:rPr>
            </a:b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2nd and 3rd Slides</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School Scene A:  lessons of music and reading between 3 bearded teachers and two young students, while representations of a basket, a pipes case,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barbtions</a:t>
            </a:r>
            <a:r>
              <a:rPr lang="en-US" sz="1300" dirty="0">
                <a:solidFill>
                  <a:schemeClr val="accent4">
                    <a:lumMod val="50000"/>
                  </a:schemeClr>
                </a:solidFill>
                <a:latin typeface="Times New Roman" panose="02020603050405020304" pitchFamily="18" charset="0"/>
                <a:cs typeface="Times New Roman" panose="02020603050405020304" pitchFamily="18" charset="0"/>
              </a:rPr>
              <a:t> (musical stringed instruments) and cups hang above,  Red Figure drinking Cup (Kylix), from Cerveteri, 480 BC, by the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Douris</a:t>
            </a:r>
            <a:r>
              <a:rPr lang="en-US" sz="1300" dirty="0">
                <a:solidFill>
                  <a:schemeClr val="accent4">
                    <a:lumMod val="50000"/>
                  </a:schemeClr>
                </a:solidFill>
                <a:latin typeface="Times New Roman" panose="02020603050405020304" pitchFamily="18" charset="0"/>
                <a:cs typeface="Times New Roman" panose="02020603050405020304" pitchFamily="18" charset="0"/>
              </a:rPr>
              <a:t> painter,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Antikensammlung</a:t>
            </a:r>
            <a:r>
              <a:rPr lang="en-US" sz="1300" dirty="0">
                <a:solidFill>
                  <a:schemeClr val="accent4">
                    <a:lumMod val="50000"/>
                  </a:schemeClr>
                </a:solidFill>
                <a:latin typeface="Times New Roman" panose="02020603050405020304" pitchFamily="18" charset="0"/>
                <a:cs typeface="Times New Roman" panose="02020603050405020304" pitchFamily="18" charset="0"/>
              </a:rPr>
              <a:t>, Staatliche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Museen</a:t>
            </a:r>
            <a:r>
              <a:rPr lang="en-US" sz="1300" dirty="0">
                <a:solidFill>
                  <a:schemeClr val="accent4">
                    <a:lumMod val="50000"/>
                  </a:schemeClr>
                </a:solidFill>
                <a:latin typeface="Times New Roman" panose="02020603050405020304" pitchFamily="18" charset="0"/>
                <a:cs typeface="Times New Roman" panose="02020603050405020304" pitchFamily="18" charset="0"/>
              </a:rPr>
              <a:t>, Berlin, Germany</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https://www.beazley.ox.ac.uk/images/pottery/painters/keypieces/tiverios/21-p156top-medium.jpg</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Public Domain</a:t>
            </a:r>
            <a:br>
              <a:rPr lang="en-US" sz="1300" dirty="0">
                <a:solidFill>
                  <a:schemeClr val="accent4">
                    <a:lumMod val="50000"/>
                  </a:schemeClr>
                </a:solidFill>
                <a:latin typeface="Times New Roman" panose="02020603050405020304" pitchFamily="18" charset="0"/>
                <a:cs typeface="Times New Roman" panose="02020603050405020304" pitchFamily="18" charset="0"/>
              </a:rPr>
            </a:b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4th Slide</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Kylix with two School Girls, Attic red-figure, attributed to the Painter of Bologna 417, ca. 460 BC, The MET</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https://www.metmuseum.org/art/collection/search/247330</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Public Domain</a:t>
            </a:r>
            <a:br>
              <a:rPr lang="en-US" sz="1300" dirty="0">
                <a:solidFill>
                  <a:schemeClr val="accent4">
                    <a:lumMod val="50000"/>
                  </a:schemeClr>
                </a:solidFill>
                <a:latin typeface="Times New Roman" panose="02020603050405020304" pitchFamily="18" charset="0"/>
                <a:cs typeface="Times New Roman" panose="02020603050405020304" pitchFamily="18" charset="0"/>
              </a:rPr>
            </a:b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5th Slide</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Grave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Naiskos</a:t>
            </a:r>
            <a:r>
              <a:rPr lang="en-US" sz="1300" dirty="0">
                <a:solidFill>
                  <a:schemeClr val="accent4">
                    <a:lumMod val="50000"/>
                  </a:schemeClr>
                </a:solidFill>
                <a:latin typeface="Times New Roman" panose="02020603050405020304" pitchFamily="18" charset="0"/>
                <a:cs typeface="Times New Roman" panose="02020603050405020304" pitchFamily="18" charset="0"/>
              </a:rPr>
              <a:t> of an Enthroned Woman with an Attendant, 100 BC, Marble, 94.6 × 120.7 × 21.6 cm, the Getty Museum</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http://www.getty.edu/art/collection/objects/7009/unknown-maker-grave-naiskos-of-an-enthroned-woman-with-an-attendant-east-greek-about-100-bc/</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Digital image courtesy of the Getty's Open Content Program.</a:t>
            </a:r>
            <a:br>
              <a:rPr lang="en-US" sz="1300" dirty="0">
                <a:solidFill>
                  <a:schemeClr val="accent4">
                    <a:lumMod val="50000"/>
                  </a:schemeClr>
                </a:solidFill>
                <a:latin typeface="Times New Roman" panose="02020603050405020304" pitchFamily="18" charset="0"/>
                <a:cs typeface="Times New Roman" panose="02020603050405020304" pitchFamily="18" charset="0"/>
              </a:rPr>
            </a:b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6th Slide</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Plato’s Academy, Roman mosaic of the 1st century BC, originally from Pompeii, now at the Museo Nazionale </a:t>
            </a:r>
            <a:r>
              <a:rPr lang="en-US" sz="1300" dirty="0" err="1">
                <a:solidFill>
                  <a:schemeClr val="accent4">
                    <a:lumMod val="50000"/>
                  </a:schemeClr>
                </a:solidFill>
                <a:latin typeface="Times New Roman" panose="02020603050405020304" pitchFamily="18" charset="0"/>
                <a:cs typeface="Times New Roman" panose="02020603050405020304" pitchFamily="18" charset="0"/>
              </a:rPr>
              <a:t>Archeologico</a:t>
            </a:r>
            <a:r>
              <a:rPr lang="en-US" sz="1300" dirty="0">
                <a:solidFill>
                  <a:schemeClr val="accent4">
                    <a:lumMod val="50000"/>
                  </a:schemeClr>
                </a:solidFill>
                <a:latin typeface="Times New Roman" panose="02020603050405020304" pitchFamily="18" charset="0"/>
                <a:cs typeface="Times New Roman" panose="02020603050405020304" pitchFamily="18" charset="0"/>
              </a:rPr>
              <a:t>, Naples, Italy </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https://commons.wikimedia.org/w/index.php?search=Plato%27s+Academy+Pompeii&amp;title=Special%3ASearch&amp;go=Go&amp;ns0=1&amp;ns6=1&amp;ns12=1&amp;ns14=1&amp;ns100=1&amp;ns106=1</a:t>
            </a: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300" dirty="0">
                <a:solidFill>
                  <a:schemeClr val="accent4">
                    <a:lumMod val="50000"/>
                  </a:schemeClr>
                </a:solidFill>
                <a:latin typeface="Times New Roman" panose="02020603050405020304" pitchFamily="18" charset="0"/>
                <a:cs typeface="Times New Roman" panose="02020603050405020304" pitchFamily="18" charset="0"/>
              </a:rPr>
              <a:t>Public Domain</a:t>
            </a:r>
            <a:br>
              <a:rPr lang="en-US" sz="1300" dirty="0">
                <a:solidFill>
                  <a:schemeClr val="accent4">
                    <a:lumMod val="50000"/>
                  </a:schemeClr>
                </a:solidFill>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654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772</Words>
  <Application>Microsoft Office PowerPoint</Application>
  <PresentationFormat>Widescreen</PresentationFormat>
  <Paragraphs>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Papyrus</vt:lpstr>
      <vt:lpstr>Times New Roman</vt:lpstr>
      <vt:lpstr>Office Theme</vt:lpstr>
      <vt:lpstr>PowerPoint Presentation</vt:lpstr>
      <vt:lpstr>         1st Slide Funerary relief sculpture of a teacher with three “discipuli”, Gallo-Roman relief sculpture, 180–185 AD, sandstone, Rheinisches Landesmuseum, Trier, Germany    </vt:lpstr>
      <vt:lpstr>           2nd Slide School Scene A:  lessons of music and reading between 3 bearded teachers and two young students, while representations of a basket, a pipes case, barbtions (musical stringed instruments) and cups hang above,  Red Figure drinking Cup (Kylix), from Cerveteri, 480 BC, by the Douris painter, Antikensammlung, Staatliche Museen, Berlin, Germany     </vt:lpstr>
      <vt:lpstr>      3rd Slide School Scene B:  lessons of music and writing between a Teacher, 2 older Students and 2 younger students, while representations of a pipes case, a barbtion (musical stringed instrument) and a writing case hang above,  Red Figure drinking Cup (Kylix), from Cerveteri, 480 BC, by the Douris painter, Antikensammlung, Staatliche Museen, Berlin, Germany      </vt:lpstr>
      <vt:lpstr>PowerPoint Presentation</vt:lpstr>
      <vt:lpstr>      4th Slide Kylix with two School Girls, Attic red-figure, attributed to the Painter of Bologna 417, ca. 460 BC, The MET </vt:lpstr>
      <vt:lpstr>        5th Slide Grave Naiskos of an Enthroned Woman with an Attendant, 100 BC, Marble, 94.6 × 120.7 × 21.6 cm, the Getty Museum </vt:lpstr>
      <vt:lpstr>      6th Slide Plato’s Academy, Roman mosaic of the 1st century BC, originally from Pompeii, now at the Museo Nazionale Archeologico, Naples, Italy        </vt:lpstr>
      <vt:lpstr>                                         Copyright for “Classroom” PP  1st Slide Funerary relief sculpture of a teacher with three “discipuli”, Gallo-Roman relief sculpture, 180–185 AD, sandstone, Rheinisches Landesmuseum, Trier, Germany https://commons.wikimedia.org/wiki/File:Funerary_relief_found_in_Neumagen_near_Trier,_a_teacher_with_three_discipuli,_around_180-185_AD,_Rheinisches_Landesmuseum_Trier,_Germany_(29656302165).jpg Public Domain https://vici.org/image.php?id=7242 Public Domain -  GNU Free Documentation License  2nd and 3rd Slides School Scene A:  lessons of music and reading between 3 bearded teachers and two young students, while representations of a basket, a pipes case, barbtions (musical stringed instruments) and cups hang above,  Red Figure drinking Cup (Kylix), from Cerveteri, 480 BC, by the Douris painter, Antikensammlung, Staatliche Museen, Berlin, Germany https://www.beazley.ox.ac.uk/images/pottery/painters/keypieces/tiverios/21-p156top-medium.jpg Public Domain  4th Slide Kylix with two School Girls, Attic red-figure, attributed to the Painter of Bologna 417, ca. 460 BC, The MET https://www.metmuseum.org/art/collection/search/247330 Public Domain  5th Slide Grave Naiskos of an Enthroned Woman with an Attendant, 100 BC, Marble, 94.6 × 120.7 × 21.6 cm, the Getty Museum http://www.getty.edu/art/collection/objects/7009/unknown-maker-grave-naiskos-of-an-enthroned-woman-with-an-attendant-east-greek-about-100-bc/ Digital image courtesy of the Getty's Open Content Program.  6th Slide Plato’s Academy, Roman mosaic of the 1st century BC, originally from Pompeii, now at the Museo Nazionale Archeologico, Naples, Italy  https://commons.wikimedia.org/w/index.php?search=Plato%27s+Academy+Pompeii&amp;title=Special%3ASearch&amp;go=Go&amp;ns0=1&amp;ns6=1&amp;ns12=1&amp;ns14=1&amp;ns100=1&amp;ns106=1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2020-09-12T05:50:57Z</dcterms:created>
  <dcterms:modified xsi:type="dcterms:W3CDTF">2020-09-12T06:03:14Z</dcterms:modified>
</cp:coreProperties>
</file>