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29" r:id="rId2"/>
    <p:sldId id="356" r:id="rId3"/>
    <p:sldId id="278" r:id="rId4"/>
    <p:sldId id="358" r:id="rId5"/>
    <p:sldId id="359" r:id="rId6"/>
    <p:sldId id="282" r:id="rId7"/>
    <p:sldId id="360" r:id="rId8"/>
    <p:sldId id="380" r:id="rId9"/>
    <p:sldId id="362" r:id="rId10"/>
    <p:sldId id="361" r:id="rId11"/>
    <p:sldId id="284" r:id="rId12"/>
    <p:sldId id="363" r:id="rId13"/>
    <p:sldId id="376" r:id="rId14"/>
    <p:sldId id="285" r:id="rId15"/>
    <p:sldId id="365" r:id="rId16"/>
    <p:sldId id="289" r:id="rId17"/>
    <p:sldId id="368" r:id="rId18"/>
    <p:sldId id="369" r:id="rId19"/>
    <p:sldId id="291" r:id="rId20"/>
    <p:sldId id="370" r:id="rId21"/>
    <p:sldId id="371" r:id="rId22"/>
    <p:sldId id="292" r:id="rId23"/>
    <p:sldId id="377" r:id="rId24"/>
    <p:sldId id="378" r:id="rId25"/>
    <p:sldId id="379"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65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1EDFC3-ECE3-4428-B361-5411DF1C086D}"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4209285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1EDFC3-ECE3-4428-B361-5411DF1C086D}"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3103159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1EDFC3-ECE3-4428-B361-5411DF1C086D}"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924230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1EDFC3-ECE3-4428-B361-5411DF1C086D}" type="datetimeFigureOut">
              <a:rPr lang="en-US" smtClean="0"/>
              <a:t>6/7/2020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322943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1EDFC3-ECE3-4428-B361-5411DF1C086D}" type="datetimeFigureOut">
              <a:rPr lang="en-US" smtClean="0"/>
              <a:t>6/7/2020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191887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1EDFC3-ECE3-4428-B361-5411DF1C086D}" type="datetimeFigureOut">
              <a:rPr lang="en-US" smtClean="0"/>
              <a:t>6/7/2020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2088265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1EDFC3-ECE3-4428-B361-5411DF1C086D}" type="datetimeFigureOut">
              <a:rPr lang="en-US" smtClean="0"/>
              <a:t>6/7/2020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520873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1EDFC3-ECE3-4428-B361-5411DF1C086D}" type="datetimeFigureOut">
              <a:rPr lang="en-US" smtClean="0"/>
              <a:t>6/7/2020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1498066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1EDFC3-ECE3-4428-B361-5411DF1C086D}" type="datetimeFigureOut">
              <a:rPr lang="en-US" smtClean="0"/>
              <a:t>6/7/2020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1519108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1EDFC3-ECE3-4428-B361-5411DF1C086D}"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2938300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1EDFC3-ECE3-4428-B361-5411DF1C086D}"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CBB0-C32F-4485-8684-C146B6A6FD02}" type="slidenum">
              <a:rPr lang="en-US" smtClean="0"/>
              <a:t>‹#›</a:t>
            </a:fld>
            <a:endParaRPr lang="en-US"/>
          </a:p>
        </p:txBody>
      </p:sp>
    </p:spTree>
    <p:extLst>
      <p:ext uri="{BB962C8B-B14F-4D97-AF65-F5344CB8AC3E}">
        <p14:creationId xmlns:p14="http://schemas.microsoft.com/office/powerpoint/2010/main" val="1330606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1EDFC3-ECE3-4428-B361-5411DF1C086D}" type="datetimeFigureOut">
              <a:rPr lang="en-US" smtClean="0"/>
              <a:t>6/7/2020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58CBB0-C32F-4485-8684-C146B6A6FD02}" type="slidenum">
              <a:rPr lang="en-US" smtClean="0"/>
              <a:t>‹#›</a:t>
            </a:fld>
            <a:endParaRPr lang="en-US"/>
          </a:p>
        </p:txBody>
      </p:sp>
    </p:spTree>
    <p:extLst>
      <p:ext uri="{BB962C8B-B14F-4D97-AF65-F5344CB8AC3E}">
        <p14:creationId xmlns:p14="http://schemas.microsoft.com/office/powerpoint/2010/main" val="16695142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youtube.com/watch?v=7d6S8y2kYSg"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smk.dk/en/highlight/portrait-of-madame-matisse-the-green-line-1905/"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moma.org/collection/works/79124"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outube.com/watch?v=nz_zwsgjRbw"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youtube.com/watch?v=ctxpA4e5EO4"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962DD79-D8C7-47CD-BA11-6E611C32367B}"/>
              </a:ext>
            </a:extLst>
          </p:cNvPr>
          <p:cNvSpPr>
            <a:spLocks noGrp="1" noChangeArrowheads="1"/>
          </p:cNvSpPr>
          <p:nvPr>
            <p:ph type="title"/>
          </p:nvPr>
        </p:nvSpPr>
        <p:spPr>
          <a:xfrm>
            <a:off x="0" y="274638"/>
            <a:ext cx="9144000" cy="1143000"/>
          </a:xfrm>
        </p:spPr>
        <p:txBody>
          <a:bodyPr>
            <a:normAutofit fontScale="90000"/>
          </a:bodyPr>
          <a:lstStyle/>
          <a:p>
            <a:pPr eaLnBrk="1" hangingPunct="1">
              <a:defRPr/>
            </a:pPr>
            <a:br>
              <a:rPr lang="en-GB" altLang="en-US" sz="800" b="1" dirty="0">
                <a:solidFill>
                  <a:schemeClr val="bg2">
                    <a:lumMod val="20000"/>
                    <a:lumOff val="80000"/>
                  </a:schemeClr>
                </a:solidFill>
                <a:latin typeface="Comic Sans MS" panose="030F0702030302020204" pitchFamily="66" charset="0"/>
              </a:rPr>
            </a:br>
            <a:r>
              <a:rPr lang="en-GB" altLang="en-US" sz="2800" b="1" dirty="0">
                <a:solidFill>
                  <a:schemeClr val="bg2">
                    <a:lumMod val="20000"/>
                    <a:lumOff val="80000"/>
                  </a:schemeClr>
                </a:solidFill>
                <a:latin typeface="Comic Sans MS" panose="030F0702030302020204" pitchFamily="66" charset="0"/>
              </a:rPr>
              <a:t>Henri-Émile-Benoît Matisse, </a:t>
            </a:r>
            <a:r>
              <a:rPr lang="el-GR" altLang="en-US" sz="2800" dirty="0">
                <a:solidFill>
                  <a:schemeClr val="bg2">
                    <a:lumMod val="20000"/>
                    <a:lumOff val="80000"/>
                  </a:schemeClr>
                </a:solidFill>
                <a:latin typeface="Comic Sans MS" panose="030F0702030302020204" pitchFamily="66" charset="0"/>
              </a:rPr>
              <a:t>1869-1954</a:t>
            </a:r>
            <a:br>
              <a:rPr lang="en-US" altLang="en-US" sz="2800" dirty="0">
                <a:solidFill>
                  <a:schemeClr val="bg2">
                    <a:lumMod val="20000"/>
                    <a:lumOff val="80000"/>
                  </a:schemeClr>
                </a:solidFill>
                <a:latin typeface="Comic Sans MS" panose="030F0702030302020204" pitchFamily="66" charset="0"/>
              </a:rPr>
            </a:br>
            <a:r>
              <a:rPr lang="en-US" altLang="en-US" sz="2000" b="1" dirty="0">
                <a:solidFill>
                  <a:schemeClr val="bg2">
                    <a:lumMod val="20000"/>
                    <a:lumOff val="80000"/>
                  </a:schemeClr>
                </a:solidFill>
                <a:latin typeface="Comic Sans MS" panose="030F0702030302020204" pitchFamily="66" charset="0"/>
              </a:rPr>
              <a:t>Self-Portrait</a:t>
            </a:r>
            <a:r>
              <a:rPr lang="en-US" altLang="en-US" sz="2000" dirty="0">
                <a:solidFill>
                  <a:schemeClr val="bg2">
                    <a:lumMod val="20000"/>
                    <a:lumOff val="80000"/>
                  </a:schemeClr>
                </a:solidFill>
                <a:latin typeface="Comic Sans MS" panose="030F0702030302020204" pitchFamily="66" charset="0"/>
              </a:rPr>
              <a:t>, 1906, oil on canvas, 55 x 46 cm, </a:t>
            </a:r>
            <a:r>
              <a:rPr lang="en-US" altLang="en-US" sz="2000" dirty="0" err="1">
                <a:solidFill>
                  <a:schemeClr val="bg2">
                    <a:lumMod val="20000"/>
                    <a:lumOff val="80000"/>
                  </a:schemeClr>
                </a:solidFill>
                <a:latin typeface="Comic Sans MS" panose="030F0702030302020204" pitchFamily="66" charset="0"/>
              </a:rPr>
              <a:t>Statens</a:t>
            </a:r>
            <a:r>
              <a:rPr lang="en-US" altLang="en-US" sz="2000" dirty="0">
                <a:solidFill>
                  <a:schemeClr val="bg2">
                    <a:lumMod val="20000"/>
                    <a:lumOff val="80000"/>
                  </a:schemeClr>
                </a:solidFill>
                <a:latin typeface="Comic Sans MS" panose="030F0702030302020204" pitchFamily="66" charset="0"/>
              </a:rPr>
              <a:t> Museum for Kunst, Copenhagen</a:t>
            </a:r>
            <a:br>
              <a:rPr lang="en-US" altLang="en-US" sz="2000" dirty="0">
                <a:solidFill>
                  <a:schemeClr val="bg2">
                    <a:lumMod val="20000"/>
                    <a:lumOff val="80000"/>
                  </a:schemeClr>
                </a:solidFill>
                <a:latin typeface="Comic Sans MS" panose="030F0702030302020204" pitchFamily="66" charset="0"/>
              </a:rPr>
            </a:br>
            <a:br>
              <a:rPr lang="en-US" altLang="en-US" sz="1800" dirty="0">
                <a:solidFill>
                  <a:schemeClr val="bg2">
                    <a:lumMod val="20000"/>
                    <a:lumOff val="80000"/>
                  </a:schemeClr>
                </a:solidFill>
              </a:rPr>
            </a:br>
            <a:endParaRPr lang="el-GR" altLang="en-US" sz="1800" dirty="0">
              <a:solidFill>
                <a:schemeClr val="bg2">
                  <a:lumMod val="20000"/>
                  <a:lumOff val="80000"/>
                </a:schemeClr>
              </a:solidFill>
            </a:endParaRPr>
          </a:p>
        </p:txBody>
      </p:sp>
      <p:pic>
        <p:nvPicPr>
          <p:cNvPr id="3075" name="Picture 4" descr="220px-Portrait_of_Henri_Matisse_1933_May_20">
            <a:extLst>
              <a:ext uri="{FF2B5EF4-FFF2-40B4-BE49-F238E27FC236}">
                <a16:creationId xmlns:a16="http://schemas.microsoft.com/office/drawing/2014/main" id="{0F864445-8281-4E4A-A787-074FFADF073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6213" y="1196975"/>
            <a:ext cx="4179887" cy="5472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6" name="Picture 6" descr="Matisse1">
            <a:extLst>
              <a:ext uri="{FF2B5EF4-FFF2-40B4-BE49-F238E27FC236}">
                <a16:creationId xmlns:a16="http://schemas.microsoft.com/office/drawing/2014/main" id="{00E5BF56-8070-42FF-83EB-6862C831940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427538" y="1196975"/>
            <a:ext cx="4538662" cy="5472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074" name="Title 4">
            <a:extLst>
              <a:ext uri="{FF2B5EF4-FFF2-40B4-BE49-F238E27FC236}">
                <a16:creationId xmlns:a16="http://schemas.microsoft.com/office/drawing/2014/main" id="{941D4B48-D397-4B1C-B734-88D979002E14}"/>
              </a:ext>
            </a:extLst>
          </p:cNvPr>
          <p:cNvSpPr>
            <a:spLocks noGrp="1"/>
          </p:cNvSpPr>
          <p:nvPr>
            <p:ph type="title"/>
          </p:nvPr>
        </p:nvSpPr>
        <p:spPr>
          <a:xfrm>
            <a:off x="0" y="274638"/>
            <a:ext cx="1116013" cy="1143000"/>
          </a:xfrm>
        </p:spPr>
        <p:txBody>
          <a:bodyPr>
            <a:normAutofit fontScale="90000"/>
          </a:bodyPr>
          <a:lstStyle/>
          <a:p>
            <a:pPr eaLnBrk="1" hangingPunct="1">
              <a:defRPr/>
            </a:pP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br>
              <a:rPr lang="en-GB" altLang="en-US" sz="1400" i="1" dirty="0"/>
            </a:br>
            <a:r>
              <a:rPr lang="en-GB" altLang="en-US" sz="1500" b="1" dirty="0">
                <a:solidFill>
                  <a:schemeClr val="bg2">
                    <a:lumMod val="20000"/>
                    <a:lumOff val="80000"/>
                  </a:schemeClr>
                </a:solidFill>
                <a:latin typeface="Comic Sans MS" panose="030F0702030302020204" pitchFamily="66" charset="0"/>
              </a:rPr>
              <a:t>Luxury,</a:t>
            </a:r>
            <a:br>
              <a:rPr lang="en-GB" altLang="en-US" sz="1500" b="1" dirty="0">
                <a:solidFill>
                  <a:schemeClr val="bg2">
                    <a:lumMod val="20000"/>
                    <a:lumOff val="80000"/>
                  </a:schemeClr>
                </a:solidFill>
                <a:latin typeface="Comic Sans MS" panose="030F0702030302020204" pitchFamily="66" charset="0"/>
              </a:rPr>
            </a:br>
            <a:r>
              <a:rPr lang="en-GB" altLang="en-US" sz="1500" b="1" dirty="0">
                <a:solidFill>
                  <a:schemeClr val="bg2">
                    <a:lumMod val="20000"/>
                    <a:lumOff val="80000"/>
                  </a:schemeClr>
                </a:solidFill>
                <a:latin typeface="Comic Sans MS" panose="030F0702030302020204" pitchFamily="66" charset="0"/>
              </a:rPr>
              <a:t>Calm and Pleasure, </a:t>
            </a:r>
            <a:r>
              <a:rPr lang="en-GB" altLang="en-US" sz="1500" dirty="0">
                <a:solidFill>
                  <a:schemeClr val="bg2">
                    <a:lumMod val="20000"/>
                    <a:lumOff val="80000"/>
                  </a:schemeClr>
                </a:solidFill>
                <a:latin typeface="Comic Sans MS" panose="030F0702030302020204" pitchFamily="66" charset="0"/>
              </a:rPr>
              <a:t>1904, oil on canvas, 98 x 118.5 cm, </a:t>
            </a:r>
            <a:r>
              <a:rPr lang="en-GB" altLang="en-US" sz="1500" dirty="0" err="1">
                <a:solidFill>
                  <a:schemeClr val="bg2">
                    <a:lumMod val="20000"/>
                    <a:lumOff val="80000"/>
                  </a:schemeClr>
                </a:solidFill>
                <a:latin typeface="Comic Sans MS" panose="030F0702030302020204" pitchFamily="66" charset="0"/>
              </a:rPr>
              <a:t>Musée</a:t>
            </a:r>
            <a:r>
              <a:rPr lang="en-GB" altLang="en-US" sz="1500" dirty="0">
                <a:solidFill>
                  <a:schemeClr val="bg2">
                    <a:lumMod val="20000"/>
                    <a:lumOff val="80000"/>
                  </a:schemeClr>
                </a:solidFill>
                <a:latin typeface="Comic Sans MS" panose="030F0702030302020204" pitchFamily="66" charset="0"/>
              </a:rPr>
              <a:t> d'Orsay, Paris</a:t>
            </a:r>
            <a:br>
              <a:rPr lang="en-GB" altLang="en-US" sz="1500" dirty="0">
                <a:solidFill>
                  <a:schemeClr val="bg2">
                    <a:lumMod val="20000"/>
                    <a:lumOff val="80000"/>
                  </a:schemeClr>
                </a:solidFill>
                <a:latin typeface="Comic Sans MS" panose="030F0702030302020204" pitchFamily="66" charset="0"/>
              </a:rPr>
            </a:br>
            <a:br>
              <a:rPr lang="en-GB" altLang="en-US" sz="1500" dirty="0">
                <a:solidFill>
                  <a:schemeClr val="bg2">
                    <a:lumMod val="20000"/>
                    <a:lumOff val="80000"/>
                  </a:schemeClr>
                </a:solidFill>
                <a:latin typeface="Comic Sans MS" panose="030F0702030302020204" pitchFamily="66" charset="0"/>
              </a:rPr>
            </a:br>
            <a:r>
              <a:rPr lang="en-GB" altLang="en-US" sz="1500" dirty="0">
                <a:solidFill>
                  <a:schemeClr val="bg2">
                    <a:lumMod val="20000"/>
                    <a:lumOff val="80000"/>
                  </a:schemeClr>
                </a:solidFill>
                <a:latin typeface="Comic Sans MS" panose="030F0702030302020204" pitchFamily="66" charset="0"/>
              </a:rPr>
              <a:t>The painting's title comes from </a:t>
            </a:r>
            <a:r>
              <a:rPr lang="en-GB" altLang="en-US" sz="1500" b="1" i="1" dirty="0">
                <a:solidFill>
                  <a:schemeClr val="bg2">
                    <a:lumMod val="20000"/>
                    <a:lumOff val="80000"/>
                  </a:schemeClr>
                </a:solidFill>
                <a:latin typeface="Comic Sans MS" panose="030F0702030302020204" pitchFamily="66" charset="0"/>
              </a:rPr>
              <a:t>The Flowers of Evil</a:t>
            </a:r>
            <a:r>
              <a:rPr lang="en-GB" altLang="en-US" sz="1500" b="1" dirty="0">
                <a:solidFill>
                  <a:schemeClr val="bg2">
                    <a:lumMod val="20000"/>
                    <a:lumOff val="80000"/>
                  </a:schemeClr>
                </a:solidFill>
                <a:latin typeface="Comic Sans MS" panose="030F0702030302020204" pitchFamily="66" charset="0"/>
              </a:rPr>
              <a:t>.</a:t>
            </a:r>
            <a:br>
              <a:rPr lang="en-GB" altLang="en-US" sz="1500" b="1" dirty="0">
                <a:solidFill>
                  <a:schemeClr val="bg2">
                    <a:lumMod val="20000"/>
                    <a:lumOff val="80000"/>
                  </a:schemeClr>
                </a:solidFill>
                <a:latin typeface="Comic Sans MS" panose="030F0702030302020204" pitchFamily="66" charset="0"/>
              </a:rPr>
            </a:br>
            <a:r>
              <a:rPr lang="en-GB" altLang="en-US" sz="1500" dirty="0">
                <a:solidFill>
                  <a:schemeClr val="bg2">
                    <a:lumMod val="20000"/>
                    <a:lumOff val="80000"/>
                  </a:schemeClr>
                </a:solidFill>
                <a:latin typeface="Comic Sans MS" panose="030F0702030302020204" pitchFamily="66" charset="0"/>
              </a:rPr>
              <a:t>There all is order and beauty,</a:t>
            </a:r>
            <a:br>
              <a:rPr lang="en-GB" altLang="en-US" sz="1500" dirty="0">
                <a:solidFill>
                  <a:schemeClr val="bg2">
                    <a:lumMod val="20000"/>
                    <a:lumOff val="80000"/>
                  </a:schemeClr>
                </a:solidFill>
                <a:latin typeface="Comic Sans MS" panose="030F0702030302020204" pitchFamily="66" charset="0"/>
              </a:rPr>
            </a:br>
            <a:r>
              <a:rPr lang="en-GB" altLang="en-US" sz="1500" dirty="0">
                <a:solidFill>
                  <a:schemeClr val="bg2">
                    <a:lumMod val="20000"/>
                    <a:lumOff val="80000"/>
                  </a:schemeClr>
                </a:solidFill>
                <a:latin typeface="Comic Sans MS" panose="030F0702030302020204" pitchFamily="66" charset="0"/>
              </a:rPr>
              <a:t>Luxury, peace, and pleasure.</a:t>
            </a:r>
            <a:br>
              <a:rPr lang="en-GB" altLang="en-US" sz="1500" dirty="0">
                <a:solidFill>
                  <a:schemeClr val="bg2">
                    <a:lumMod val="20000"/>
                    <a:lumOff val="80000"/>
                  </a:schemeClr>
                </a:solidFill>
                <a:latin typeface="Comic Sans MS" panose="030F0702030302020204" pitchFamily="66" charset="0"/>
              </a:rPr>
            </a:br>
            <a:br>
              <a:rPr lang="en-GB" altLang="en-US" sz="1500" dirty="0">
                <a:solidFill>
                  <a:schemeClr val="bg2">
                    <a:lumMod val="20000"/>
                    <a:lumOff val="80000"/>
                  </a:schemeClr>
                </a:solidFill>
                <a:latin typeface="Comic Sans MS" panose="030F0702030302020204" pitchFamily="66" charset="0"/>
              </a:rPr>
            </a:br>
            <a:r>
              <a:rPr lang="en-US" sz="1200" dirty="0">
                <a:hlinkClick r:id="rId2"/>
              </a:rPr>
              <a:t>https://www.youtube.com/watch?v=7d6S8y2kYSg</a:t>
            </a:r>
            <a:br>
              <a:rPr lang="en-GB" altLang="en-US" sz="1200" dirty="0">
                <a:solidFill>
                  <a:schemeClr val="bg2">
                    <a:lumMod val="20000"/>
                    <a:lumOff val="80000"/>
                  </a:schemeClr>
                </a:solidFill>
              </a:rPr>
            </a:br>
            <a:br>
              <a:rPr lang="en-GB" altLang="en-US" sz="1200" dirty="0">
                <a:solidFill>
                  <a:schemeClr val="bg2">
                    <a:lumMod val="20000"/>
                    <a:lumOff val="80000"/>
                  </a:schemeClr>
                </a:solidFill>
              </a:rPr>
            </a:br>
            <a:br>
              <a:rPr lang="en-GB" altLang="en-US" sz="1400" dirty="0">
                <a:solidFill>
                  <a:schemeClr val="bg2">
                    <a:lumMod val="20000"/>
                    <a:lumOff val="80000"/>
                  </a:schemeClr>
                </a:solidFill>
              </a:rPr>
            </a:br>
            <a:br>
              <a:rPr lang="en-GB" altLang="en-US" sz="1400" dirty="0"/>
            </a:br>
            <a:br>
              <a:rPr lang="en-GB" altLang="en-US" sz="1400" dirty="0"/>
            </a:br>
            <a:br>
              <a:rPr lang="en-GB" altLang="en-US" sz="1400" dirty="0"/>
            </a:br>
            <a:br>
              <a:rPr lang="en-GB" altLang="en-US" sz="1400" dirty="0"/>
            </a:br>
            <a:br>
              <a:rPr lang="en-GB" altLang="en-US" sz="1400" dirty="0"/>
            </a:br>
            <a:br>
              <a:rPr lang="en-GB" altLang="en-US" sz="1400" dirty="0"/>
            </a:br>
            <a:br>
              <a:rPr lang="en-GB" altLang="en-US" sz="1400" dirty="0"/>
            </a:br>
            <a:br>
              <a:rPr lang="en-GB" altLang="en-US" sz="1400" dirty="0"/>
            </a:br>
            <a:br>
              <a:rPr lang="en-GB" altLang="en-US" sz="1400" dirty="0"/>
            </a:br>
            <a:br>
              <a:rPr lang="en-GB" altLang="en-US" sz="1400" dirty="0"/>
            </a:br>
            <a:br>
              <a:rPr lang="en-GB" altLang="en-US" sz="1400" dirty="0"/>
            </a:br>
            <a:br>
              <a:rPr lang="en-GB" altLang="en-US" sz="1400" dirty="0"/>
            </a:br>
            <a:br>
              <a:rPr lang="en-GB" altLang="en-US" sz="1400" dirty="0"/>
            </a:br>
            <a:br>
              <a:rPr lang="en-GB" altLang="en-US" sz="1400" dirty="0"/>
            </a:br>
            <a:endParaRPr lang="en-GB" altLang="en-US" sz="1400" dirty="0"/>
          </a:p>
        </p:txBody>
      </p:sp>
      <p:pic>
        <p:nvPicPr>
          <p:cNvPr id="4099" name="Picture 4">
            <a:extLst>
              <a:ext uri="{FF2B5EF4-FFF2-40B4-BE49-F238E27FC236}">
                <a16:creationId xmlns:a16="http://schemas.microsoft.com/office/drawing/2014/main" id="{99BE16EE-7B43-4EFA-B425-F37553BA15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203200"/>
            <a:ext cx="7837487" cy="646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122" name="Title 5">
            <a:extLst>
              <a:ext uri="{FF2B5EF4-FFF2-40B4-BE49-F238E27FC236}">
                <a16:creationId xmlns:a16="http://schemas.microsoft.com/office/drawing/2014/main" id="{73CF3CB6-348A-410F-802E-EB41912DC815}"/>
              </a:ext>
            </a:extLst>
          </p:cNvPr>
          <p:cNvSpPr>
            <a:spLocks noGrp="1"/>
          </p:cNvSpPr>
          <p:nvPr>
            <p:ph type="title"/>
          </p:nvPr>
        </p:nvSpPr>
        <p:spPr>
          <a:xfrm>
            <a:off x="4975225" y="274638"/>
            <a:ext cx="4168775" cy="1143000"/>
          </a:xfrm>
        </p:spPr>
        <p:txBody>
          <a:bodyPr>
            <a:normAutofit fontScale="90000"/>
          </a:bodyPr>
          <a:lstStyle/>
          <a:p>
            <a:pPr eaLnBrk="1" hangingPunct="1">
              <a:defRPr/>
            </a:pP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r>
              <a:rPr lang="en-GB" altLang="en-US" sz="2000" b="1" dirty="0">
                <a:solidFill>
                  <a:schemeClr val="bg2">
                    <a:lumMod val="20000"/>
                    <a:lumOff val="80000"/>
                  </a:schemeClr>
                </a:solidFill>
                <a:latin typeface="Comic Sans MS" panose="030F0702030302020204" pitchFamily="66" charset="0"/>
              </a:rPr>
              <a:t>Woman with a Hat</a:t>
            </a:r>
            <a:r>
              <a:rPr lang="en-GB" altLang="en-US" sz="2000" dirty="0">
                <a:solidFill>
                  <a:schemeClr val="bg2">
                    <a:lumMod val="20000"/>
                    <a:lumOff val="80000"/>
                  </a:schemeClr>
                </a:solidFill>
                <a:latin typeface="Comic Sans MS" panose="030F0702030302020204" pitchFamily="66" charset="0"/>
              </a:rPr>
              <a:t>, 1905, oil on canvas, 80.56x59.69 cm, San Francisco Museum of Modern Art</a:t>
            </a:r>
            <a:br>
              <a:rPr lang="en-GB" altLang="en-US" sz="2000" dirty="0">
                <a:solidFill>
                  <a:schemeClr val="bg2">
                    <a:lumMod val="20000"/>
                    <a:lumOff val="80000"/>
                  </a:schemeClr>
                </a:solidFill>
                <a:latin typeface="Comic Sans MS" panose="030F0702030302020204" pitchFamily="66" charset="0"/>
              </a:rPr>
            </a:br>
            <a:br>
              <a:rPr lang="en-GB"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Femme au chapeau marked a stylistic change from the regulated brushstrokes of Matisse's earlier work to a more expressive individual style. His use of non-naturalistic, arbitrary  colors and loose brushwork, which contributed to a sketchy or "unfinished" quality, seemed shocking to the viewers of the day. </a:t>
            </a:r>
            <a:br>
              <a:rPr lang="en-US" altLang="en-US" sz="2000" dirty="0">
                <a:solidFill>
                  <a:schemeClr val="bg2">
                    <a:lumMod val="20000"/>
                    <a:lumOff val="80000"/>
                  </a:schemeClr>
                </a:solidFill>
                <a:latin typeface="Comic Sans MS" panose="030F0702030302020204" pitchFamily="66" charset="0"/>
              </a:rPr>
            </a:br>
            <a:br>
              <a:rPr lang="en-GB"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The expatriate Stein family (Michael, Sarah, Leo, and Gertrude) bought the painting soon after its initial showing. </a:t>
            </a:r>
            <a:endParaRPr lang="en-GB" altLang="en-US" sz="2000" dirty="0">
              <a:solidFill>
                <a:schemeClr val="bg2">
                  <a:lumMod val="20000"/>
                  <a:lumOff val="80000"/>
                </a:schemeClr>
              </a:solidFill>
              <a:latin typeface="Comic Sans MS" panose="030F0702030302020204" pitchFamily="66" charset="0"/>
            </a:endParaRPr>
          </a:p>
        </p:txBody>
      </p:sp>
      <p:pic>
        <p:nvPicPr>
          <p:cNvPr id="5123" name="Picture 7">
            <a:extLst>
              <a:ext uri="{FF2B5EF4-FFF2-40B4-BE49-F238E27FC236}">
                <a16:creationId xmlns:a16="http://schemas.microsoft.com/office/drawing/2014/main" id="{B418275E-C781-487E-83B0-DC9C3FE12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15888"/>
            <a:ext cx="4867275"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6146" name="Title 3">
            <a:extLst>
              <a:ext uri="{FF2B5EF4-FFF2-40B4-BE49-F238E27FC236}">
                <a16:creationId xmlns:a16="http://schemas.microsoft.com/office/drawing/2014/main" id="{FDB9B078-C9A4-474F-B7AB-D7104006D085}"/>
              </a:ext>
            </a:extLst>
          </p:cNvPr>
          <p:cNvSpPr>
            <a:spLocks noGrp="1"/>
          </p:cNvSpPr>
          <p:nvPr>
            <p:ph type="title"/>
          </p:nvPr>
        </p:nvSpPr>
        <p:spPr>
          <a:xfrm>
            <a:off x="5580063" y="274638"/>
            <a:ext cx="3563937" cy="1143000"/>
          </a:xfrm>
        </p:spPr>
        <p:txBody>
          <a:bodyPr>
            <a:normAutofit fontScale="90000"/>
          </a:bodyPr>
          <a:lstStyle/>
          <a:p>
            <a:pPr eaLnBrk="1" hangingPunct="1">
              <a:defRPr/>
            </a:pP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r>
              <a:rPr lang="en-GB" altLang="en-US" sz="2000" b="1" dirty="0">
                <a:solidFill>
                  <a:schemeClr val="bg2">
                    <a:lumMod val="20000"/>
                    <a:lumOff val="80000"/>
                  </a:schemeClr>
                </a:solidFill>
                <a:latin typeface="Comic Sans MS" panose="030F0702030302020204" pitchFamily="66" charset="0"/>
              </a:rPr>
              <a:t>Open Window, </a:t>
            </a:r>
            <a:r>
              <a:rPr lang="en-GB" altLang="en-US" sz="2000" b="1" dirty="0" err="1">
                <a:solidFill>
                  <a:schemeClr val="bg2">
                    <a:lumMod val="20000"/>
                    <a:lumOff val="80000"/>
                  </a:schemeClr>
                </a:solidFill>
                <a:latin typeface="Comic Sans MS" panose="030F0702030302020204" pitchFamily="66" charset="0"/>
              </a:rPr>
              <a:t>Collioure</a:t>
            </a:r>
            <a:r>
              <a:rPr lang="en-GB" altLang="en-US" sz="2000" b="1" dirty="0">
                <a:solidFill>
                  <a:schemeClr val="bg2">
                    <a:lumMod val="20000"/>
                    <a:lumOff val="80000"/>
                  </a:schemeClr>
                </a:solidFill>
                <a:latin typeface="Comic Sans MS" panose="030F0702030302020204" pitchFamily="66" charset="0"/>
              </a:rPr>
              <a:t>, </a:t>
            </a:r>
            <a:r>
              <a:rPr lang="en-GB" altLang="en-US" sz="2000" dirty="0">
                <a:solidFill>
                  <a:schemeClr val="bg2">
                    <a:lumMod val="20000"/>
                    <a:lumOff val="80000"/>
                  </a:schemeClr>
                </a:solidFill>
                <a:latin typeface="Comic Sans MS" panose="030F0702030302020204" pitchFamily="66" charset="0"/>
              </a:rPr>
              <a:t>1905, oil on canvas, </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55.3 x 46 cm, National Gallery of Art, Washington, DC</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A</a:t>
            </a:r>
            <a:r>
              <a:rPr lang="en-US" altLang="en-US" sz="2000" dirty="0">
                <a:solidFill>
                  <a:schemeClr val="bg2">
                    <a:lumMod val="20000"/>
                    <a:lumOff val="80000"/>
                  </a:schemeClr>
                </a:solidFill>
                <a:latin typeface="Comic Sans MS" panose="030F0702030302020204" pitchFamily="66" charset="0"/>
              </a:rPr>
              <a:t>n icon of early modernism, this small but explosive work, is celebrated as one of the most important early paintings of the so-called Fauve school.</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*Maximum intensity of color *Dazzling variety of brushstrokes</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*Pulsating cross-rhythms</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*Frames within frames</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*A new direction in modern art, one in which paintings develop an increasing autonomy from the things they depict. </a:t>
            </a:r>
            <a:endParaRPr lang="en-GB" altLang="en-US" sz="2000" dirty="0">
              <a:solidFill>
                <a:schemeClr val="bg2">
                  <a:lumMod val="20000"/>
                  <a:lumOff val="80000"/>
                </a:schemeClr>
              </a:solidFill>
              <a:latin typeface="Comic Sans MS" panose="030F0702030302020204" pitchFamily="66" charset="0"/>
            </a:endParaRPr>
          </a:p>
        </p:txBody>
      </p:sp>
      <p:pic>
        <p:nvPicPr>
          <p:cNvPr id="6147" name="Picture 4" descr="a0004d3e">
            <a:extLst>
              <a:ext uri="{FF2B5EF4-FFF2-40B4-BE49-F238E27FC236}">
                <a16:creationId xmlns:a16="http://schemas.microsoft.com/office/drawing/2014/main" id="{C3ACD5D3-E84B-485C-9BD3-2C87ADB53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188913"/>
            <a:ext cx="5365750" cy="6480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203924D9-EC4B-4594-BE11-6EC0A1710081}"/>
              </a:ext>
            </a:extLst>
          </p:cNvPr>
          <p:cNvSpPr>
            <a:spLocks noGrp="1"/>
          </p:cNvSpPr>
          <p:nvPr>
            <p:ph type="title"/>
          </p:nvPr>
        </p:nvSpPr>
        <p:spPr>
          <a:xfrm>
            <a:off x="5364163" y="274638"/>
            <a:ext cx="3779837" cy="1143000"/>
          </a:xfrm>
        </p:spPr>
        <p:txBody>
          <a:bodyPr>
            <a:normAutofit fontScale="90000"/>
          </a:bodyPr>
          <a:lstStyle/>
          <a:p>
            <a:pPr eaLnBrk="1" hangingPunct="1">
              <a:defRPr/>
            </a:pP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r>
              <a:rPr lang="en-GB" altLang="en-US" sz="2000" b="1" dirty="0">
                <a:solidFill>
                  <a:schemeClr val="bg2">
                    <a:lumMod val="20000"/>
                    <a:lumOff val="80000"/>
                  </a:schemeClr>
                </a:solidFill>
                <a:latin typeface="Comic Sans MS" panose="030F0702030302020204" pitchFamily="66" charset="0"/>
              </a:rPr>
              <a:t>Portrait of Madame Matisse (The green line),</a:t>
            </a:r>
            <a:r>
              <a:rPr lang="en-GB" altLang="en-US" sz="2000" dirty="0">
                <a:solidFill>
                  <a:schemeClr val="bg2">
                    <a:lumMod val="20000"/>
                    <a:lumOff val="80000"/>
                  </a:schemeClr>
                </a:solidFill>
                <a:latin typeface="Comic Sans MS" panose="030F0702030302020204" pitchFamily="66" charset="0"/>
              </a:rPr>
              <a:t> 1905, oil and tempera on canvas, 40.50x32.5, </a:t>
            </a:r>
            <a:r>
              <a:rPr lang="en-GB" altLang="en-US" sz="2000" dirty="0" err="1">
                <a:solidFill>
                  <a:schemeClr val="bg2">
                    <a:lumMod val="20000"/>
                    <a:lumOff val="80000"/>
                  </a:schemeClr>
                </a:solidFill>
                <a:latin typeface="Comic Sans MS" panose="030F0702030302020204" pitchFamily="66" charset="0"/>
              </a:rPr>
              <a:t>Statens</a:t>
            </a:r>
            <a:r>
              <a:rPr lang="en-GB" altLang="en-US" sz="2000" dirty="0">
                <a:solidFill>
                  <a:schemeClr val="bg2">
                    <a:lumMod val="20000"/>
                    <a:lumOff val="80000"/>
                  </a:schemeClr>
                </a:solidFill>
                <a:latin typeface="Comic Sans MS" panose="030F0702030302020204" pitchFamily="66" charset="0"/>
              </a:rPr>
              <a:t> Museum for Kunst, Copenhagen, Denmark</a:t>
            </a:r>
            <a:br>
              <a:rPr lang="en-GB" altLang="en-US" sz="2000" dirty="0">
                <a:solidFill>
                  <a:schemeClr val="bg2">
                    <a:lumMod val="20000"/>
                    <a:lumOff val="80000"/>
                  </a:schemeClr>
                </a:solidFill>
                <a:latin typeface="Comic Sans MS" panose="030F0702030302020204" pitchFamily="66" charset="0"/>
              </a:rPr>
            </a:br>
            <a:br>
              <a:rPr lang="en-GB" altLang="en-US" sz="2000" dirty="0">
                <a:solidFill>
                  <a:schemeClr val="bg2">
                    <a:lumMod val="20000"/>
                    <a:lumOff val="80000"/>
                  </a:schemeClr>
                </a:solidFill>
                <a:latin typeface="Comic Sans MS" panose="030F0702030302020204" pitchFamily="66" charset="0"/>
              </a:rPr>
            </a:br>
            <a:r>
              <a:rPr lang="en-US" sz="2000" dirty="0">
                <a:hlinkClick r:id="rId2"/>
              </a:rPr>
              <a:t>https://www.smk.dk/en/highlight/portrait-of-madame-matisse-the-green-line-1905/</a:t>
            </a:r>
            <a:endParaRPr lang="en-GB" altLang="en-US" sz="2000" dirty="0">
              <a:solidFill>
                <a:schemeClr val="bg2">
                  <a:lumMod val="20000"/>
                  <a:lumOff val="80000"/>
                </a:schemeClr>
              </a:solidFill>
              <a:latin typeface="Comic Sans MS" panose="030F0702030302020204" pitchFamily="66" charset="0"/>
            </a:endParaRPr>
          </a:p>
        </p:txBody>
      </p:sp>
      <p:pic>
        <p:nvPicPr>
          <p:cNvPr id="7171" name="Picture 2">
            <a:extLst>
              <a:ext uri="{FF2B5EF4-FFF2-40B4-BE49-F238E27FC236}">
                <a16:creationId xmlns:a16="http://schemas.microsoft.com/office/drawing/2014/main" id="{238EB2A0-8EFC-4E2C-B990-5F0C8BEFA8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79388"/>
            <a:ext cx="5184775" cy="648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B5770E3-04C5-4296-8409-29A8A0E9C166}"/>
              </a:ext>
            </a:extLst>
          </p:cNvPr>
          <p:cNvSpPr>
            <a:spLocks noGrp="1" noChangeArrowheads="1"/>
          </p:cNvSpPr>
          <p:nvPr>
            <p:ph type="title"/>
          </p:nvPr>
        </p:nvSpPr>
        <p:spPr>
          <a:xfrm>
            <a:off x="5580063" y="274638"/>
            <a:ext cx="3563937" cy="1143000"/>
          </a:xfrm>
        </p:spPr>
        <p:txBody>
          <a:bodyPr>
            <a:normAutofit fontScale="90000"/>
          </a:bodyPr>
          <a:lstStyle/>
          <a:p>
            <a:pPr eaLnBrk="1" hangingPunct="1">
              <a:defRPr/>
            </a:pPr>
            <a:br>
              <a:rPr lang="en-GB" altLang="en-US" sz="1800" b="1" dirty="0"/>
            </a:br>
            <a:br>
              <a:rPr lang="en-GB" altLang="en-US" sz="1800" b="1" dirty="0"/>
            </a:br>
            <a:br>
              <a:rPr lang="en-GB" altLang="en-US" sz="1800" b="1" dirty="0"/>
            </a:br>
            <a:br>
              <a:rPr lang="en-GB" altLang="en-US" sz="1800" b="1" dirty="0"/>
            </a:br>
            <a:r>
              <a:rPr lang="en-GB" altLang="en-US" sz="1800" b="1" dirty="0"/>
              <a:t>                                                                                                                          </a:t>
            </a: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r>
              <a:rPr lang="en-GB" altLang="en-US" sz="2000" b="1" dirty="0">
                <a:solidFill>
                  <a:schemeClr val="bg2">
                    <a:lumMod val="20000"/>
                    <a:lumOff val="80000"/>
                  </a:schemeClr>
                </a:solidFill>
                <a:latin typeface="Comic Sans MS" panose="030F0702030302020204" pitchFamily="66" charset="0"/>
              </a:rPr>
              <a:t>The Young Sailor</a:t>
            </a:r>
            <a:r>
              <a:rPr lang="en-GB" altLang="en-US" sz="2000" dirty="0">
                <a:solidFill>
                  <a:schemeClr val="bg2">
                    <a:lumMod val="20000"/>
                    <a:lumOff val="80000"/>
                  </a:schemeClr>
                </a:solidFill>
                <a:latin typeface="Comic Sans MS" panose="030F0702030302020204" pitchFamily="66" charset="0"/>
              </a:rPr>
              <a:t>, 1906, oil on canvas, 101.6 x 83.2 cm</a:t>
            </a:r>
            <a:r>
              <a:rPr lang="el-GR" altLang="en-US" sz="2000" dirty="0">
                <a:solidFill>
                  <a:schemeClr val="bg2">
                    <a:lumMod val="20000"/>
                    <a:lumOff val="80000"/>
                  </a:schemeClr>
                </a:solidFill>
                <a:latin typeface="Comic Sans MS" panose="030F0702030302020204" pitchFamily="66" charset="0"/>
              </a:rPr>
              <a:t> </a:t>
            </a:r>
            <a:r>
              <a:rPr lang="en-US" altLang="en-US" sz="2000" dirty="0">
                <a:solidFill>
                  <a:schemeClr val="bg2">
                    <a:lumMod val="20000"/>
                    <a:lumOff val="80000"/>
                  </a:schemeClr>
                </a:solidFill>
                <a:latin typeface="Comic Sans MS" panose="030F0702030302020204" pitchFamily="66" charset="0"/>
              </a:rPr>
              <a:t>, the MET, NY</a:t>
            </a:r>
            <a:br>
              <a:rPr lang="en-US" altLang="en-US" sz="2000" dirty="0">
                <a:solidFill>
                  <a:schemeClr val="bg2">
                    <a:lumMod val="20000"/>
                    <a:lumOff val="80000"/>
                  </a:schemeClr>
                </a:solidFill>
                <a:latin typeface="Comic Sans MS" panose="030F0702030302020204" pitchFamily="66" charset="0"/>
              </a:rPr>
            </a:b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Against the flat, bright pink background, Germain wears typical fisherman's garb. His broad face is flat and mask-like, and the contours of his rounded limbs are crisp and defined, creating a sharp contrast to the loose brushstrokes that constitute them. </a:t>
            </a:r>
            <a:br>
              <a:rPr lang="en-US" altLang="en-US" sz="2000" dirty="0">
                <a:solidFill>
                  <a:schemeClr val="bg2">
                    <a:lumMod val="20000"/>
                    <a:lumOff val="80000"/>
                  </a:schemeClr>
                </a:solidFill>
                <a:latin typeface="Comic Sans MS" panose="030F0702030302020204" pitchFamily="66" charset="0"/>
              </a:rPr>
            </a:b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*Theatrical looks</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*Bold palette</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*This is a most decorative portrait in the Fauve manner.</a:t>
            </a:r>
            <a:br>
              <a:rPr lang="en-GB" altLang="en-US" sz="1800" dirty="0"/>
            </a:br>
            <a:br>
              <a:rPr lang="en-GB" altLang="en-US" sz="1800" dirty="0"/>
            </a:br>
            <a:endParaRPr lang="el-GR" altLang="en-US" sz="1800" dirty="0"/>
          </a:p>
        </p:txBody>
      </p:sp>
      <p:pic>
        <p:nvPicPr>
          <p:cNvPr id="8195" name="Picture 4" descr="hb_1999">
            <a:extLst>
              <a:ext uri="{FF2B5EF4-FFF2-40B4-BE49-F238E27FC236}">
                <a16:creationId xmlns:a16="http://schemas.microsoft.com/office/drawing/2014/main" id="{141FEC6E-3999-454D-A557-90C5516A245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7638" y="115888"/>
            <a:ext cx="5432425" cy="6642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9218" name="Title 3">
            <a:extLst>
              <a:ext uri="{FF2B5EF4-FFF2-40B4-BE49-F238E27FC236}">
                <a16:creationId xmlns:a16="http://schemas.microsoft.com/office/drawing/2014/main" id="{B9A05244-8E1F-46B1-8F96-0A1A780CAE5B}"/>
              </a:ext>
            </a:extLst>
          </p:cNvPr>
          <p:cNvSpPr>
            <a:spLocks noGrp="1"/>
          </p:cNvSpPr>
          <p:nvPr>
            <p:ph type="title"/>
          </p:nvPr>
        </p:nvSpPr>
        <p:spPr/>
        <p:txBody>
          <a:bodyPr/>
          <a:lstStyle/>
          <a:p>
            <a:pPr eaLnBrk="1" hangingPunct="1">
              <a:defRPr/>
            </a:pPr>
            <a:r>
              <a:rPr lang="fr-FR" altLang="en-US" sz="2000" b="1" dirty="0">
                <a:solidFill>
                  <a:schemeClr val="bg2">
                    <a:lumMod val="20000"/>
                    <a:lumOff val="80000"/>
                  </a:schemeClr>
                </a:solidFill>
                <a:latin typeface="Comic Sans MS" panose="030F0702030302020204" pitchFamily="66" charset="0"/>
              </a:rPr>
              <a:t>Le bonheur de vivre</a:t>
            </a:r>
            <a:r>
              <a:rPr lang="fr-FR" altLang="en-US" sz="2000" dirty="0">
                <a:solidFill>
                  <a:schemeClr val="bg2">
                    <a:lumMod val="20000"/>
                    <a:lumOff val="80000"/>
                  </a:schemeClr>
                </a:solidFill>
                <a:latin typeface="Comic Sans MS" panose="030F0702030302020204" pitchFamily="66" charset="0"/>
              </a:rPr>
              <a:t>, 1905–6, </a:t>
            </a:r>
            <a:r>
              <a:rPr lang="fr-FR" altLang="en-US" sz="2000" dirty="0" err="1">
                <a:solidFill>
                  <a:schemeClr val="bg2">
                    <a:lumMod val="20000"/>
                    <a:lumOff val="80000"/>
                  </a:schemeClr>
                </a:solidFill>
                <a:latin typeface="Comic Sans MS" panose="030F0702030302020204" pitchFamily="66" charset="0"/>
              </a:rPr>
              <a:t>oil</a:t>
            </a:r>
            <a:r>
              <a:rPr lang="fr-FR" altLang="en-US" sz="2000" dirty="0">
                <a:solidFill>
                  <a:schemeClr val="bg2">
                    <a:lumMod val="20000"/>
                    <a:lumOff val="80000"/>
                  </a:schemeClr>
                </a:solidFill>
                <a:latin typeface="Comic Sans MS" panose="030F0702030302020204" pitchFamily="66" charset="0"/>
              </a:rPr>
              <a:t> on </a:t>
            </a:r>
            <a:r>
              <a:rPr lang="fr-FR" altLang="en-US" sz="2000" dirty="0" err="1">
                <a:solidFill>
                  <a:schemeClr val="bg2">
                    <a:lumMod val="20000"/>
                    <a:lumOff val="80000"/>
                  </a:schemeClr>
                </a:solidFill>
                <a:latin typeface="Comic Sans MS" panose="030F0702030302020204" pitchFamily="66" charset="0"/>
              </a:rPr>
              <a:t>canvas</a:t>
            </a:r>
            <a:r>
              <a:rPr lang="fr-FR" altLang="en-US" sz="2000" dirty="0">
                <a:solidFill>
                  <a:schemeClr val="bg2">
                    <a:lumMod val="20000"/>
                    <a:lumOff val="80000"/>
                  </a:schemeClr>
                </a:solidFill>
                <a:latin typeface="Comic Sans MS" panose="030F0702030302020204" pitchFamily="66" charset="0"/>
              </a:rPr>
              <a:t>, 176.5x240.7 cm, Barnes </a:t>
            </a:r>
            <a:r>
              <a:rPr lang="fr-FR" altLang="en-US" sz="2000" dirty="0" err="1">
                <a:solidFill>
                  <a:schemeClr val="bg2">
                    <a:lumMod val="20000"/>
                    <a:lumOff val="80000"/>
                  </a:schemeClr>
                </a:solidFill>
                <a:latin typeface="Comic Sans MS" panose="030F0702030302020204" pitchFamily="66" charset="0"/>
              </a:rPr>
              <a:t>Foundation</a:t>
            </a:r>
            <a:endParaRPr lang="en-GB" altLang="en-US" sz="2000" dirty="0">
              <a:solidFill>
                <a:schemeClr val="bg2">
                  <a:lumMod val="20000"/>
                  <a:lumOff val="80000"/>
                </a:schemeClr>
              </a:solidFill>
              <a:latin typeface="Comic Sans MS" panose="030F0702030302020204" pitchFamily="66" charset="0"/>
            </a:endParaRPr>
          </a:p>
        </p:txBody>
      </p:sp>
      <p:pic>
        <p:nvPicPr>
          <p:cNvPr id="9219" name="Picture 2">
            <a:extLst>
              <a:ext uri="{FF2B5EF4-FFF2-40B4-BE49-F238E27FC236}">
                <a16:creationId xmlns:a16="http://schemas.microsoft.com/office/drawing/2014/main" id="{A1749222-7413-493F-8E51-F04603276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268413"/>
            <a:ext cx="7416800" cy="534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C0726444-DEFF-4766-AA5C-4D6BBE942A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503488"/>
            <a:ext cx="5703888" cy="411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2">
            <a:extLst>
              <a:ext uri="{FF2B5EF4-FFF2-40B4-BE49-F238E27FC236}">
                <a16:creationId xmlns:a16="http://schemas.microsoft.com/office/drawing/2014/main" id="{0CBFD30E-ED58-4B78-AEC0-28801A803F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538" y="4225925"/>
            <a:ext cx="2822575"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a:extLst>
              <a:ext uri="{FF2B5EF4-FFF2-40B4-BE49-F238E27FC236}">
                <a16:creationId xmlns:a16="http://schemas.microsoft.com/office/drawing/2014/main" id="{A2A5489B-E287-4441-B665-05327ECF61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538" y="2498725"/>
            <a:ext cx="2822575"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a:extLst>
              <a:ext uri="{FF2B5EF4-FFF2-40B4-BE49-F238E27FC236}">
                <a16:creationId xmlns:a16="http://schemas.microsoft.com/office/drawing/2014/main" id="{5E1B4323-6B3D-402B-8075-E62432C6D4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175" y="244475"/>
            <a:ext cx="233045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B09EC85F-0C02-4ED3-AA8C-92D50EFD6FB6}"/>
              </a:ext>
            </a:extLst>
          </p:cNvPr>
          <p:cNvSpPr>
            <a:spLocks noGrp="1"/>
          </p:cNvSpPr>
          <p:nvPr>
            <p:ph type="title"/>
          </p:nvPr>
        </p:nvSpPr>
        <p:spPr>
          <a:xfrm>
            <a:off x="2771775" y="274638"/>
            <a:ext cx="6135688" cy="1143000"/>
          </a:xfrm>
        </p:spPr>
        <p:txBody>
          <a:bodyPr>
            <a:normAutofit fontScale="90000"/>
          </a:bodyPr>
          <a:lstStyle/>
          <a:p>
            <a:pPr>
              <a:defRPr/>
            </a:pPr>
            <a:br>
              <a:rPr lang="en-US" sz="2000" dirty="0">
                <a:solidFill>
                  <a:schemeClr val="bg2">
                    <a:lumMod val="20000"/>
                    <a:lumOff val="80000"/>
                  </a:schemeClr>
                </a:solidFill>
                <a:latin typeface="Comic Sans MS" panose="030F0702030302020204" pitchFamily="66" charset="0"/>
              </a:rPr>
            </a:br>
            <a:br>
              <a:rPr lang="en-US" sz="2000" dirty="0">
                <a:solidFill>
                  <a:schemeClr val="bg2">
                    <a:lumMod val="20000"/>
                    <a:lumOff val="80000"/>
                  </a:schemeClr>
                </a:solidFill>
                <a:latin typeface="Comic Sans MS" panose="030F0702030302020204" pitchFamily="66" charset="0"/>
              </a:rPr>
            </a:br>
            <a:br>
              <a:rPr lang="en-US" sz="2000" dirty="0">
                <a:solidFill>
                  <a:schemeClr val="bg2">
                    <a:lumMod val="20000"/>
                    <a:lumOff val="80000"/>
                  </a:schemeClr>
                </a:solidFill>
                <a:latin typeface="Comic Sans MS" panose="030F0702030302020204" pitchFamily="66" charset="0"/>
              </a:rPr>
            </a:br>
            <a:r>
              <a:rPr lang="en-US" sz="2000" dirty="0">
                <a:solidFill>
                  <a:schemeClr val="bg2">
                    <a:lumMod val="20000"/>
                    <a:lumOff val="80000"/>
                  </a:schemeClr>
                </a:solidFill>
                <a:latin typeface="Comic Sans MS" panose="030F0702030302020204" pitchFamily="66" charset="0"/>
              </a:rPr>
              <a:t>*This is the epitome of Fauvism, a radical new approach that incorporates purely expressive, bright, clear colors and wildly sensual forms.</a:t>
            </a:r>
            <a:br>
              <a:rPr lang="en-US" sz="2000" dirty="0">
                <a:solidFill>
                  <a:schemeClr val="bg2">
                    <a:lumMod val="20000"/>
                    <a:lumOff val="80000"/>
                  </a:schemeClr>
                </a:solidFill>
                <a:latin typeface="Comic Sans MS" panose="030F0702030302020204" pitchFamily="66" charset="0"/>
              </a:rPr>
            </a:br>
            <a:br>
              <a:rPr lang="en-US" sz="2000" dirty="0">
                <a:solidFill>
                  <a:schemeClr val="bg2">
                    <a:lumMod val="20000"/>
                    <a:lumOff val="80000"/>
                  </a:schemeClr>
                </a:solidFill>
                <a:latin typeface="Comic Sans MS" panose="030F0702030302020204" pitchFamily="66" charset="0"/>
              </a:rPr>
            </a:br>
            <a:r>
              <a:rPr lang="en-US" sz="2000" dirty="0">
                <a:solidFill>
                  <a:schemeClr val="bg2">
                    <a:lumMod val="20000"/>
                    <a:lumOff val="80000"/>
                  </a:schemeClr>
                </a:solidFill>
                <a:latin typeface="Comic Sans MS" panose="030F0702030302020204" pitchFamily="66" charset="0"/>
              </a:rPr>
              <a:t>*By incorporating shifting perspectives, the viewer relates differently to the painting and is required to "enter" the scene.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EE12D911-DA2A-42D5-B8B8-DC73AA1301E4}"/>
              </a:ext>
            </a:extLst>
          </p:cNvPr>
          <p:cNvSpPr>
            <a:spLocks noGrp="1"/>
          </p:cNvSpPr>
          <p:nvPr>
            <p:ph type="title"/>
          </p:nvPr>
        </p:nvSpPr>
        <p:spPr>
          <a:xfrm>
            <a:off x="107950" y="274638"/>
            <a:ext cx="8856663" cy="1143000"/>
          </a:xfrm>
        </p:spPr>
        <p:txBody>
          <a:bodyPr>
            <a:normAutofit fontScale="90000"/>
          </a:bodyPr>
          <a:lstStyle/>
          <a:p>
            <a:pPr algn="r" eaLnBrk="1" hangingPunct="1">
              <a:defRPr/>
            </a:pPr>
            <a:br>
              <a:rPr lang="en-GB" altLang="en-US" sz="1600" b="1" i="1" dirty="0"/>
            </a:br>
            <a:br>
              <a:rPr lang="en-GB" altLang="en-US" sz="1600" b="1" i="1" dirty="0"/>
            </a:br>
            <a:br>
              <a:rPr lang="en-GB" altLang="en-US" sz="1600" b="1" i="1" dirty="0"/>
            </a:br>
            <a:br>
              <a:rPr lang="en-GB" altLang="en-US" sz="1600" b="1" i="1" dirty="0"/>
            </a:br>
            <a:br>
              <a:rPr lang="en-GB" altLang="en-US" sz="1600" b="1" i="1" dirty="0"/>
            </a:br>
            <a:br>
              <a:rPr lang="en-GB" altLang="en-US" sz="1600" b="1" i="1" dirty="0"/>
            </a:br>
            <a:br>
              <a:rPr lang="en-GB" altLang="en-US" sz="1600" b="1" i="1" dirty="0"/>
            </a:br>
            <a:br>
              <a:rPr lang="en-GB" altLang="en-US" sz="1600" b="1" i="1" dirty="0"/>
            </a:br>
            <a:br>
              <a:rPr lang="en-GB" altLang="en-US" sz="1600" b="1" i="1" dirty="0"/>
            </a:br>
            <a:br>
              <a:rPr lang="en-GB" altLang="en-US" sz="1600" b="1" i="1" dirty="0"/>
            </a:br>
            <a:br>
              <a:rPr lang="en-GB" altLang="en-US" sz="1600" b="1" i="1" dirty="0"/>
            </a:br>
            <a:br>
              <a:rPr lang="en-GB" altLang="en-US" sz="1600" b="1" i="1" dirty="0"/>
            </a:br>
            <a:br>
              <a:rPr lang="en-GB" altLang="en-US" sz="1600" b="1" i="1" dirty="0"/>
            </a:br>
            <a:br>
              <a:rPr lang="en-GB" altLang="en-US" sz="16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br>
              <a:rPr lang="en-GB" altLang="en-US" sz="1400" b="1" i="1" dirty="0"/>
            </a:br>
            <a:r>
              <a:rPr lang="en-GB" altLang="en-US" sz="2000" b="1" i="1" dirty="0">
                <a:solidFill>
                  <a:schemeClr val="bg2">
                    <a:lumMod val="20000"/>
                    <a:lumOff val="80000"/>
                  </a:schemeClr>
                </a:solidFill>
                <a:latin typeface="Comic Sans MS" panose="030F0702030302020204" pitchFamily="66" charset="0"/>
              </a:rPr>
              <a:t>The Dessert: Harmony in Red</a:t>
            </a:r>
            <a:r>
              <a:rPr lang="en-GB" altLang="en-US" sz="2000" b="1" dirty="0">
                <a:solidFill>
                  <a:schemeClr val="bg2">
                    <a:lumMod val="20000"/>
                    <a:lumOff val="80000"/>
                  </a:schemeClr>
                </a:solidFill>
                <a:latin typeface="Comic Sans MS" panose="030F0702030302020204" pitchFamily="66" charset="0"/>
              </a:rPr>
              <a:t> (The Red Room), </a:t>
            </a:r>
            <a:r>
              <a:rPr lang="en-GB" altLang="en-US" sz="2000" dirty="0">
                <a:solidFill>
                  <a:schemeClr val="bg2">
                    <a:lumMod val="20000"/>
                    <a:lumOff val="80000"/>
                  </a:schemeClr>
                </a:solidFill>
                <a:latin typeface="Comic Sans MS" panose="030F0702030302020204" pitchFamily="66" charset="0"/>
              </a:rPr>
              <a:t>1908, oil on canvas, 180 cm × 220 cm, Hermitage Museum, St. Petersburg</a:t>
            </a:r>
            <a:br>
              <a:rPr lang="en-GB"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The luxuriant raspberry red fabric with its energetic twists of blue pattern seems to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sink down from the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wall, taking over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the surface of the table and uniting it in a single whole,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swallowing up the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three-dimensional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space of the room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and masterfully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confirming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the decorative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potential of the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canvas surface.</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The painting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was originally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purchased by the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Russian collector </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Sergey Shchukin.</a:t>
            </a:r>
            <a:br>
              <a:rPr lang="en-US" altLang="en-US" sz="2000" dirty="0">
                <a:solidFill>
                  <a:schemeClr val="bg2">
                    <a:lumMod val="20000"/>
                    <a:lumOff val="80000"/>
                  </a:schemeClr>
                </a:solidFill>
                <a:latin typeface="Comic Sans MS" panose="030F0702030302020204" pitchFamily="66" charset="0"/>
              </a:rPr>
            </a:br>
            <a:r>
              <a:rPr lang="en-US" altLang="en-US" sz="2000" dirty="0">
                <a:solidFill>
                  <a:schemeClr val="bg2">
                    <a:lumMod val="20000"/>
                    <a:lumOff val="80000"/>
                  </a:schemeClr>
                </a:solidFill>
                <a:latin typeface="Comic Sans MS" panose="030F0702030302020204" pitchFamily="66" charset="0"/>
              </a:rPr>
              <a:t> </a:t>
            </a:r>
            <a:br>
              <a:rPr lang="en-GB" altLang="en-US" sz="2000" dirty="0">
                <a:solidFill>
                  <a:schemeClr val="bg2">
                    <a:lumMod val="20000"/>
                    <a:lumOff val="80000"/>
                  </a:schemeClr>
                </a:solidFill>
                <a:latin typeface="Comic Sans MS" panose="030F0702030302020204" pitchFamily="66" charset="0"/>
              </a:rPr>
            </a:br>
            <a:br>
              <a:rPr lang="en-GB" altLang="en-US" sz="20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dirty="0">
                <a:solidFill>
                  <a:schemeClr val="bg2">
                    <a:lumMod val="20000"/>
                    <a:lumOff val="80000"/>
                  </a:schemeClr>
                </a:solidFill>
                <a:latin typeface="Comic Sans MS" panose="030F0702030302020204" pitchFamily="66" charset="0"/>
              </a:rPr>
            </a:br>
            <a:br>
              <a:rPr lang="en-GB" altLang="en-US" sz="1400" b="1" dirty="0">
                <a:solidFill>
                  <a:schemeClr val="bg2">
                    <a:lumMod val="20000"/>
                    <a:lumOff val="80000"/>
                  </a:schemeClr>
                </a:solidFill>
                <a:latin typeface="Comic Sans MS" panose="030F0702030302020204" pitchFamily="66" charset="0"/>
              </a:rPr>
            </a:br>
            <a:endParaRPr lang="en-GB" altLang="en-US" sz="1400" b="1" dirty="0">
              <a:solidFill>
                <a:schemeClr val="bg2">
                  <a:lumMod val="20000"/>
                  <a:lumOff val="80000"/>
                </a:schemeClr>
              </a:solidFill>
              <a:latin typeface="Comic Sans MS" panose="030F0702030302020204" pitchFamily="66" charset="0"/>
            </a:endParaRPr>
          </a:p>
        </p:txBody>
      </p:sp>
      <p:pic>
        <p:nvPicPr>
          <p:cNvPr id="11267" name="Picture 2">
            <a:extLst>
              <a:ext uri="{FF2B5EF4-FFF2-40B4-BE49-F238E27FC236}">
                <a16:creationId xmlns:a16="http://schemas.microsoft.com/office/drawing/2014/main" id="{C4DE07C6-5274-4039-9E24-BC1CD0DF84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88" y="1449388"/>
            <a:ext cx="6408737"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3876C30E-BF77-4DB1-8353-DF3E4BD1B555}"/>
              </a:ext>
            </a:extLst>
          </p:cNvPr>
          <p:cNvSpPr>
            <a:spLocks noGrp="1"/>
          </p:cNvSpPr>
          <p:nvPr>
            <p:ph type="title"/>
          </p:nvPr>
        </p:nvSpPr>
        <p:spPr>
          <a:xfrm>
            <a:off x="0" y="274638"/>
            <a:ext cx="9144000" cy="1143000"/>
          </a:xfrm>
        </p:spPr>
        <p:txBody>
          <a:bodyPr/>
          <a:lstStyle/>
          <a:p>
            <a:pPr eaLnBrk="1" hangingPunct="1">
              <a:defRPr/>
            </a:pPr>
            <a:r>
              <a:rPr lang="en-GB" altLang="en-US" sz="2000" b="1" dirty="0">
                <a:solidFill>
                  <a:schemeClr val="bg2">
                    <a:lumMod val="20000"/>
                    <a:lumOff val="80000"/>
                  </a:schemeClr>
                </a:solidFill>
                <a:latin typeface="Comic Sans MS" panose="030F0702030302020204" pitchFamily="66" charset="0"/>
              </a:rPr>
              <a:t>The Dance (first version),</a:t>
            </a:r>
            <a:r>
              <a:rPr lang="en-GB" altLang="en-US" sz="2000" dirty="0">
                <a:solidFill>
                  <a:schemeClr val="bg2">
                    <a:lumMod val="20000"/>
                    <a:lumOff val="80000"/>
                  </a:schemeClr>
                </a:solidFill>
                <a:latin typeface="Comic Sans MS" panose="030F0702030302020204" pitchFamily="66" charset="0"/>
              </a:rPr>
              <a:t> 1909, oil on canvas, 259.7 cm × 390.1 cm, MOMA, NY</a:t>
            </a:r>
            <a:br>
              <a:rPr lang="en-GB" altLang="en-US" sz="2000" dirty="0">
                <a:solidFill>
                  <a:schemeClr val="bg2">
                    <a:lumMod val="20000"/>
                    <a:lumOff val="80000"/>
                  </a:schemeClr>
                </a:solidFill>
                <a:latin typeface="Comic Sans MS" panose="030F0702030302020204" pitchFamily="66" charset="0"/>
              </a:rPr>
            </a:br>
            <a:r>
              <a:rPr lang="en-US" sz="2000" dirty="0">
                <a:hlinkClick r:id="rId2"/>
              </a:rPr>
              <a:t>https://www.moma.org/collection/works/79124</a:t>
            </a:r>
            <a:endParaRPr lang="en-GB" altLang="en-US" sz="2000" dirty="0">
              <a:solidFill>
                <a:schemeClr val="bg2">
                  <a:lumMod val="20000"/>
                  <a:lumOff val="80000"/>
                </a:schemeClr>
              </a:solidFill>
              <a:latin typeface="Comic Sans MS" panose="030F0702030302020204" pitchFamily="66" charset="0"/>
            </a:endParaRPr>
          </a:p>
        </p:txBody>
      </p:sp>
      <p:pic>
        <p:nvPicPr>
          <p:cNvPr id="12291" name="Picture 2">
            <a:extLst>
              <a:ext uri="{FF2B5EF4-FFF2-40B4-BE49-F238E27FC236}">
                <a16:creationId xmlns:a16="http://schemas.microsoft.com/office/drawing/2014/main" id="{9984554D-A880-4D16-9E44-AAD045813A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75" y="1557338"/>
            <a:ext cx="7664450" cy="508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DD11D69B-DA91-4763-8070-66A7FCF2205D}"/>
              </a:ext>
            </a:extLst>
          </p:cNvPr>
          <p:cNvSpPr>
            <a:spLocks noGrp="1" noChangeArrowheads="1"/>
          </p:cNvSpPr>
          <p:nvPr>
            <p:ph type="title"/>
          </p:nvPr>
        </p:nvSpPr>
        <p:spPr/>
        <p:txBody>
          <a:bodyPr/>
          <a:lstStyle/>
          <a:p>
            <a:pPr eaLnBrk="1" hangingPunct="1">
              <a:defRPr/>
            </a:pPr>
            <a:r>
              <a:rPr lang="en-GB" altLang="en-US" sz="2000" b="1" dirty="0">
                <a:solidFill>
                  <a:schemeClr val="bg2">
                    <a:lumMod val="20000"/>
                    <a:lumOff val="80000"/>
                  </a:schemeClr>
                </a:solidFill>
                <a:latin typeface="Comic Sans MS" panose="030F0702030302020204" pitchFamily="66" charset="0"/>
              </a:rPr>
              <a:t>The Dance</a:t>
            </a:r>
            <a:r>
              <a:rPr lang="en-GB" altLang="en-US" sz="2000" i="1" dirty="0">
                <a:solidFill>
                  <a:schemeClr val="bg2">
                    <a:lumMod val="20000"/>
                    <a:lumOff val="80000"/>
                  </a:schemeClr>
                </a:solidFill>
                <a:latin typeface="Comic Sans MS" panose="030F0702030302020204" pitchFamily="66" charset="0"/>
              </a:rPr>
              <a:t>,</a:t>
            </a:r>
            <a:r>
              <a:rPr lang="en-GB" altLang="en-US" sz="2000" dirty="0">
                <a:solidFill>
                  <a:schemeClr val="bg2">
                    <a:lumMod val="20000"/>
                    <a:lumOff val="80000"/>
                  </a:schemeClr>
                </a:solidFill>
                <a:latin typeface="Comic Sans MS" panose="030F0702030302020204" pitchFamily="66" charset="0"/>
              </a:rPr>
              <a:t> 1910, oil on canvas, 260 x 391 cm, Hermitage Museum, St. Petersburg</a:t>
            </a:r>
            <a:br>
              <a:rPr lang="en-GB" altLang="en-US" sz="2000" dirty="0">
                <a:solidFill>
                  <a:schemeClr val="bg2">
                    <a:lumMod val="20000"/>
                    <a:lumOff val="80000"/>
                  </a:schemeClr>
                </a:solidFill>
                <a:latin typeface="Comic Sans MS" panose="030F0702030302020204" pitchFamily="66" charset="0"/>
              </a:rPr>
            </a:br>
            <a:endParaRPr lang="el-GR" altLang="en-US" sz="2000" dirty="0">
              <a:solidFill>
                <a:schemeClr val="bg2">
                  <a:lumMod val="20000"/>
                  <a:lumOff val="80000"/>
                </a:schemeClr>
              </a:solidFill>
              <a:latin typeface="Comic Sans MS" panose="030F0702030302020204" pitchFamily="66" charset="0"/>
            </a:endParaRPr>
          </a:p>
        </p:txBody>
      </p:sp>
      <p:pic>
        <p:nvPicPr>
          <p:cNvPr id="13315" name="Picture 7">
            <a:extLst>
              <a:ext uri="{FF2B5EF4-FFF2-40B4-BE49-F238E27FC236}">
                <a16:creationId xmlns:a16="http://schemas.microsoft.com/office/drawing/2014/main" id="{CF4841FA-847A-4DB1-BE9B-361838DC26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 y="1125538"/>
            <a:ext cx="8324850"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E4623697-C71D-47D2-9C7C-6CCA91EBA88C}"/>
              </a:ext>
            </a:extLst>
          </p:cNvPr>
          <p:cNvSpPr>
            <a:spLocks noGrp="1"/>
          </p:cNvSpPr>
          <p:nvPr>
            <p:ph type="title"/>
          </p:nvPr>
        </p:nvSpPr>
        <p:spPr/>
        <p:txBody>
          <a:bodyPr>
            <a:normAutofit fontScale="90000"/>
          </a:bodyPr>
          <a:lstStyle/>
          <a:p>
            <a:pPr eaLnBrk="1" hangingPunct="1">
              <a:defRPr/>
            </a:pP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r>
              <a:rPr lang="en-US" altLang="en-US" sz="6000" b="1" dirty="0">
                <a:solidFill>
                  <a:schemeClr val="bg2">
                    <a:lumMod val="20000"/>
                    <a:lumOff val="80000"/>
                  </a:schemeClr>
                </a:solidFill>
                <a:latin typeface="Comic Sans MS" panose="030F0702030302020204" pitchFamily="66" charset="0"/>
              </a:rPr>
              <a:t>Post-Fauvism Periods</a:t>
            </a:r>
            <a:endParaRPr lang="en-GB" altLang="en-US" sz="6000" b="1" dirty="0">
              <a:solidFill>
                <a:schemeClr val="bg2">
                  <a:lumMod val="20000"/>
                  <a:lumOff val="80000"/>
                </a:schemeClr>
              </a:solidFill>
              <a:latin typeface="Comic Sans MS" panose="030F0702030302020204" pitchFamily="66"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7EA13378-3986-453C-BB79-77342F781E43}"/>
              </a:ext>
            </a:extLst>
          </p:cNvPr>
          <p:cNvSpPr>
            <a:spLocks noGrp="1"/>
          </p:cNvSpPr>
          <p:nvPr>
            <p:ph type="title"/>
          </p:nvPr>
        </p:nvSpPr>
        <p:spPr/>
        <p:txBody>
          <a:bodyPr>
            <a:normAutofit fontScale="90000"/>
          </a:bodyPr>
          <a:lstStyle/>
          <a:p>
            <a:pPr>
              <a:defRPr/>
            </a:pPr>
            <a:br>
              <a:rPr lang="en-US" altLang="en-US" sz="1800" b="1" dirty="0"/>
            </a:br>
            <a:br>
              <a:rPr lang="en-US" altLang="en-US" sz="1800" b="1" dirty="0"/>
            </a:br>
            <a:r>
              <a:rPr lang="en-US" altLang="en-US" sz="2000" b="1" dirty="0">
                <a:solidFill>
                  <a:schemeClr val="bg2">
                    <a:lumMod val="20000"/>
                    <a:lumOff val="80000"/>
                  </a:schemeClr>
                </a:solidFill>
                <a:latin typeface="Comic Sans MS" panose="030F0702030302020204" pitchFamily="66" charset="0"/>
              </a:rPr>
              <a:t>The Red Studio, </a:t>
            </a:r>
            <a:r>
              <a:rPr lang="en-US" altLang="en-US" sz="2000" dirty="0">
                <a:solidFill>
                  <a:schemeClr val="bg2">
                    <a:lumMod val="20000"/>
                    <a:lumOff val="80000"/>
                  </a:schemeClr>
                </a:solidFill>
                <a:latin typeface="Comic Sans MS" panose="030F0702030302020204" pitchFamily="66" charset="0"/>
              </a:rPr>
              <a:t>1911, oil on canvas, </a:t>
            </a:r>
            <a:r>
              <a:rPr lang="en-GB" altLang="en-US" sz="2000" dirty="0">
                <a:solidFill>
                  <a:schemeClr val="bg2">
                    <a:lumMod val="20000"/>
                    <a:lumOff val="80000"/>
                  </a:schemeClr>
                </a:solidFill>
                <a:latin typeface="Comic Sans MS" panose="030F0702030302020204" pitchFamily="66" charset="0"/>
              </a:rPr>
              <a:t>181 x 219.1 cm, MOMA, NY</a:t>
            </a:r>
            <a:br>
              <a:rPr lang="en-GB" altLang="en-US" sz="2000" dirty="0">
                <a:solidFill>
                  <a:schemeClr val="bg2">
                    <a:lumMod val="20000"/>
                    <a:lumOff val="80000"/>
                  </a:schemeClr>
                </a:solidFill>
                <a:latin typeface="Comic Sans MS" panose="030F0702030302020204" pitchFamily="66" charset="0"/>
              </a:rPr>
            </a:br>
            <a:r>
              <a:rPr lang="en-US" sz="2000" dirty="0">
                <a:hlinkClick r:id="rId2"/>
              </a:rPr>
              <a:t>https://www.youtube.com/watch?v=nz_zwsgjRbw</a:t>
            </a:r>
            <a:br>
              <a:rPr lang="en-GB" altLang="en-US" sz="2000" dirty="0">
                <a:solidFill>
                  <a:schemeClr val="bg2">
                    <a:lumMod val="20000"/>
                    <a:lumOff val="80000"/>
                  </a:schemeClr>
                </a:solidFill>
                <a:latin typeface="Comic Sans MS" panose="030F0702030302020204" pitchFamily="66" charset="0"/>
              </a:rPr>
            </a:br>
            <a:br>
              <a:rPr lang="en-GB" altLang="en-US" sz="2000" dirty="0">
                <a:solidFill>
                  <a:schemeClr val="bg2">
                    <a:lumMod val="20000"/>
                    <a:lumOff val="80000"/>
                  </a:schemeClr>
                </a:solidFill>
                <a:latin typeface="Comic Sans MS" panose="030F0702030302020204" pitchFamily="66" charset="0"/>
              </a:rPr>
            </a:br>
            <a:br>
              <a:rPr lang="en-GB" altLang="en-US" sz="1800" dirty="0"/>
            </a:br>
            <a:endParaRPr lang="en-GB" altLang="en-US" sz="1800" b="1" dirty="0"/>
          </a:p>
        </p:txBody>
      </p:sp>
      <p:pic>
        <p:nvPicPr>
          <p:cNvPr id="15363" name="Picture 2" descr="Henri Matisse. The Red Studio. Issy-les-Moulineaux, fall 1911">
            <a:extLst>
              <a:ext uri="{FF2B5EF4-FFF2-40B4-BE49-F238E27FC236}">
                <a16:creationId xmlns:a16="http://schemas.microsoft.com/office/drawing/2014/main" id="{BD0C137B-CD9B-409E-AE93-C65411B264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3013" y="1125538"/>
            <a:ext cx="6713537"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ABADEF2-B625-4FFF-8F48-32EB73A19361}"/>
              </a:ext>
            </a:extLst>
          </p:cNvPr>
          <p:cNvSpPr>
            <a:spLocks noGrp="1" noChangeArrowheads="1"/>
          </p:cNvSpPr>
          <p:nvPr>
            <p:ph type="title"/>
          </p:nvPr>
        </p:nvSpPr>
        <p:spPr>
          <a:xfrm>
            <a:off x="0" y="274638"/>
            <a:ext cx="9144000" cy="1143000"/>
          </a:xfrm>
        </p:spPr>
        <p:txBody>
          <a:bodyPr/>
          <a:lstStyle/>
          <a:p>
            <a:pPr eaLnBrk="1" hangingPunct="1">
              <a:defRPr/>
            </a:pPr>
            <a:r>
              <a:rPr lang="en-GB" altLang="en-US" sz="1600" b="1" dirty="0">
                <a:solidFill>
                  <a:schemeClr val="bg2">
                    <a:lumMod val="20000"/>
                    <a:lumOff val="80000"/>
                  </a:schemeClr>
                </a:solidFill>
                <a:latin typeface="Comic Sans MS" panose="030F0702030302020204" pitchFamily="66" charset="0"/>
              </a:rPr>
              <a:t>The Italian Woman</a:t>
            </a:r>
            <a:r>
              <a:rPr lang="en-GB" altLang="en-US" sz="1600" b="1" i="1" dirty="0">
                <a:solidFill>
                  <a:schemeClr val="bg2">
                    <a:lumMod val="20000"/>
                    <a:lumOff val="80000"/>
                  </a:schemeClr>
                </a:solidFill>
                <a:latin typeface="Comic Sans MS" panose="030F0702030302020204" pitchFamily="66" charset="0"/>
              </a:rPr>
              <a:t> (</a:t>
            </a:r>
            <a:r>
              <a:rPr lang="en-GB" altLang="en-US" sz="1600" b="1" dirty="0" err="1">
                <a:solidFill>
                  <a:schemeClr val="bg2">
                    <a:lumMod val="20000"/>
                    <a:lumOff val="80000"/>
                  </a:schemeClr>
                </a:solidFill>
                <a:latin typeface="Comic Sans MS" panose="030F0702030302020204" pitchFamily="66" charset="0"/>
              </a:rPr>
              <a:t>L'Italienne</a:t>
            </a:r>
            <a:r>
              <a:rPr lang="en-GB" altLang="en-US" sz="1600" b="1" i="1" dirty="0">
                <a:solidFill>
                  <a:schemeClr val="bg2">
                    <a:lumMod val="20000"/>
                    <a:lumOff val="80000"/>
                  </a:schemeClr>
                </a:solidFill>
                <a:latin typeface="Comic Sans MS" panose="030F0702030302020204" pitchFamily="66" charset="0"/>
              </a:rPr>
              <a:t>),</a:t>
            </a:r>
            <a:r>
              <a:rPr lang="en-GB" altLang="en-US" sz="1600" dirty="0">
                <a:solidFill>
                  <a:schemeClr val="bg2">
                    <a:lumMod val="20000"/>
                    <a:lumOff val="80000"/>
                  </a:schemeClr>
                </a:solidFill>
                <a:latin typeface="Comic Sans MS" panose="030F0702030302020204" pitchFamily="66" charset="0"/>
              </a:rPr>
              <a:t> 1916, oil on canvas, 116.7 x 89.5 cm, the Guggenheim, NY</a:t>
            </a:r>
            <a:br>
              <a:rPr lang="en-GB" altLang="en-US" sz="1600" b="1" dirty="0">
                <a:solidFill>
                  <a:schemeClr val="bg2">
                    <a:lumMod val="20000"/>
                    <a:lumOff val="80000"/>
                  </a:schemeClr>
                </a:solidFill>
                <a:latin typeface="Comic Sans MS" panose="030F0702030302020204" pitchFamily="66" charset="0"/>
              </a:rPr>
            </a:br>
            <a:r>
              <a:rPr lang="en-GB" altLang="en-US" sz="1600" b="1" dirty="0">
                <a:solidFill>
                  <a:schemeClr val="bg2">
                    <a:lumMod val="20000"/>
                    <a:lumOff val="80000"/>
                  </a:schemeClr>
                </a:solidFill>
                <a:latin typeface="Comic Sans MS" panose="030F0702030302020204" pitchFamily="66" charset="0"/>
              </a:rPr>
              <a:t>Laurette in a Green Robe (Black Background)</a:t>
            </a:r>
            <a:r>
              <a:rPr lang="en-GB" altLang="en-US" sz="1600" dirty="0">
                <a:solidFill>
                  <a:schemeClr val="bg2">
                    <a:lumMod val="20000"/>
                    <a:lumOff val="80000"/>
                  </a:schemeClr>
                </a:solidFill>
                <a:latin typeface="Comic Sans MS" panose="030F0702030302020204" pitchFamily="66" charset="0"/>
              </a:rPr>
              <a:t>, 1916</a:t>
            </a:r>
            <a:r>
              <a:rPr lang="en-US" altLang="en-US" sz="1600" dirty="0">
                <a:solidFill>
                  <a:schemeClr val="bg2">
                    <a:lumMod val="20000"/>
                    <a:lumOff val="80000"/>
                  </a:schemeClr>
                </a:solidFill>
                <a:latin typeface="Comic Sans MS" panose="030F0702030302020204" pitchFamily="66" charset="0"/>
              </a:rPr>
              <a:t>, o</a:t>
            </a:r>
            <a:r>
              <a:rPr lang="en-GB" altLang="en-US" sz="1600" dirty="0" err="1">
                <a:solidFill>
                  <a:schemeClr val="bg2">
                    <a:lumMod val="20000"/>
                    <a:lumOff val="80000"/>
                  </a:schemeClr>
                </a:solidFill>
                <a:latin typeface="Comic Sans MS" panose="030F0702030302020204" pitchFamily="66" charset="0"/>
              </a:rPr>
              <a:t>il</a:t>
            </a:r>
            <a:r>
              <a:rPr lang="en-GB" altLang="en-US" sz="1600" dirty="0">
                <a:solidFill>
                  <a:schemeClr val="bg2">
                    <a:lumMod val="20000"/>
                    <a:lumOff val="80000"/>
                  </a:schemeClr>
                </a:solidFill>
                <a:latin typeface="Comic Sans MS" panose="030F0702030302020204" pitchFamily="66" charset="0"/>
              </a:rPr>
              <a:t> on canvas, 73 x 54.3 cm, the MET, NY</a:t>
            </a:r>
            <a:br>
              <a:rPr lang="en-US" altLang="en-US" sz="1600" dirty="0">
                <a:solidFill>
                  <a:schemeClr val="bg2">
                    <a:lumMod val="20000"/>
                    <a:lumOff val="80000"/>
                  </a:schemeClr>
                </a:solidFill>
                <a:latin typeface="Comic Sans MS" panose="030F0702030302020204" pitchFamily="66" charset="0"/>
              </a:rPr>
            </a:br>
            <a:endParaRPr lang="el-GR" altLang="en-US" sz="1600" dirty="0">
              <a:solidFill>
                <a:schemeClr val="bg2">
                  <a:lumMod val="20000"/>
                  <a:lumOff val="80000"/>
                </a:schemeClr>
              </a:solidFill>
              <a:latin typeface="Comic Sans MS" panose="030F0702030302020204" pitchFamily="66" charset="0"/>
            </a:endParaRPr>
          </a:p>
        </p:txBody>
      </p:sp>
      <p:pic>
        <p:nvPicPr>
          <p:cNvPr id="16387" name="Picture 4" descr="82">
            <a:extLst>
              <a:ext uri="{FF2B5EF4-FFF2-40B4-BE49-F238E27FC236}">
                <a16:creationId xmlns:a16="http://schemas.microsoft.com/office/drawing/2014/main" id="{5496EF06-0814-4B1A-9701-AF5F31DA9CA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33375" y="1196975"/>
            <a:ext cx="4178300" cy="5472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8" name="Picture 6" descr="hb_1999">
            <a:extLst>
              <a:ext uri="{FF2B5EF4-FFF2-40B4-BE49-F238E27FC236}">
                <a16:creationId xmlns:a16="http://schemas.microsoft.com/office/drawing/2014/main" id="{9F42A2E8-EC6F-412C-A06D-A1979C6C982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06938" y="1196975"/>
            <a:ext cx="4022725" cy="5472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7410" name="Title 4">
            <a:extLst>
              <a:ext uri="{FF2B5EF4-FFF2-40B4-BE49-F238E27FC236}">
                <a16:creationId xmlns:a16="http://schemas.microsoft.com/office/drawing/2014/main" id="{46E64F3F-94E0-4C76-8DA9-2AB547A6D48D}"/>
              </a:ext>
            </a:extLst>
          </p:cNvPr>
          <p:cNvSpPr>
            <a:spLocks noGrp="1"/>
          </p:cNvSpPr>
          <p:nvPr>
            <p:ph type="title"/>
          </p:nvPr>
        </p:nvSpPr>
        <p:spPr>
          <a:xfrm>
            <a:off x="4953000" y="274638"/>
            <a:ext cx="4191000" cy="1143000"/>
          </a:xfrm>
        </p:spPr>
        <p:txBody>
          <a:bodyPr>
            <a:normAutofit fontScale="90000"/>
          </a:bodyPr>
          <a:lstStyle/>
          <a:p>
            <a:pPr eaLnBrk="1" hangingPunct="1">
              <a:defRPr/>
            </a:pPr>
            <a:br>
              <a:rPr lang="en-GB" altLang="en-US" sz="1800" b="1" dirty="0"/>
            </a:br>
            <a:br>
              <a:rPr lang="en-GB" altLang="en-US" sz="1800" b="1" dirty="0"/>
            </a:br>
            <a:br>
              <a:rPr lang="en-GB" altLang="en-US" sz="1800" b="1" dirty="0"/>
            </a:br>
            <a:r>
              <a:rPr lang="en-GB" altLang="en-US" sz="2000" b="1" dirty="0">
                <a:solidFill>
                  <a:schemeClr val="bg2">
                    <a:lumMod val="20000"/>
                    <a:lumOff val="80000"/>
                  </a:schemeClr>
                </a:solidFill>
                <a:latin typeface="Comic Sans MS" panose="030F0702030302020204" pitchFamily="66" charset="0"/>
              </a:rPr>
              <a:t>Odalisque with Arms Raised</a:t>
            </a:r>
            <a:r>
              <a:rPr lang="en-GB" altLang="en-US" sz="2000" dirty="0">
                <a:solidFill>
                  <a:schemeClr val="bg2">
                    <a:lumMod val="20000"/>
                    <a:lumOff val="80000"/>
                  </a:schemeClr>
                </a:solidFill>
                <a:latin typeface="Comic Sans MS" panose="030F0702030302020204" pitchFamily="66" charset="0"/>
              </a:rPr>
              <a:t>, (of Henriette </a:t>
            </a:r>
            <a:r>
              <a:rPr lang="en-GB" altLang="en-US" sz="2000" dirty="0" err="1">
                <a:solidFill>
                  <a:schemeClr val="bg2">
                    <a:lumMod val="20000"/>
                    <a:lumOff val="80000"/>
                  </a:schemeClr>
                </a:solidFill>
                <a:latin typeface="Comic Sans MS" panose="030F0702030302020204" pitchFamily="66" charset="0"/>
              </a:rPr>
              <a:t>Darricarrière</a:t>
            </a:r>
            <a:r>
              <a:rPr lang="en-GB" altLang="en-US" sz="2000" dirty="0">
                <a:solidFill>
                  <a:schemeClr val="bg2">
                    <a:lumMod val="20000"/>
                    <a:lumOff val="80000"/>
                  </a:schemeClr>
                </a:solidFill>
                <a:latin typeface="Comic Sans MS" panose="030F0702030302020204" pitchFamily="66" charset="0"/>
              </a:rPr>
              <a:t>), 1923, oil on canvas, </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68 cm × 64 cm, National Gallery of Art, Washington, D.C.</a:t>
            </a:r>
          </a:p>
        </p:txBody>
      </p:sp>
      <p:pic>
        <p:nvPicPr>
          <p:cNvPr id="17411" name="Picture 2">
            <a:extLst>
              <a:ext uri="{FF2B5EF4-FFF2-40B4-BE49-F238E27FC236}">
                <a16:creationId xmlns:a16="http://schemas.microsoft.com/office/drawing/2014/main" id="{8977DC1F-63F7-4D77-8050-05A6C0B8A4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69863"/>
            <a:ext cx="4773612" cy="649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B14D498-F8DF-4A4B-B434-D0FB40CF189B}"/>
              </a:ext>
            </a:extLst>
          </p:cNvPr>
          <p:cNvSpPr>
            <a:spLocks noGrp="1" noChangeArrowheads="1"/>
          </p:cNvSpPr>
          <p:nvPr>
            <p:ph type="title"/>
          </p:nvPr>
        </p:nvSpPr>
        <p:spPr/>
        <p:txBody>
          <a:bodyPr>
            <a:normAutofit fontScale="90000"/>
          </a:bodyPr>
          <a:lstStyle/>
          <a:p>
            <a:pPr eaLnBrk="1" hangingPunct="1">
              <a:defRPr/>
            </a:pPr>
            <a:br>
              <a:rPr lang="en-GB" altLang="en-US" sz="1800" b="1" dirty="0"/>
            </a:br>
            <a:br>
              <a:rPr lang="en-GB" altLang="en-US" sz="1800" b="1" dirty="0"/>
            </a:br>
            <a:br>
              <a:rPr lang="en-GB" altLang="en-US" sz="1800" b="1" dirty="0"/>
            </a:br>
            <a:br>
              <a:rPr lang="en-GB" altLang="en-US" sz="800" b="1" dirty="0"/>
            </a:br>
            <a:br>
              <a:rPr lang="en-GB" altLang="en-US" sz="800" b="1" dirty="0"/>
            </a:br>
            <a:r>
              <a:rPr lang="en-GB" altLang="en-US" sz="2000" b="1" dirty="0">
                <a:solidFill>
                  <a:schemeClr val="bg2">
                    <a:lumMod val="20000"/>
                    <a:lumOff val="80000"/>
                  </a:schemeClr>
                </a:solidFill>
                <a:latin typeface="Comic Sans MS" panose="030F0702030302020204" pitchFamily="66" charset="0"/>
              </a:rPr>
              <a:t>Reclining Odalisque (Harmony in Red)</a:t>
            </a:r>
            <a:r>
              <a:rPr lang="en-GB" altLang="en-US" sz="2000" dirty="0">
                <a:solidFill>
                  <a:schemeClr val="bg2">
                    <a:lumMod val="20000"/>
                    <a:lumOff val="80000"/>
                  </a:schemeClr>
                </a:solidFill>
                <a:latin typeface="Comic Sans MS" panose="030F0702030302020204" pitchFamily="66" charset="0"/>
              </a:rPr>
              <a:t>, 1927, oil on canvas, </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38.4 x 55 cm, the MET, NY</a:t>
            </a:r>
            <a:br>
              <a:rPr lang="en-GB" altLang="en-US" sz="2000" dirty="0">
                <a:solidFill>
                  <a:schemeClr val="bg2">
                    <a:lumMod val="20000"/>
                    <a:lumOff val="80000"/>
                  </a:schemeClr>
                </a:solidFill>
                <a:latin typeface="Comic Sans MS" panose="030F0702030302020204" pitchFamily="66" charset="0"/>
              </a:rPr>
            </a:br>
            <a:r>
              <a:rPr lang="en-US" sz="2000" dirty="0">
                <a:hlinkClick r:id="rId2"/>
              </a:rPr>
              <a:t>https://www.youtube.com/watch?v=ctxpA4e5EO4</a:t>
            </a:r>
            <a:br>
              <a:rPr lang="en-US" sz="2000" dirty="0"/>
            </a:br>
            <a:br>
              <a:rPr lang="en-GB" altLang="en-US" sz="2000" dirty="0">
                <a:solidFill>
                  <a:schemeClr val="bg2">
                    <a:lumMod val="20000"/>
                    <a:lumOff val="80000"/>
                  </a:schemeClr>
                </a:solidFill>
                <a:latin typeface="Comic Sans MS" panose="030F0702030302020204" pitchFamily="66" charset="0"/>
              </a:rPr>
            </a:br>
            <a:br>
              <a:rPr lang="en-GB" altLang="en-US" sz="2000" dirty="0">
                <a:solidFill>
                  <a:schemeClr val="bg2">
                    <a:lumMod val="20000"/>
                    <a:lumOff val="80000"/>
                  </a:schemeClr>
                </a:solidFill>
                <a:latin typeface="Comic Sans MS" panose="030F0702030302020204" pitchFamily="66" charset="0"/>
              </a:rPr>
            </a:br>
            <a:br>
              <a:rPr lang="en-GB" altLang="en-US" sz="1800" dirty="0"/>
            </a:br>
            <a:br>
              <a:rPr lang="en-GB" altLang="en-US" sz="1800" dirty="0"/>
            </a:br>
            <a:r>
              <a:rPr lang="en-GB" altLang="en-US" sz="1800" dirty="0"/>
              <a:t>Oil on canvas; 15 1/8 x 21 5/8 in. (38.4 x 55 cm</a:t>
            </a:r>
            <a:endParaRPr lang="el-GR" altLang="en-US" sz="1800" dirty="0"/>
          </a:p>
        </p:txBody>
      </p:sp>
      <p:pic>
        <p:nvPicPr>
          <p:cNvPr id="18435" name="Picture 4" descr="hb_1999">
            <a:extLst>
              <a:ext uri="{FF2B5EF4-FFF2-40B4-BE49-F238E27FC236}">
                <a16:creationId xmlns:a16="http://schemas.microsoft.com/office/drawing/2014/main" id="{BFF3E7E4-8C2C-4F8E-AA01-0D3E88CED0E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4213" y="1189038"/>
            <a:ext cx="7848600" cy="5397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9458" name="Title 3">
            <a:extLst>
              <a:ext uri="{FF2B5EF4-FFF2-40B4-BE49-F238E27FC236}">
                <a16:creationId xmlns:a16="http://schemas.microsoft.com/office/drawing/2014/main" id="{56188496-164F-481D-BA97-7DA9CBB73A61}"/>
              </a:ext>
            </a:extLst>
          </p:cNvPr>
          <p:cNvSpPr>
            <a:spLocks noGrp="1"/>
          </p:cNvSpPr>
          <p:nvPr>
            <p:ph type="title"/>
          </p:nvPr>
        </p:nvSpPr>
        <p:spPr>
          <a:xfrm>
            <a:off x="457200" y="274638"/>
            <a:ext cx="8507413" cy="1143000"/>
          </a:xfrm>
        </p:spPr>
        <p:txBody>
          <a:bodyPr>
            <a:normAutofit fontScale="90000"/>
          </a:bodyPr>
          <a:lstStyle/>
          <a:p>
            <a:pPr algn="r">
              <a:defRPr/>
            </a:pP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br>
              <a:rPr lang="en-GB" altLang="en-US" sz="1800" dirty="0"/>
            </a:br>
            <a:r>
              <a:rPr lang="en-GB" altLang="en-US" sz="1800" dirty="0">
                <a:solidFill>
                  <a:schemeClr val="bg2">
                    <a:lumMod val="20000"/>
                    <a:lumOff val="80000"/>
                  </a:schemeClr>
                </a:solidFill>
                <a:latin typeface="Comic Sans MS" panose="030F0702030302020204" pitchFamily="66" charset="0"/>
              </a:rPr>
              <a:t> </a:t>
            </a:r>
            <a:r>
              <a:rPr lang="en-GB" altLang="en-US" sz="2000" dirty="0">
                <a:solidFill>
                  <a:schemeClr val="bg2">
                    <a:lumMod val="20000"/>
                    <a:lumOff val="80000"/>
                  </a:schemeClr>
                </a:solidFill>
                <a:latin typeface="Comic Sans MS" panose="030F0702030302020204" pitchFamily="66" charset="0"/>
              </a:rPr>
              <a:t>“Une </a:t>
            </a:r>
            <a:r>
              <a:rPr lang="en-GB" altLang="en-US" sz="2000" dirty="0" err="1">
                <a:solidFill>
                  <a:schemeClr val="bg2">
                    <a:lumMod val="20000"/>
                    <a:lumOff val="80000"/>
                  </a:schemeClr>
                </a:solidFill>
                <a:latin typeface="Comic Sans MS" panose="030F0702030302020204" pitchFamily="66" charset="0"/>
              </a:rPr>
              <a:t>seconde</a:t>
            </a:r>
            <a:r>
              <a:rPr lang="en-GB" altLang="en-US" sz="2000" dirty="0">
                <a:solidFill>
                  <a:schemeClr val="bg2">
                    <a:lumMod val="20000"/>
                    <a:lumOff val="80000"/>
                  </a:schemeClr>
                </a:solidFill>
                <a:latin typeface="Comic Sans MS" panose="030F0702030302020204" pitchFamily="66" charset="0"/>
              </a:rPr>
              <a:t> vie”, a second life, was what he called </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the last fourteen years of his life. Following an operation </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for cancer he found renewed  and unexpected energies </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and the beautiful Russian-born assistant, </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Lydia </a:t>
            </a:r>
            <a:r>
              <a:rPr lang="en-GB" altLang="en-US" sz="2000" dirty="0" err="1">
                <a:solidFill>
                  <a:schemeClr val="bg2">
                    <a:lumMod val="20000"/>
                    <a:lumOff val="80000"/>
                  </a:schemeClr>
                </a:solidFill>
                <a:latin typeface="Comic Sans MS" panose="030F0702030302020204" pitchFamily="66" charset="0"/>
              </a:rPr>
              <a:t>Delectorskaya</a:t>
            </a:r>
            <a:r>
              <a:rPr lang="en-GB" altLang="en-US" sz="2000" dirty="0">
                <a:solidFill>
                  <a:schemeClr val="bg2">
                    <a:lumMod val="20000"/>
                    <a:lumOff val="80000"/>
                  </a:schemeClr>
                </a:solidFill>
                <a:latin typeface="Comic Sans MS" panose="030F0702030302020204" pitchFamily="66" charset="0"/>
              </a:rPr>
              <a:t>,  to keep him company.  Vast in scale </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(though not always in size), lush and</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 rigorous in </a:t>
            </a:r>
            <a:r>
              <a:rPr lang="en-GB" altLang="en-US" sz="2000" dirty="0" err="1">
                <a:solidFill>
                  <a:schemeClr val="bg2">
                    <a:lumMod val="20000"/>
                    <a:lumOff val="80000"/>
                  </a:schemeClr>
                </a:solidFill>
                <a:latin typeface="Comic Sans MS" panose="030F0702030302020204" pitchFamily="66" charset="0"/>
              </a:rPr>
              <a:t>color</a:t>
            </a:r>
            <a:r>
              <a:rPr lang="en-GB" altLang="en-US" sz="2000" dirty="0">
                <a:solidFill>
                  <a:schemeClr val="bg2">
                    <a:lumMod val="20000"/>
                    <a:lumOff val="80000"/>
                  </a:schemeClr>
                </a:solidFill>
                <a:latin typeface="Comic Sans MS" panose="030F0702030302020204" pitchFamily="66" charset="0"/>
              </a:rPr>
              <a:t>, his </a:t>
            </a:r>
            <a:r>
              <a:rPr lang="en-GB" altLang="en-US" sz="2000" dirty="0" err="1">
                <a:solidFill>
                  <a:schemeClr val="bg2">
                    <a:lumMod val="20000"/>
                    <a:lumOff val="80000"/>
                  </a:schemeClr>
                </a:solidFill>
                <a:latin typeface="Comic Sans MS" panose="030F0702030302020204" pitchFamily="66" charset="0"/>
              </a:rPr>
              <a:t>cutouts</a:t>
            </a:r>
            <a:r>
              <a:rPr lang="en-GB" altLang="en-US" sz="2000" dirty="0">
                <a:solidFill>
                  <a:schemeClr val="bg2">
                    <a:lumMod val="20000"/>
                    <a:lumOff val="80000"/>
                  </a:schemeClr>
                </a:solidFill>
                <a:latin typeface="Comic Sans MS" panose="030F0702030302020204" pitchFamily="66" charset="0"/>
              </a:rPr>
              <a:t> are among the most admired and influential works of Matisse's entire career. </a:t>
            </a:r>
            <a:br>
              <a:rPr lang="en-GB" altLang="en-US" sz="2000" dirty="0">
                <a:solidFill>
                  <a:schemeClr val="bg2">
                    <a:lumMod val="20000"/>
                    <a:lumOff val="80000"/>
                  </a:schemeClr>
                </a:solidFill>
                <a:latin typeface="Comic Sans MS" panose="030F0702030302020204" pitchFamily="66" charset="0"/>
              </a:rPr>
            </a:br>
            <a:r>
              <a:rPr lang="en-GB" altLang="en-US" sz="2000" dirty="0">
                <a:solidFill>
                  <a:schemeClr val="bg2">
                    <a:lumMod val="20000"/>
                    <a:lumOff val="80000"/>
                  </a:schemeClr>
                </a:solidFill>
                <a:latin typeface="Comic Sans MS" panose="030F0702030302020204" pitchFamily="66" charset="0"/>
              </a:rPr>
              <a:t>This new lease of life led to an extraordinary burst of expression, the culmination of half a century of work, but also to a radical renewal that made it possible for him to create what he had always struggled for: “I have needed all that time to reach the stage where I can say what I want to say.” With the aid of Lydia </a:t>
            </a:r>
            <a:r>
              <a:rPr lang="en-GB" altLang="en-US" sz="2000" dirty="0" err="1">
                <a:solidFill>
                  <a:schemeClr val="bg2">
                    <a:lumMod val="20000"/>
                    <a:lumOff val="80000"/>
                  </a:schemeClr>
                </a:solidFill>
                <a:latin typeface="Comic Sans MS" panose="030F0702030302020204" pitchFamily="66" charset="0"/>
              </a:rPr>
              <a:t>Delectorskaya</a:t>
            </a:r>
            <a:r>
              <a:rPr lang="en-GB" altLang="en-US" sz="2000" dirty="0">
                <a:solidFill>
                  <a:schemeClr val="bg2">
                    <a:lumMod val="20000"/>
                    <a:lumOff val="80000"/>
                  </a:schemeClr>
                </a:solidFill>
                <a:latin typeface="Comic Sans MS" panose="030F0702030302020204" pitchFamily="66" charset="0"/>
              </a:rPr>
              <a:t> and assistants he set about creating cut paper collages, often on a enormous scale, called </a:t>
            </a:r>
            <a:r>
              <a:rPr lang="en-GB" altLang="en-US" sz="2000" i="1" dirty="0">
                <a:solidFill>
                  <a:schemeClr val="bg2">
                    <a:lumMod val="20000"/>
                    <a:lumOff val="80000"/>
                  </a:schemeClr>
                </a:solidFill>
                <a:latin typeface="Comic Sans MS" panose="030F0702030302020204" pitchFamily="66" charset="0"/>
              </a:rPr>
              <a:t>gouaches </a:t>
            </a:r>
            <a:r>
              <a:rPr lang="en-GB" altLang="en-US" sz="2000" i="1" dirty="0" err="1">
                <a:solidFill>
                  <a:schemeClr val="bg2">
                    <a:lumMod val="20000"/>
                    <a:lumOff val="80000"/>
                  </a:schemeClr>
                </a:solidFill>
                <a:latin typeface="Comic Sans MS" panose="030F0702030302020204" pitchFamily="66" charset="0"/>
              </a:rPr>
              <a:t>découpés</a:t>
            </a:r>
            <a:r>
              <a:rPr lang="en-GB" altLang="en-US" sz="2000" dirty="0">
                <a:solidFill>
                  <a:schemeClr val="bg2">
                    <a:lumMod val="20000"/>
                    <a:lumOff val="80000"/>
                  </a:schemeClr>
                </a:solidFill>
                <a:latin typeface="Comic Sans MS" panose="030F0702030302020204" pitchFamily="66" charset="0"/>
              </a:rPr>
              <a:t>. By </a:t>
            </a:r>
            <a:r>
              <a:rPr lang="en-GB" altLang="en-US" sz="2000" dirty="0" err="1">
                <a:solidFill>
                  <a:schemeClr val="bg2">
                    <a:lumMod val="20000"/>
                    <a:lumOff val="80000"/>
                  </a:schemeClr>
                </a:solidFill>
                <a:latin typeface="Comic Sans MS" panose="030F0702030302020204" pitchFamily="66" charset="0"/>
              </a:rPr>
              <a:t>maneuvering</a:t>
            </a:r>
            <a:r>
              <a:rPr lang="en-GB" altLang="en-US" sz="2000" dirty="0">
                <a:solidFill>
                  <a:schemeClr val="bg2">
                    <a:lumMod val="20000"/>
                    <a:lumOff val="80000"/>
                  </a:schemeClr>
                </a:solidFill>
                <a:latin typeface="Comic Sans MS" panose="030F0702030302020204" pitchFamily="66" charset="0"/>
              </a:rPr>
              <a:t> scissors through prepared sheets of paper, he inaugurated a new phase of his career.</a:t>
            </a:r>
            <a:br>
              <a:rPr lang="en-GB" altLang="en-US" sz="2000" dirty="0">
                <a:solidFill>
                  <a:schemeClr val="bg2">
                    <a:lumMod val="20000"/>
                    <a:lumOff val="80000"/>
                  </a:schemeClr>
                </a:solidFill>
                <a:latin typeface="Comic Sans MS" panose="030F0702030302020204" pitchFamily="66" charset="0"/>
              </a:rPr>
            </a:br>
            <a:br>
              <a:rPr lang="en-GB" altLang="en-US" sz="2000" dirty="0">
                <a:solidFill>
                  <a:schemeClr val="bg2">
                    <a:lumMod val="20000"/>
                    <a:lumOff val="80000"/>
                  </a:schemeClr>
                </a:solidFill>
                <a:latin typeface="Comic Sans MS" panose="030F0702030302020204" pitchFamily="66" charset="0"/>
              </a:rPr>
            </a:br>
            <a:br>
              <a:rPr lang="en-GB" altLang="en-US" sz="2000" dirty="0">
                <a:solidFill>
                  <a:schemeClr val="bg2">
                    <a:lumMod val="20000"/>
                    <a:lumOff val="80000"/>
                  </a:schemeClr>
                </a:solidFill>
                <a:latin typeface="Comic Sans MS" panose="030F0702030302020204" pitchFamily="66" charset="0"/>
              </a:rPr>
            </a:br>
            <a:endParaRPr lang="en-GB" altLang="en-US" sz="2000" dirty="0">
              <a:solidFill>
                <a:schemeClr val="bg2">
                  <a:lumMod val="20000"/>
                  <a:lumOff val="80000"/>
                </a:schemeClr>
              </a:solidFill>
              <a:latin typeface="Comic Sans MS" panose="030F0702030302020204" pitchFamily="66" charset="0"/>
            </a:endParaRPr>
          </a:p>
        </p:txBody>
      </p:sp>
      <p:pic>
        <p:nvPicPr>
          <p:cNvPr id="19459" name="Picture 2" descr="Photograph of Henri matisse with paper cut outs">
            <a:extLst>
              <a:ext uri="{FF2B5EF4-FFF2-40B4-BE49-F238E27FC236}">
                <a16:creationId xmlns:a16="http://schemas.microsoft.com/office/drawing/2014/main" id="{3482FB5F-06D4-41CE-8E10-6E1F8E384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55575"/>
            <a:ext cx="186690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EA83F540-9F23-4B04-9D63-E8B3D3E5DE94}"/>
              </a:ext>
            </a:extLst>
          </p:cNvPr>
          <p:cNvSpPr>
            <a:spLocks noGrp="1"/>
          </p:cNvSpPr>
          <p:nvPr>
            <p:ph type="title"/>
          </p:nvPr>
        </p:nvSpPr>
        <p:spPr>
          <a:xfrm>
            <a:off x="0" y="274638"/>
            <a:ext cx="9144000" cy="1143000"/>
          </a:xfrm>
        </p:spPr>
        <p:txBody>
          <a:bodyPr>
            <a:normAutofit fontScale="90000"/>
          </a:bodyPr>
          <a:lstStyle/>
          <a:p>
            <a:pPr>
              <a:defRPr/>
            </a:pPr>
            <a:br>
              <a:rPr lang="en-GB" altLang="en-US" sz="1800" dirty="0"/>
            </a:br>
            <a:br>
              <a:rPr lang="en-GB" altLang="en-US" sz="1800" dirty="0"/>
            </a:br>
            <a:br>
              <a:rPr lang="en-GB" altLang="en-US" sz="1800" dirty="0"/>
            </a:br>
            <a:br>
              <a:rPr lang="en-GB" altLang="en-US" sz="1800" dirty="0"/>
            </a:br>
            <a:r>
              <a:rPr lang="en-GB" altLang="en-US" sz="1800" dirty="0">
                <a:solidFill>
                  <a:schemeClr val="bg2">
                    <a:lumMod val="20000"/>
                    <a:lumOff val="80000"/>
                  </a:schemeClr>
                </a:solidFill>
                <a:latin typeface="Comic Sans MS" panose="030F0702030302020204" pitchFamily="66" charset="0"/>
              </a:rPr>
              <a:t>Among his first adventures with paper </a:t>
            </a:r>
            <a:r>
              <a:rPr lang="en-GB" altLang="en-US" sz="1800" dirty="0" err="1">
                <a:solidFill>
                  <a:schemeClr val="bg2">
                    <a:lumMod val="20000"/>
                    <a:lumOff val="80000"/>
                  </a:schemeClr>
                </a:solidFill>
                <a:latin typeface="Comic Sans MS" panose="030F0702030302020204" pitchFamily="66" charset="0"/>
              </a:rPr>
              <a:t>cutouts</a:t>
            </a:r>
            <a:r>
              <a:rPr lang="en-GB" altLang="en-US" sz="1800" dirty="0">
                <a:solidFill>
                  <a:schemeClr val="bg2">
                    <a:lumMod val="20000"/>
                    <a:lumOff val="80000"/>
                  </a:schemeClr>
                </a:solidFill>
                <a:latin typeface="Comic Sans MS" panose="030F0702030302020204" pitchFamily="66" charset="0"/>
              </a:rPr>
              <a:t> was a cheerful book called </a:t>
            </a:r>
            <a:r>
              <a:rPr lang="en-GB" altLang="en-US" sz="1800" i="1" dirty="0">
                <a:solidFill>
                  <a:schemeClr val="bg2">
                    <a:lumMod val="20000"/>
                    <a:lumOff val="80000"/>
                  </a:schemeClr>
                </a:solidFill>
                <a:latin typeface="Comic Sans MS" panose="030F0702030302020204" pitchFamily="66" charset="0"/>
              </a:rPr>
              <a:t>Jazz</a:t>
            </a:r>
            <a:r>
              <a:rPr lang="en-GB" altLang="en-US" sz="1800" dirty="0">
                <a:solidFill>
                  <a:schemeClr val="bg2">
                    <a:lumMod val="20000"/>
                    <a:lumOff val="80000"/>
                  </a:schemeClr>
                </a:solidFill>
                <a:latin typeface="Comic Sans MS" panose="030F0702030302020204" pitchFamily="66" charset="0"/>
              </a:rPr>
              <a:t>, which Matisse prepared during the war but which was only published in 1947. The book and the concurrently published album with the twenty </a:t>
            </a:r>
            <a:r>
              <a:rPr lang="en-GB" altLang="en-US" sz="1800" dirty="0" err="1">
                <a:solidFill>
                  <a:schemeClr val="bg2">
                    <a:lumMod val="20000"/>
                    <a:lumOff val="80000"/>
                  </a:schemeClr>
                </a:solidFill>
                <a:latin typeface="Comic Sans MS" panose="030F0702030302020204" pitchFamily="66" charset="0"/>
              </a:rPr>
              <a:t>color</a:t>
            </a:r>
            <a:r>
              <a:rPr lang="en-GB" altLang="en-US" sz="1800" dirty="0">
                <a:solidFill>
                  <a:schemeClr val="bg2">
                    <a:lumMod val="20000"/>
                    <a:lumOff val="80000"/>
                  </a:schemeClr>
                </a:solidFill>
                <a:latin typeface="Comic Sans MS" panose="030F0702030302020204" pitchFamily="66" charset="0"/>
              </a:rPr>
              <a:t> plates was only printed in a hundred copies. The lively </a:t>
            </a:r>
            <a:r>
              <a:rPr lang="en-GB" altLang="en-US" sz="1800" dirty="0" err="1">
                <a:solidFill>
                  <a:schemeClr val="bg2">
                    <a:lumMod val="20000"/>
                    <a:lumOff val="80000"/>
                  </a:schemeClr>
                </a:solidFill>
                <a:latin typeface="Comic Sans MS" panose="030F0702030302020204" pitchFamily="66" charset="0"/>
              </a:rPr>
              <a:t>multicolor</a:t>
            </a:r>
            <a:r>
              <a:rPr lang="en-GB" altLang="en-US" sz="1800" dirty="0">
                <a:solidFill>
                  <a:schemeClr val="bg2">
                    <a:lumMod val="20000"/>
                    <a:lumOff val="80000"/>
                  </a:schemeClr>
                </a:solidFill>
                <a:latin typeface="Comic Sans MS" panose="030F0702030302020204" pitchFamily="66" charset="0"/>
              </a:rPr>
              <a:t> forms, both abstract and figurative, seem to echo the voice of a man stubbornly refusing to be cowed by the times. But he was also enchanted by the technique. "The walls of my bedroom are covered with </a:t>
            </a:r>
            <a:r>
              <a:rPr lang="en-GB" altLang="en-US" sz="1800" dirty="0" err="1">
                <a:solidFill>
                  <a:schemeClr val="bg2">
                    <a:lumMod val="20000"/>
                    <a:lumOff val="80000"/>
                  </a:schemeClr>
                </a:solidFill>
                <a:latin typeface="Comic Sans MS" panose="030F0702030302020204" pitchFamily="66" charset="0"/>
              </a:rPr>
              <a:t>cutouts</a:t>
            </a:r>
            <a:r>
              <a:rPr lang="en-GB" altLang="en-US" sz="1800" dirty="0">
                <a:solidFill>
                  <a:schemeClr val="bg2">
                    <a:lumMod val="20000"/>
                    <a:lumOff val="80000"/>
                  </a:schemeClr>
                </a:solidFill>
                <a:latin typeface="Comic Sans MS" panose="030F0702030302020204" pitchFamily="66" charset="0"/>
              </a:rPr>
              <a:t>," he wrote to André </a:t>
            </a:r>
            <a:r>
              <a:rPr lang="en-GB" altLang="en-US" sz="1800" dirty="0" err="1">
                <a:solidFill>
                  <a:schemeClr val="bg2">
                    <a:lumMod val="20000"/>
                    <a:lumOff val="80000"/>
                  </a:schemeClr>
                </a:solidFill>
                <a:latin typeface="Comic Sans MS" panose="030F0702030302020204" pitchFamily="66" charset="0"/>
              </a:rPr>
              <a:t>Rouveyre</a:t>
            </a:r>
            <a:r>
              <a:rPr lang="en-GB" altLang="en-US" sz="1800" dirty="0">
                <a:solidFill>
                  <a:schemeClr val="bg2">
                    <a:lumMod val="20000"/>
                    <a:lumOff val="80000"/>
                  </a:schemeClr>
                </a:solidFill>
                <a:latin typeface="Comic Sans MS" panose="030F0702030302020204" pitchFamily="66" charset="0"/>
              </a:rPr>
              <a:t> in 1948. "I still don't know what I'll do with them."</a:t>
            </a:r>
          </a:p>
        </p:txBody>
      </p:sp>
      <p:pic>
        <p:nvPicPr>
          <p:cNvPr id="20483" name="Picture 4">
            <a:extLst>
              <a:ext uri="{FF2B5EF4-FFF2-40B4-BE49-F238E27FC236}">
                <a16:creationId xmlns:a16="http://schemas.microsoft.com/office/drawing/2014/main" id="{32B880DD-8F1A-4137-9AC9-7B4944FF57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2638425"/>
            <a:ext cx="6137275"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21506" name="Picture 4" descr="hb_1999">
            <a:extLst>
              <a:ext uri="{FF2B5EF4-FFF2-40B4-BE49-F238E27FC236}">
                <a16:creationId xmlns:a16="http://schemas.microsoft.com/office/drawing/2014/main" id="{89ABD06B-34E4-4B08-B1D2-416A55E8D64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9388" y="173038"/>
            <a:ext cx="3168650" cy="6569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507" name="Title 2">
            <a:extLst>
              <a:ext uri="{FF2B5EF4-FFF2-40B4-BE49-F238E27FC236}">
                <a16:creationId xmlns:a16="http://schemas.microsoft.com/office/drawing/2014/main" id="{BD28732C-69E4-4C0E-BB8C-2C7AEB9938DD}"/>
              </a:ext>
            </a:extLst>
          </p:cNvPr>
          <p:cNvSpPr>
            <a:spLocks noGrp="1"/>
          </p:cNvSpPr>
          <p:nvPr>
            <p:ph type="title"/>
          </p:nvPr>
        </p:nvSpPr>
        <p:spPr>
          <a:xfrm>
            <a:off x="3348038" y="274638"/>
            <a:ext cx="5795962" cy="1143000"/>
          </a:xfrm>
        </p:spPr>
        <p:txBody>
          <a:bodyPr>
            <a:normAutofit fontScale="90000"/>
          </a:bodyPr>
          <a:lstStyle/>
          <a:p>
            <a:pPr eaLnBrk="1" hangingPunct="1">
              <a:defRPr/>
            </a:pPr>
            <a:br>
              <a:rPr lang="en-GB" altLang="en-US" sz="1800" b="1" dirty="0"/>
            </a:br>
            <a:r>
              <a:rPr lang="en-GB" altLang="en-US" sz="1800" b="1" dirty="0">
                <a:solidFill>
                  <a:schemeClr val="bg2">
                    <a:lumMod val="20000"/>
                    <a:lumOff val="80000"/>
                  </a:schemeClr>
                </a:solidFill>
                <a:latin typeface="Comic Sans MS" panose="030F0702030302020204" pitchFamily="66" charset="0"/>
              </a:rPr>
              <a:t>Snow Flowers, </a:t>
            </a:r>
            <a:r>
              <a:rPr lang="en-GB" altLang="en-US" sz="1800" dirty="0" err="1">
                <a:solidFill>
                  <a:schemeClr val="bg2">
                    <a:lumMod val="20000"/>
                    <a:lumOff val="80000"/>
                  </a:schemeClr>
                </a:solidFill>
                <a:latin typeface="Comic Sans MS" panose="030F0702030302020204" pitchFamily="66" charset="0"/>
              </a:rPr>
              <a:t>watercolor</a:t>
            </a:r>
            <a:r>
              <a:rPr lang="en-GB" altLang="en-US" sz="1800" dirty="0">
                <a:solidFill>
                  <a:schemeClr val="bg2">
                    <a:lumMod val="20000"/>
                    <a:lumOff val="80000"/>
                  </a:schemeClr>
                </a:solidFill>
                <a:latin typeface="Comic Sans MS" panose="030F0702030302020204" pitchFamily="66" charset="0"/>
              </a:rPr>
              <a:t> and gouache on cut and pasted papers; 174 x 80.6 cm, the MET, NY</a:t>
            </a:r>
            <a:br>
              <a:rPr lang="en-GB" altLang="en-US" sz="1800" b="1" dirty="0">
                <a:solidFill>
                  <a:schemeClr val="bg2">
                    <a:lumMod val="20000"/>
                    <a:lumOff val="80000"/>
                  </a:schemeClr>
                </a:solidFill>
                <a:latin typeface="Comic Sans MS" panose="030F0702030302020204" pitchFamily="66" charset="0"/>
              </a:rPr>
            </a:br>
            <a:r>
              <a:rPr lang="en-GB" altLang="en-US" sz="1800" b="1" dirty="0">
                <a:solidFill>
                  <a:schemeClr val="bg2">
                    <a:lumMod val="20000"/>
                    <a:lumOff val="80000"/>
                  </a:schemeClr>
                </a:solidFill>
                <a:latin typeface="Comic Sans MS" panose="030F0702030302020204" pitchFamily="66" charset="0"/>
              </a:rPr>
              <a:t>The Snail</a:t>
            </a:r>
            <a:r>
              <a:rPr lang="en-GB" altLang="en-US" sz="1800" i="1" dirty="0">
                <a:solidFill>
                  <a:schemeClr val="bg2">
                    <a:lumMod val="20000"/>
                    <a:lumOff val="80000"/>
                  </a:schemeClr>
                </a:solidFill>
                <a:latin typeface="Comic Sans MS" panose="030F0702030302020204" pitchFamily="66" charset="0"/>
              </a:rPr>
              <a:t>,</a:t>
            </a:r>
            <a:r>
              <a:rPr lang="en-GB" altLang="en-US" sz="1800" dirty="0">
                <a:solidFill>
                  <a:schemeClr val="bg2">
                    <a:lumMod val="20000"/>
                    <a:lumOff val="80000"/>
                  </a:schemeClr>
                </a:solidFill>
                <a:latin typeface="Comic Sans MS" panose="030F0702030302020204" pitchFamily="66" charset="0"/>
              </a:rPr>
              <a:t> 1953, gouache on paper, cut and pasted, on white paper, 2864 x 2870 mm, TATE Modern</a:t>
            </a:r>
            <a:br>
              <a:rPr lang="en-GB" altLang="en-US" sz="1800" dirty="0"/>
            </a:br>
            <a:endParaRPr lang="en-GB" altLang="en-US" sz="1800" dirty="0"/>
          </a:p>
        </p:txBody>
      </p:sp>
      <p:pic>
        <p:nvPicPr>
          <p:cNvPr id="21508" name="Picture 9">
            <a:extLst>
              <a:ext uri="{FF2B5EF4-FFF2-40B4-BE49-F238E27FC236}">
                <a16:creationId xmlns:a16="http://schemas.microsoft.com/office/drawing/2014/main" id="{B974E1EB-71DD-49B2-A0D7-12BF37E34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75" y="1487488"/>
            <a:ext cx="5184775" cy="515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2530" name="Title 4">
            <a:extLst>
              <a:ext uri="{FF2B5EF4-FFF2-40B4-BE49-F238E27FC236}">
                <a16:creationId xmlns:a16="http://schemas.microsoft.com/office/drawing/2014/main" id="{F0B2F9D0-F752-481F-A0F1-81AD1E02C156}"/>
              </a:ext>
            </a:extLst>
          </p:cNvPr>
          <p:cNvSpPr>
            <a:spLocks noGrp="1"/>
          </p:cNvSpPr>
          <p:nvPr>
            <p:ph type="title"/>
          </p:nvPr>
        </p:nvSpPr>
        <p:spPr/>
        <p:txBody>
          <a:bodyPr>
            <a:normAutofit fontScale="90000"/>
          </a:bodyPr>
          <a:lstStyle/>
          <a:p>
            <a:pPr>
              <a:defRPr/>
            </a:pP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br>
              <a:rPr lang="en-GB" altLang="en-US" sz="2000" b="1" dirty="0">
                <a:solidFill>
                  <a:schemeClr val="bg2">
                    <a:lumMod val="20000"/>
                    <a:lumOff val="80000"/>
                  </a:schemeClr>
                </a:solidFill>
                <a:latin typeface="Comic Sans MS" panose="030F0702030302020204" pitchFamily="66" charset="0"/>
              </a:rPr>
            </a:br>
            <a:r>
              <a:rPr lang="en-GB" altLang="en-US" sz="2000" b="1" dirty="0">
                <a:solidFill>
                  <a:schemeClr val="bg2">
                    <a:lumMod val="20000"/>
                    <a:lumOff val="80000"/>
                  </a:schemeClr>
                </a:solidFill>
                <a:latin typeface="Comic Sans MS" panose="030F0702030302020204" pitchFamily="66" charset="0"/>
              </a:rPr>
              <a:t>The Parakeet and the Mermaid</a:t>
            </a:r>
            <a:r>
              <a:rPr lang="en-GB" altLang="en-US" sz="2000" dirty="0">
                <a:solidFill>
                  <a:schemeClr val="bg2">
                    <a:lumMod val="20000"/>
                    <a:lumOff val="80000"/>
                  </a:schemeClr>
                </a:solidFill>
                <a:latin typeface="Comic Sans MS" panose="030F0702030302020204" pitchFamily="66" charset="0"/>
              </a:rPr>
              <a:t>, Gouache on paper, cut and pasted, and charcoal on white paper, 337 x 768.5 cm, Tate Modern</a:t>
            </a:r>
          </a:p>
        </p:txBody>
      </p:sp>
      <p:pic>
        <p:nvPicPr>
          <p:cNvPr id="22531" name="Picture 4">
            <a:extLst>
              <a:ext uri="{FF2B5EF4-FFF2-40B4-BE49-F238E27FC236}">
                <a16:creationId xmlns:a16="http://schemas.microsoft.com/office/drawing/2014/main" id="{1E35E9A3-D518-4094-897A-B201295E7C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88" y="2498725"/>
            <a:ext cx="6951662"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FD63B708-0F6B-4ABF-940C-7DB8F5E8D935}"/>
              </a:ext>
            </a:extLst>
          </p:cNvPr>
          <p:cNvSpPr>
            <a:spLocks noGrp="1"/>
          </p:cNvSpPr>
          <p:nvPr>
            <p:ph type="title"/>
          </p:nvPr>
        </p:nvSpPr>
        <p:spPr/>
        <p:txBody>
          <a:bodyPr>
            <a:normAutofit fontScale="90000"/>
          </a:bodyPr>
          <a:lstStyle/>
          <a:p>
            <a:pPr>
              <a:defRPr/>
            </a:pPr>
            <a:br>
              <a:rPr lang="fr-FR" altLang="en-US" sz="1800" b="1" i="1" dirty="0"/>
            </a:br>
            <a:br>
              <a:rPr lang="fr-FR" altLang="en-US" sz="1800" b="1" i="1" dirty="0"/>
            </a:br>
            <a:r>
              <a:rPr lang="fr-FR" altLang="en-US" sz="2000" b="1" dirty="0">
                <a:solidFill>
                  <a:schemeClr val="bg2">
                    <a:lumMod val="20000"/>
                    <a:lumOff val="80000"/>
                  </a:schemeClr>
                </a:solidFill>
                <a:latin typeface="Comic Sans MS" panose="030F0702030302020204" pitchFamily="66" charset="0"/>
              </a:rPr>
              <a:t>Polynésie, la mer, </a:t>
            </a:r>
            <a:r>
              <a:rPr lang="fr-FR" altLang="en-US" sz="2000" dirty="0">
                <a:solidFill>
                  <a:schemeClr val="bg2">
                    <a:lumMod val="20000"/>
                    <a:lumOff val="80000"/>
                  </a:schemeClr>
                </a:solidFill>
                <a:latin typeface="Comic Sans MS" panose="030F0702030302020204" pitchFamily="66" charset="0"/>
              </a:rPr>
              <a:t>1946,</a:t>
            </a:r>
            <a:r>
              <a:rPr lang="en-GB" altLang="en-US" sz="2000" dirty="0">
                <a:solidFill>
                  <a:schemeClr val="bg2">
                    <a:lumMod val="20000"/>
                    <a:lumOff val="80000"/>
                  </a:schemeClr>
                </a:solidFill>
                <a:latin typeface="Comic Sans MS" panose="030F0702030302020204" pitchFamily="66" charset="0"/>
              </a:rPr>
              <a:t> paper </a:t>
            </a:r>
            <a:r>
              <a:rPr lang="en-GB" altLang="en-US" sz="2000" dirty="0" err="1">
                <a:solidFill>
                  <a:schemeClr val="bg2">
                    <a:lumMod val="20000"/>
                    <a:lumOff val="80000"/>
                  </a:schemeClr>
                </a:solidFill>
                <a:latin typeface="Comic Sans MS" panose="030F0702030302020204" pitchFamily="66" charset="0"/>
              </a:rPr>
              <a:t>cutouts</a:t>
            </a:r>
            <a:r>
              <a:rPr lang="en-GB" altLang="en-US" sz="2000" dirty="0">
                <a:solidFill>
                  <a:schemeClr val="bg2">
                    <a:lumMod val="20000"/>
                    <a:lumOff val="80000"/>
                  </a:schemeClr>
                </a:solidFill>
                <a:latin typeface="Comic Sans MS" panose="030F0702030302020204" pitchFamily="66" charset="0"/>
              </a:rPr>
              <a:t> painted in gouache glued on paper on canvas, </a:t>
            </a:r>
            <a:r>
              <a:rPr lang="fr-FR" altLang="en-US" sz="2000" dirty="0">
                <a:solidFill>
                  <a:schemeClr val="bg2">
                    <a:lumMod val="20000"/>
                    <a:lumOff val="80000"/>
                  </a:schemeClr>
                </a:solidFill>
                <a:latin typeface="Comic Sans MS" panose="030F0702030302020204" pitchFamily="66" charset="0"/>
              </a:rPr>
              <a:t>196 x 314 cm, Musée National d'Art Moderne, Centre Georges Pompidou, Paris</a:t>
            </a:r>
            <a:br>
              <a:rPr lang="en-GB" altLang="en-US" sz="2000" dirty="0">
                <a:solidFill>
                  <a:schemeClr val="bg2">
                    <a:lumMod val="20000"/>
                    <a:lumOff val="80000"/>
                  </a:schemeClr>
                </a:solidFill>
                <a:latin typeface="Comic Sans MS" panose="030F0702030302020204" pitchFamily="66" charset="0"/>
              </a:rPr>
            </a:br>
            <a:br>
              <a:rPr lang="fr-FR" altLang="en-US" sz="1800" dirty="0"/>
            </a:br>
            <a:endParaRPr lang="en-GB" altLang="en-US" sz="1800" dirty="0"/>
          </a:p>
        </p:txBody>
      </p:sp>
      <p:pic>
        <p:nvPicPr>
          <p:cNvPr id="23555" name="Picture 2" descr="MatisseFourth Grade, Paper Cut Out, Cutout, Art Drawing, Henry Matisse, Henri Matisse, Cut Paper, Elementary Art, The Sea">
            <a:extLst>
              <a:ext uri="{FF2B5EF4-FFF2-40B4-BE49-F238E27FC236}">
                <a16:creationId xmlns:a16="http://schemas.microsoft.com/office/drawing/2014/main" id="{FC14EA05-A6A3-4B6B-94EA-AFD57E5DB2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1428750"/>
            <a:ext cx="8348663" cy="524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588CAE1F-E580-4B76-BD08-D6C14A7A8C03}"/>
              </a:ext>
            </a:extLst>
          </p:cNvPr>
          <p:cNvSpPr>
            <a:spLocks noGrp="1" noChangeArrowheads="1"/>
          </p:cNvSpPr>
          <p:nvPr>
            <p:ph type="title"/>
          </p:nvPr>
        </p:nvSpPr>
        <p:spPr>
          <a:xfrm>
            <a:off x="0" y="274638"/>
            <a:ext cx="4246563" cy="1143000"/>
          </a:xfrm>
        </p:spPr>
        <p:txBody>
          <a:bodyPr>
            <a:normAutofit fontScale="90000"/>
          </a:bodyPr>
          <a:lstStyle/>
          <a:p>
            <a:pPr>
              <a:defRPr/>
            </a:pP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br>
              <a:rPr lang="en-GB" altLang="en-US" sz="1800" b="1" dirty="0"/>
            </a:br>
            <a:r>
              <a:rPr lang="en-GB" altLang="en-US" sz="2000" b="1" dirty="0">
                <a:solidFill>
                  <a:schemeClr val="bg2">
                    <a:lumMod val="20000"/>
                    <a:lumOff val="80000"/>
                  </a:schemeClr>
                </a:solidFill>
                <a:latin typeface="Comic Sans MS" panose="030F0702030302020204" pitchFamily="66" charset="0"/>
              </a:rPr>
              <a:t>Blue Nude (I)</a:t>
            </a:r>
            <a:r>
              <a:rPr lang="en-GB" altLang="en-US" sz="2000" dirty="0">
                <a:solidFill>
                  <a:schemeClr val="bg2">
                    <a:lumMod val="20000"/>
                    <a:lumOff val="80000"/>
                  </a:schemeClr>
                </a:solidFill>
                <a:latin typeface="Comic Sans MS" panose="030F0702030302020204" pitchFamily="66" charset="0"/>
              </a:rPr>
              <a:t>, 1952, paper </a:t>
            </a:r>
            <a:r>
              <a:rPr lang="en-GB" altLang="en-US" sz="2000" dirty="0" err="1">
                <a:solidFill>
                  <a:schemeClr val="bg2">
                    <a:lumMod val="20000"/>
                    <a:lumOff val="80000"/>
                  </a:schemeClr>
                </a:solidFill>
                <a:latin typeface="Comic Sans MS" panose="030F0702030302020204" pitchFamily="66" charset="0"/>
              </a:rPr>
              <a:t>cutouts</a:t>
            </a:r>
            <a:r>
              <a:rPr lang="en-GB" altLang="en-US" sz="2000" dirty="0">
                <a:solidFill>
                  <a:schemeClr val="bg2">
                    <a:lumMod val="20000"/>
                    <a:lumOff val="80000"/>
                  </a:schemeClr>
                </a:solidFill>
                <a:latin typeface="Comic Sans MS" panose="030F0702030302020204" pitchFamily="66" charset="0"/>
              </a:rPr>
              <a:t> painted in gouache glued on paper on canvas, 106 × 78 cm, </a:t>
            </a:r>
            <a:r>
              <a:rPr lang="fr-FR" altLang="en-US" sz="2000" dirty="0">
                <a:solidFill>
                  <a:schemeClr val="bg2">
                    <a:lumMod val="20000"/>
                    <a:lumOff val="80000"/>
                  </a:schemeClr>
                </a:solidFill>
                <a:latin typeface="Comic Sans MS" panose="030F0702030302020204" pitchFamily="66" charset="0"/>
              </a:rPr>
              <a:t>Musée National d'Art Moderne, Centre Georges Pompidou, Paris</a:t>
            </a:r>
            <a:br>
              <a:rPr lang="en-GB" altLang="en-US" sz="2000" dirty="0">
                <a:solidFill>
                  <a:schemeClr val="bg2">
                    <a:lumMod val="20000"/>
                    <a:lumOff val="80000"/>
                  </a:schemeClr>
                </a:solidFill>
                <a:latin typeface="Comic Sans MS" panose="030F0702030302020204" pitchFamily="66" charset="0"/>
              </a:rPr>
            </a:br>
            <a:endParaRPr lang="el-GR" altLang="en-US" sz="2000" dirty="0">
              <a:solidFill>
                <a:schemeClr val="bg2">
                  <a:lumMod val="20000"/>
                  <a:lumOff val="80000"/>
                </a:schemeClr>
              </a:solidFill>
              <a:latin typeface="Comic Sans MS" panose="030F0702030302020204" pitchFamily="66" charset="0"/>
            </a:endParaRPr>
          </a:p>
        </p:txBody>
      </p:sp>
      <p:pic>
        <p:nvPicPr>
          <p:cNvPr id="24579" name="Picture 5" descr="Henri Matisse, Blue Nude (I), 1952">
            <a:extLst>
              <a:ext uri="{FF2B5EF4-FFF2-40B4-BE49-F238E27FC236}">
                <a16:creationId xmlns:a16="http://schemas.microsoft.com/office/drawing/2014/main" id="{79EE3A3A-22C5-4275-B6A7-62097D71FF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563" y="193675"/>
            <a:ext cx="4718050" cy="647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2BCCB270-8B11-4F98-9818-15A29A0C66BD}"/>
              </a:ext>
            </a:extLst>
          </p:cNvPr>
          <p:cNvSpPr>
            <a:spLocks noGrp="1"/>
          </p:cNvSpPr>
          <p:nvPr>
            <p:ph type="title"/>
          </p:nvPr>
        </p:nvSpPr>
        <p:spPr/>
        <p:txBody>
          <a:bodyPr>
            <a:normAutofit fontScale="90000"/>
          </a:bodyPr>
          <a:lstStyle/>
          <a:p>
            <a:pPr>
              <a:defRPr/>
            </a:pPr>
            <a:r>
              <a:rPr lang="en-US" altLang="el-GR" sz="2000" b="1" dirty="0">
                <a:solidFill>
                  <a:schemeClr val="bg2">
                    <a:lumMod val="20000"/>
                    <a:lumOff val="80000"/>
                  </a:schemeClr>
                </a:solidFill>
                <a:latin typeface="Comic Sans MS" panose="030F0702030302020204" pitchFamily="66" charset="0"/>
              </a:rPr>
              <a:t>The Swimming Pool, </a:t>
            </a:r>
            <a:r>
              <a:rPr lang="en-US" altLang="el-GR" sz="2000" dirty="0">
                <a:solidFill>
                  <a:schemeClr val="bg2">
                    <a:lumMod val="20000"/>
                    <a:lumOff val="80000"/>
                  </a:schemeClr>
                </a:solidFill>
                <a:latin typeface="Comic Sans MS" panose="030F0702030302020204" pitchFamily="66" charset="0"/>
              </a:rPr>
              <a:t>1952, </a:t>
            </a:r>
            <a:r>
              <a:rPr lang="en-GB" altLang="el-GR" sz="2000" dirty="0">
                <a:solidFill>
                  <a:schemeClr val="bg2">
                    <a:lumMod val="20000"/>
                    <a:lumOff val="80000"/>
                  </a:schemeClr>
                </a:solidFill>
                <a:latin typeface="Comic Sans MS" panose="030F0702030302020204" pitchFamily="66" charset="0"/>
              </a:rPr>
              <a:t>Gouache on paper, cut and pasted, on painted paper, 185.4 x 1643.3 cm, </a:t>
            </a:r>
            <a:r>
              <a:rPr lang="en-US" altLang="el-GR" sz="2000" dirty="0">
                <a:solidFill>
                  <a:schemeClr val="bg2">
                    <a:lumMod val="20000"/>
                    <a:lumOff val="80000"/>
                  </a:schemeClr>
                </a:solidFill>
                <a:latin typeface="Comic Sans MS" panose="030F0702030302020204" pitchFamily="66" charset="0"/>
              </a:rPr>
              <a:t>MOMA, NY</a:t>
            </a:r>
            <a:br>
              <a:rPr lang="en-US" altLang="el-GR" sz="2000" dirty="0"/>
            </a:br>
            <a:br>
              <a:rPr lang="en-US" altLang="el-GR" sz="2000" dirty="0"/>
            </a:br>
            <a:br>
              <a:rPr lang="en-US" altLang="el-GR" sz="2000" dirty="0"/>
            </a:br>
            <a:endParaRPr lang="en-GB" altLang="el-GR" sz="2000" b="1" dirty="0"/>
          </a:p>
        </p:txBody>
      </p:sp>
      <p:pic>
        <p:nvPicPr>
          <p:cNvPr id="25603" name="Picture 6">
            <a:extLst>
              <a:ext uri="{FF2B5EF4-FFF2-40B4-BE49-F238E27FC236}">
                <a16:creationId xmlns:a16="http://schemas.microsoft.com/office/drawing/2014/main" id="{CECD99FA-CC52-4592-B9B0-F7956D8732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833438"/>
            <a:ext cx="8642350" cy="575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CBE3E929-08B0-4F46-84F2-1A854CA10CFF}"/>
              </a:ext>
            </a:extLst>
          </p:cNvPr>
          <p:cNvSpPr>
            <a:spLocks noGrp="1"/>
          </p:cNvSpPr>
          <p:nvPr>
            <p:ph type="title"/>
          </p:nvPr>
        </p:nvSpPr>
        <p:spPr>
          <a:xfrm>
            <a:off x="0" y="274638"/>
            <a:ext cx="9144000" cy="1143000"/>
          </a:xfrm>
        </p:spPr>
        <p:txBody>
          <a:bodyPr>
            <a:normAutofit fontScale="90000"/>
          </a:bodyPr>
          <a:lstStyle/>
          <a:p>
            <a:pPr>
              <a:defRPr/>
            </a:pPr>
            <a:br>
              <a:rPr lang="en-US" altLang="el-GR" sz="1400" dirty="0"/>
            </a:br>
            <a:br>
              <a:rPr lang="en-GB" altLang="el-GR" sz="1400" dirty="0"/>
            </a:br>
            <a:br>
              <a:rPr lang="en-GB" altLang="el-GR" sz="1400" dirty="0"/>
            </a:br>
            <a:br>
              <a:rPr lang="en-GB" altLang="el-GR" sz="1400" dirty="0"/>
            </a:br>
            <a:br>
              <a:rPr lang="en-GB" altLang="el-GR" sz="1400" dirty="0"/>
            </a:br>
            <a:br>
              <a:rPr lang="en-GB" altLang="el-GR" sz="1400" dirty="0"/>
            </a:br>
            <a:br>
              <a:rPr lang="en-GB" altLang="el-GR" sz="1400" dirty="0"/>
            </a:br>
            <a:br>
              <a:rPr lang="en-GB" altLang="el-GR" sz="1400" dirty="0"/>
            </a:br>
            <a:br>
              <a:rPr lang="en-GB" altLang="el-GR" sz="1400" dirty="0"/>
            </a:br>
            <a:br>
              <a:rPr lang="en-GB" altLang="el-GR" sz="1400" dirty="0"/>
            </a:br>
            <a:br>
              <a:rPr lang="en-GB" altLang="el-GR" sz="1400" dirty="0"/>
            </a:br>
            <a:r>
              <a:rPr lang="en-GB" altLang="el-GR" sz="1500" dirty="0">
                <a:solidFill>
                  <a:schemeClr val="bg2">
                    <a:lumMod val="20000"/>
                    <a:lumOff val="80000"/>
                  </a:schemeClr>
                </a:solidFill>
                <a:latin typeface="Comic Sans MS" panose="030F0702030302020204" pitchFamily="66" charset="0"/>
              </a:rPr>
              <a:t>One morning in the summer of 1952, Matisse told his studio assistant and secretary Lydia </a:t>
            </a:r>
            <a:r>
              <a:rPr lang="en-GB" altLang="el-GR" sz="1500" dirty="0" err="1">
                <a:solidFill>
                  <a:schemeClr val="bg2">
                    <a:lumMod val="20000"/>
                    <a:lumOff val="80000"/>
                  </a:schemeClr>
                </a:solidFill>
                <a:latin typeface="Comic Sans MS" panose="030F0702030302020204" pitchFamily="66" charset="0"/>
              </a:rPr>
              <a:t>Delectorskaya</a:t>
            </a:r>
            <a:r>
              <a:rPr lang="en-GB" altLang="el-GR" sz="1500" dirty="0">
                <a:solidFill>
                  <a:schemeClr val="bg2">
                    <a:lumMod val="20000"/>
                    <a:lumOff val="80000"/>
                  </a:schemeClr>
                </a:solidFill>
                <a:latin typeface="Comic Sans MS" panose="030F0702030302020204" pitchFamily="66" charset="0"/>
              </a:rPr>
              <a:t> that “he wanted to see divers,” so they set out to a </a:t>
            </a:r>
            <a:r>
              <a:rPr lang="en-GB" altLang="el-GR" sz="1500" dirty="0" err="1">
                <a:solidFill>
                  <a:schemeClr val="bg2">
                    <a:lumMod val="20000"/>
                    <a:lumOff val="80000"/>
                  </a:schemeClr>
                </a:solidFill>
                <a:latin typeface="Comic Sans MS" panose="030F0702030302020204" pitchFamily="66" charset="0"/>
              </a:rPr>
              <a:t>favorite</a:t>
            </a:r>
            <a:r>
              <a:rPr lang="en-GB" altLang="el-GR" sz="1500" dirty="0">
                <a:solidFill>
                  <a:schemeClr val="bg2">
                    <a:lumMod val="20000"/>
                    <a:lumOff val="80000"/>
                  </a:schemeClr>
                </a:solidFill>
                <a:latin typeface="Comic Sans MS" panose="030F0702030302020204" pitchFamily="66" charset="0"/>
              </a:rPr>
              <a:t> pool in Cannes. Suffering under the “blazing sun,” they returned home, where Matisse declared, “I will make myself my own pool.” He asked </a:t>
            </a:r>
            <a:r>
              <a:rPr lang="en-GB" altLang="el-GR" sz="1500" dirty="0" err="1">
                <a:solidFill>
                  <a:schemeClr val="bg2">
                    <a:lumMod val="20000"/>
                    <a:lumOff val="80000"/>
                  </a:schemeClr>
                </a:solidFill>
                <a:latin typeface="Comic Sans MS" panose="030F0702030302020204" pitchFamily="66" charset="0"/>
              </a:rPr>
              <a:t>Delectorskaya</a:t>
            </a:r>
            <a:r>
              <a:rPr lang="en-GB" altLang="el-GR" sz="1500" dirty="0">
                <a:solidFill>
                  <a:schemeClr val="bg2">
                    <a:lumMod val="20000"/>
                    <a:lumOff val="80000"/>
                  </a:schemeClr>
                </a:solidFill>
                <a:latin typeface="Comic Sans MS" panose="030F0702030302020204" pitchFamily="66" charset="0"/>
              </a:rPr>
              <a:t> to ring the walls of his dining room at the Hôtel </a:t>
            </a:r>
            <a:r>
              <a:rPr lang="en-GB" altLang="el-GR" sz="1500" dirty="0" err="1">
                <a:solidFill>
                  <a:schemeClr val="bg2">
                    <a:lumMod val="20000"/>
                    <a:lumOff val="80000"/>
                  </a:schemeClr>
                </a:solidFill>
                <a:latin typeface="Comic Sans MS" panose="030F0702030302020204" pitchFamily="66" charset="0"/>
              </a:rPr>
              <a:t>Régina</a:t>
            </a:r>
            <a:r>
              <a:rPr lang="en-GB" altLang="el-GR" sz="1500" dirty="0">
                <a:solidFill>
                  <a:schemeClr val="bg2">
                    <a:lumMod val="20000"/>
                    <a:lumOff val="80000"/>
                  </a:schemeClr>
                </a:solidFill>
                <a:latin typeface="Comic Sans MS" panose="030F0702030302020204" pitchFamily="66" charset="0"/>
              </a:rPr>
              <a:t> in Nice with a band of white paper, positioned just above the level of his head, breaking only at the windows and door at opposite ends of the room. The room itself was lined with tan burlap, a popular wall covering of the time. Matisse then cut his own divers, swimmers, and sea creatures out of paper painted in an ultramarine blue. The blue forms were pinned on the white paper, which helped define the aquatic ballet of bodies, splashing water, and light.</a:t>
            </a:r>
            <a:br>
              <a:rPr lang="en-GB" altLang="el-GR" sz="1500" dirty="0">
                <a:solidFill>
                  <a:schemeClr val="bg2">
                    <a:lumMod val="20000"/>
                    <a:lumOff val="80000"/>
                  </a:schemeClr>
                </a:solidFill>
                <a:latin typeface="Comic Sans MS" panose="030F0702030302020204" pitchFamily="66" charset="0"/>
              </a:rPr>
            </a:br>
            <a:r>
              <a:rPr lang="en-GB" altLang="el-GR" sz="1500" dirty="0">
                <a:solidFill>
                  <a:schemeClr val="bg2">
                    <a:lumMod val="20000"/>
                    <a:lumOff val="80000"/>
                  </a:schemeClr>
                </a:solidFill>
                <a:latin typeface="Comic Sans MS" panose="030F0702030302020204" pitchFamily="66" charset="0"/>
              </a:rPr>
              <a:t>The result was Matisse’s first and only self-contained, site-specific cut-out. With its reduction of forms, its dynamic deployment of positives and negatives, and its lateral expansion across the walls, </a:t>
            </a:r>
            <a:r>
              <a:rPr lang="en-GB" altLang="el-GR" sz="1500" b="1" i="1" dirty="0">
                <a:solidFill>
                  <a:schemeClr val="bg2">
                    <a:lumMod val="20000"/>
                    <a:lumOff val="80000"/>
                  </a:schemeClr>
                </a:solidFill>
                <a:latin typeface="Comic Sans MS" panose="030F0702030302020204" pitchFamily="66" charset="0"/>
              </a:rPr>
              <a:t>The Swimming Pool</a:t>
            </a:r>
            <a:r>
              <a:rPr lang="en-GB" altLang="el-GR" sz="1500" dirty="0">
                <a:solidFill>
                  <a:schemeClr val="bg2">
                    <a:lumMod val="20000"/>
                    <a:lumOff val="80000"/>
                  </a:schemeClr>
                </a:solidFill>
                <a:latin typeface="Comic Sans MS" panose="030F0702030302020204" pitchFamily="66" charset="0"/>
              </a:rPr>
              <a:t> was the culmination of Matisse’s work in cut paper up until that point. Matisse saw in paper’s pliability a perfect representation of the fluidity of water, making </a:t>
            </a:r>
            <a:r>
              <a:rPr lang="en-GB" altLang="el-GR" sz="1500" i="1" dirty="0">
                <a:solidFill>
                  <a:schemeClr val="bg2">
                    <a:lumMod val="20000"/>
                    <a:lumOff val="80000"/>
                  </a:schemeClr>
                </a:solidFill>
                <a:latin typeface="Comic Sans MS" panose="030F0702030302020204" pitchFamily="66" charset="0"/>
              </a:rPr>
              <a:t>The Swimming Pool</a:t>
            </a:r>
            <a:r>
              <a:rPr lang="en-GB" altLang="el-GR" sz="1500" dirty="0">
                <a:solidFill>
                  <a:schemeClr val="bg2">
                    <a:lumMod val="20000"/>
                    <a:lumOff val="80000"/>
                  </a:schemeClr>
                </a:solidFill>
                <a:latin typeface="Comic Sans MS" panose="030F0702030302020204" pitchFamily="66" charset="0"/>
              </a:rPr>
              <a:t> a perfect melding of subject and means.</a:t>
            </a:r>
            <a:br>
              <a:rPr lang="en-GB" altLang="el-GR" sz="1500" dirty="0">
                <a:solidFill>
                  <a:schemeClr val="bg2">
                    <a:lumMod val="20000"/>
                    <a:lumOff val="80000"/>
                  </a:schemeClr>
                </a:solidFill>
                <a:latin typeface="Comic Sans MS" panose="030F0702030302020204" pitchFamily="66" charset="0"/>
              </a:rPr>
            </a:br>
            <a:br>
              <a:rPr lang="en-GB" altLang="el-GR" sz="1500" dirty="0">
                <a:solidFill>
                  <a:schemeClr val="bg2">
                    <a:lumMod val="20000"/>
                    <a:lumOff val="80000"/>
                  </a:schemeClr>
                </a:solidFill>
                <a:latin typeface="Comic Sans MS" panose="030F0702030302020204" pitchFamily="66" charset="0"/>
              </a:rPr>
            </a:br>
            <a:endParaRPr lang="en-GB" altLang="el-GR" sz="1500" dirty="0">
              <a:solidFill>
                <a:schemeClr val="bg2">
                  <a:lumMod val="20000"/>
                  <a:lumOff val="80000"/>
                </a:schemeClr>
              </a:solidFill>
              <a:latin typeface="Comic Sans MS" panose="030F0702030302020204" pitchFamily="66" charset="0"/>
            </a:endParaRPr>
          </a:p>
        </p:txBody>
      </p:sp>
      <p:pic>
        <p:nvPicPr>
          <p:cNvPr id="26627" name="Picture 2">
            <a:extLst>
              <a:ext uri="{FF2B5EF4-FFF2-40B4-BE49-F238E27FC236}">
                <a16:creationId xmlns:a16="http://schemas.microsoft.com/office/drawing/2014/main" id="{73FAAD47-7A36-47D4-8A65-9A24A26F9F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738" y="3573463"/>
            <a:ext cx="42291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4">
            <a:extLst>
              <a:ext uri="{FF2B5EF4-FFF2-40B4-BE49-F238E27FC236}">
                <a16:creationId xmlns:a16="http://schemas.microsoft.com/office/drawing/2014/main" id="{D9514FA9-8278-4AB9-9B21-77E9FC2E2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3573463"/>
            <a:ext cx="3043237"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FBED57DA-07CC-464E-B96E-11BDCFEDF1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00225"/>
            <a:ext cx="8758237" cy="494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4">
            <a:extLst>
              <a:ext uri="{FF2B5EF4-FFF2-40B4-BE49-F238E27FC236}">
                <a16:creationId xmlns:a16="http://schemas.microsoft.com/office/drawing/2014/main" id="{050169CB-3217-4B46-B04B-26557CD19E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115888"/>
            <a:ext cx="7239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70</Words>
  <Application>Microsoft Office PowerPoint</Application>
  <PresentationFormat>On-screen Show (4:3)</PresentationFormat>
  <Paragraphs>24</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Comic Sans MS</vt:lpstr>
      <vt:lpstr>Office Theme</vt:lpstr>
      <vt:lpstr> Henri-Émile-Benoît Matisse, 1869-1954 Self-Portrait, 1906, oil on canvas, 55 x 46 cm, Statens Museum for Kunst, Copenhagen  </vt:lpstr>
      <vt:lpstr>                                         Luxury, Calm and Pleasure, 1904, oil on canvas, 98 x 118.5 cm, Musée d'Orsay, Paris  The painting's title comes from The Flowers of Evil. There all is order and beauty, Luxury, peace, and pleasure.  https://www.youtube.com/watch?v=7d6S8y2kYSg                 </vt:lpstr>
      <vt:lpstr>                  Woman with a Hat, 1905, oil on canvas, 80.56x59.69 cm, San Francisco Museum of Modern Art  Femme au chapeau marked a stylistic change from the regulated brushstrokes of Matisse's earlier work to a more expressive individual style. His use of non-naturalistic, arbitrary  colors and loose brushwork, which contributed to a sketchy or "unfinished" quality, seemed shocking to the viewers of the day.   The expatriate Stein family (Michael, Sarah, Leo, and Gertrude) bought the painting soon after its initial showing. </vt:lpstr>
      <vt:lpstr>                 Open Window, Collioure, 1905, oil on canvas,  55.3 x 46 cm, National Gallery of Art, Washington, DC An icon of early modernism, this small but explosive work, is celebrated as one of the most important early paintings of the so-called Fauve school. *Maximum intensity of color *Dazzling variety of brushstrokes *Pulsating cross-rhythms *Frames within frames *A new direction in modern art, one in which paintings develop an increasing autonomy from the things they depict. </vt:lpstr>
      <vt:lpstr>         Portrait of Madame Matisse (The green line), 1905, oil and tempera on canvas, 40.50x32.5, Statens Museum for Kunst, Copenhagen, Denmark  https://www.smk.dk/en/highlight/portrait-of-madame-matisse-the-green-line-1905/</vt:lpstr>
      <vt:lpstr>                                                                                                                                               The Young Sailor, 1906, oil on canvas, 101.6 x 83.2 cm , the MET, NY  Against the flat, bright pink background, Germain wears typical fisherman's garb. His broad face is flat and mask-like, and the contours of his rounded limbs are crisp and defined, creating a sharp contrast to the loose brushstrokes that constitute them.   *Theatrical looks *Bold palette *This is a most decorative portrait in the Fauve manner.  </vt:lpstr>
      <vt:lpstr>Le bonheur de vivre, 1905–6, oil on canvas, 176.5x240.7 cm, Barnes Foundation</vt:lpstr>
      <vt:lpstr>   *This is the epitome of Fauvism, a radical new approach that incorporates purely expressive, bright, clear colors and wildly sensual forms.  *By incorporating shifting perspectives, the viewer relates differently to the painting and is required to "enter" the scene.</vt:lpstr>
      <vt:lpstr>                                           The Dessert: Harmony in Red (The Red Room), 1908, oil on canvas, 180 cm × 220 cm, Hermitage Museum, St. Petersburg The luxuriant raspberry red fabric with its energetic twists of blue pattern seems to  sink down from the  wall, taking over  the surface of the table and uniting it in a single whole,  swallowing up the  three-dimensional  space of the room  and masterfully  confirming  the decorative  potential of the  canvas surface. The painting  was originally  purchased by the  Russian collector  Sergey Shchukin.                     </vt:lpstr>
      <vt:lpstr>The Dance (first version), 1909, oil on canvas, 259.7 cm × 390.1 cm, MOMA, NY https://www.moma.org/collection/works/79124</vt:lpstr>
      <vt:lpstr>The Dance, 1910, oil on canvas, 260 x 391 cm, Hermitage Museum, St. Petersburg </vt:lpstr>
      <vt:lpstr>              Post-Fauvism Periods</vt:lpstr>
      <vt:lpstr>  The Red Studio, 1911, oil on canvas, 181 x 219.1 cm, MOMA, NY https://www.youtube.com/watch?v=nz_zwsgjRbw   </vt:lpstr>
      <vt:lpstr>The Italian Woman (L'Italienne), 1916, oil on canvas, 116.7 x 89.5 cm, the Guggenheim, NY Laurette in a Green Robe (Black Background), 1916, oil on canvas, 73 x 54.3 cm, the MET, NY </vt:lpstr>
      <vt:lpstr>   Odalisque with Arms Raised, (of Henriette Darricarrière), 1923, oil on canvas,  68 cm × 64 cm, National Gallery of Art, Washington, D.C.</vt:lpstr>
      <vt:lpstr>     Reclining Odalisque (Harmony in Red), 1927, oil on canvas,  38.4 x 55 cm, the MET, NY https://www.youtube.com/watch?v=ctxpA4e5EO4     Oil on canvas; 15 1/8 x 21 5/8 in. (38.4 x 55 cm</vt:lpstr>
      <vt:lpstr>                         “Une seconde vie”, a second life, was what he called  the last fourteen years of his life. Following an operation  for cancer he found renewed  and unexpected energies  and the beautiful Russian-born assistant,  Lydia Delectorskaya,  to keep him company.  Vast in scale  (though not always in size), lush and  rigorous in color, his cutouts are among the most admired and influential works of Matisse's entire career.  This new lease of life led to an extraordinary burst of expression, the culmination of half a century of work, but also to a radical renewal that made it possible for him to create what he had always struggled for: “I have needed all that time to reach the stage where I can say what I want to say.” With the aid of Lydia Delectorskaya and assistants he set about creating cut paper collages, often on a enormous scale, called gouaches découpés. By maneuvering scissors through prepared sheets of paper, he inaugurated a new phase of his career.   </vt:lpstr>
      <vt:lpstr>    Among his first adventures with paper cutouts was a cheerful book called Jazz, which Matisse prepared during the war but which was only published in 1947. The book and the concurrently published album with the twenty color plates was only printed in a hundred copies. The lively multicolor forms, both abstract and figurative, seem to echo the voice of a man stubbornly refusing to be cowed by the times. But he was also enchanted by the technique. "The walls of my bedroom are covered with cutouts," he wrote to André Rouveyre in 1948. "I still don't know what I'll do with them."</vt:lpstr>
      <vt:lpstr> Snow Flowers, watercolor and gouache on cut and pasted papers; 174 x 80.6 cm, the MET, NY The Snail, 1953, gouache on paper, cut and pasted, on white paper, 2864 x 2870 mm, TATE Modern </vt:lpstr>
      <vt:lpstr>    The Parakeet and the Mermaid, Gouache on paper, cut and pasted, and charcoal on white paper, 337 x 768.5 cm, Tate Modern</vt:lpstr>
      <vt:lpstr>  Polynésie, la mer, 1946, paper cutouts painted in gouache glued on paper on canvas, 196 x 314 cm, Musée National d'Art Moderne, Centre Georges Pompidou, Paris  </vt:lpstr>
      <vt:lpstr>       Blue Nude (I), 1952, paper cutouts painted in gouache glued on paper on canvas, 106 × 78 cm, Musée National d'Art Moderne, Centre Georges Pompidou, Paris </vt:lpstr>
      <vt:lpstr>The Swimming Pool, 1952, Gouache on paper, cut and pasted, on painted paper, 185.4 x 1643.3 cm, MOMA, NY   </vt:lpstr>
      <vt:lpstr>           One morning in the summer of 1952, Matisse told his studio assistant and secretary Lydia Delectorskaya that “he wanted to see divers,” so they set out to a favorite pool in Cannes. Suffering under the “blazing sun,” they returned home, where Matisse declared, “I will make myself my own pool.” He asked Delectorskaya to ring the walls of his dining room at the Hôtel Régina in Nice with a band of white paper, positioned just above the level of his head, breaking only at the windows and door at opposite ends of the room. The room itself was lined with tan burlap, a popular wall covering of the time. Matisse then cut his own divers, swimmers, and sea creatures out of paper painted in an ultramarine blue. The blue forms were pinned on the white paper, which helped define the aquatic ballet of bodies, splashing water, and light. The result was Matisse’s first and only self-contained, site-specific cut-out. With its reduction of forms, its dynamic deployment of positives and negatives, and its lateral expansion across the walls, The Swimming Pool was the culmination of Matisse’s work in cut paper up until that point. Matisse saw in paper’s pliability a perfect representation of the fluidity of water, making The Swimming Pool a perfect melding of subject and means.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Henri-Émile-Benoît Matisse, 1869-1954 Self-Portrait, 1906, oil on canvas, 55 x 46 cm, Statens Museum for Kunst, Copenhagen  </dc:title>
  <dc:creator>Amalia Spiliakou</dc:creator>
  <cp:lastModifiedBy>Amalia Spiliakou</cp:lastModifiedBy>
  <cp:revision>1</cp:revision>
  <dcterms:created xsi:type="dcterms:W3CDTF">2020-06-07T07:29:44Z</dcterms:created>
  <dcterms:modified xsi:type="dcterms:W3CDTF">2020-06-07T07:31:21Z</dcterms:modified>
</cp:coreProperties>
</file>