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5" r:id="rId3"/>
    <p:sldId id="304" r:id="rId4"/>
    <p:sldId id="309" r:id="rId5"/>
    <p:sldId id="310" r:id="rId6"/>
    <p:sldId id="30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78" d="100"/>
          <a:sy n="78" d="100"/>
        </p:scale>
        <p:origin x="77" y="5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44BCA-F29F-4757-8B73-6B5A5480F9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9EFB96-8995-422F-A499-942B23317A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3755F7-FBE2-40B3-B6E4-90EC01454FF0}"/>
              </a:ext>
            </a:extLst>
          </p:cNvPr>
          <p:cNvSpPr>
            <a:spLocks noGrp="1"/>
          </p:cNvSpPr>
          <p:nvPr>
            <p:ph type="dt" sz="half" idx="10"/>
          </p:nvPr>
        </p:nvSpPr>
        <p:spPr/>
        <p:txBody>
          <a:bodyPr/>
          <a:lstStyle/>
          <a:p>
            <a:fld id="{34B50884-F368-4163-BE80-2DFD67A50E0E}" type="datetimeFigureOut">
              <a:rPr lang="en-US" smtClean="0"/>
              <a:t>5/29/2020</a:t>
            </a:fld>
            <a:endParaRPr lang="en-US"/>
          </a:p>
        </p:txBody>
      </p:sp>
      <p:sp>
        <p:nvSpPr>
          <p:cNvPr id="5" name="Footer Placeholder 4">
            <a:extLst>
              <a:ext uri="{FF2B5EF4-FFF2-40B4-BE49-F238E27FC236}">
                <a16:creationId xmlns:a16="http://schemas.microsoft.com/office/drawing/2014/main" id="{64B3128B-E99A-42B2-83D8-7FA8110E39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51F03D-0CB0-48B2-B1EE-8A7F663630E0}"/>
              </a:ext>
            </a:extLst>
          </p:cNvPr>
          <p:cNvSpPr>
            <a:spLocks noGrp="1"/>
          </p:cNvSpPr>
          <p:nvPr>
            <p:ph type="sldNum" sz="quarter" idx="12"/>
          </p:nvPr>
        </p:nvSpPr>
        <p:spPr/>
        <p:txBody>
          <a:bodyPr/>
          <a:lstStyle/>
          <a:p>
            <a:fld id="{32519FA1-5E19-4ACB-AEC9-2F281D64B86E}" type="slidenum">
              <a:rPr lang="en-US" smtClean="0"/>
              <a:t>‹#›</a:t>
            </a:fld>
            <a:endParaRPr lang="en-US"/>
          </a:p>
        </p:txBody>
      </p:sp>
    </p:spTree>
    <p:extLst>
      <p:ext uri="{BB962C8B-B14F-4D97-AF65-F5344CB8AC3E}">
        <p14:creationId xmlns:p14="http://schemas.microsoft.com/office/powerpoint/2010/main" val="3780534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B222D-FC46-49C6-9056-785595ED0A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5A1097-A5CC-4A14-990D-FCD02609CD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69364E-123F-408C-98F4-C0B06475F096}"/>
              </a:ext>
            </a:extLst>
          </p:cNvPr>
          <p:cNvSpPr>
            <a:spLocks noGrp="1"/>
          </p:cNvSpPr>
          <p:nvPr>
            <p:ph type="dt" sz="half" idx="10"/>
          </p:nvPr>
        </p:nvSpPr>
        <p:spPr/>
        <p:txBody>
          <a:bodyPr/>
          <a:lstStyle/>
          <a:p>
            <a:fld id="{34B50884-F368-4163-BE80-2DFD67A50E0E}" type="datetimeFigureOut">
              <a:rPr lang="en-US" smtClean="0"/>
              <a:t>5/29/2020</a:t>
            </a:fld>
            <a:endParaRPr lang="en-US"/>
          </a:p>
        </p:txBody>
      </p:sp>
      <p:sp>
        <p:nvSpPr>
          <p:cNvPr id="5" name="Footer Placeholder 4">
            <a:extLst>
              <a:ext uri="{FF2B5EF4-FFF2-40B4-BE49-F238E27FC236}">
                <a16:creationId xmlns:a16="http://schemas.microsoft.com/office/drawing/2014/main" id="{287AC23E-A796-4BFD-BB4A-774B1DC9E0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AFA020-F4B3-4C27-80AB-DAC27A0AF3DD}"/>
              </a:ext>
            </a:extLst>
          </p:cNvPr>
          <p:cNvSpPr>
            <a:spLocks noGrp="1"/>
          </p:cNvSpPr>
          <p:nvPr>
            <p:ph type="sldNum" sz="quarter" idx="12"/>
          </p:nvPr>
        </p:nvSpPr>
        <p:spPr/>
        <p:txBody>
          <a:bodyPr/>
          <a:lstStyle/>
          <a:p>
            <a:fld id="{32519FA1-5E19-4ACB-AEC9-2F281D64B86E}" type="slidenum">
              <a:rPr lang="en-US" smtClean="0"/>
              <a:t>‹#›</a:t>
            </a:fld>
            <a:endParaRPr lang="en-US"/>
          </a:p>
        </p:txBody>
      </p:sp>
    </p:spTree>
    <p:extLst>
      <p:ext uri="{BB962C8B-B14F-4D97-AF65-F5344CB8AC3E}">
        <p14:creationId xmlns:p14="http://schemas.microsoft.com/office/powerpoint/2010/main" val="2814313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F992C-1CCD-4F05-8658-7308BBAD86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BE69E4-914B-4030-BBAB-4A88E9A13C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86822C-C9D6-48F2-9CF7-A0995614C4F4}"/>
              </a:ext>
            </a:extLst>
          </p:cNvPr>
          <p:cNvSpPr>
            <a:spLocks noGrp="1"/>
          </p:cNvSpPr>
          <p:nvPr>
            <p:ph type="dt" sz="half" idx="10"/>
          </p:nvPr>
        </p:nvSpPr>
        <p:spPr/>
        <p:txBody>
          <a:bodyPr/>
          <a:lstStyle/>
          <a:p>
            <a:fld id="{34B50884-F368-4163-BE80-2DFD67A50E0E}" type="datetimeFigureOut">
              <a:rPr lang="en-US" smtClean="0"/>
              <a:t>5/29/2020</a:t>
            </a:fld>
            <a:endParaRPr lang="en-US"/>
          </a:p>
        </p:txBody>
      </p:sp>
      <p:sp>
        <p:nvSpPr>
          <p:cNvPr id="5" name="Footer Placeholder 4">
            <a:extLst>
              <a:ext uri="{FF2B5EF4-FFF2-40B4-BE49-F238E27FC236}">
                <a16:creationId xmlns:a16="http://schemas.microsoft.com/office/drawing/2014/main" id="{5647BB2C-2F19-401C-BCF7-DEA6D74375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C8CE07-71D6-4F9B-937C-89E606DE39DB}"/>
              </a:ext>
            </a:extLst>
          </p:cNvPr>
          <p:cNvSpPr>
            <a:spLocks noGrp="1"/>
          </p:cNvSpPr>
          <p:nvPr>
            <p:ph type="sldNum" sz="quarter" idx="12"/>
          </p:nvPr>
        </p:nvSpPr>
        <p:spPr/>
        <p:txBody>
          <a:bodyPr/>
          <a:lstStyle/>
          <a:p>
            <a:fld id="{32519FA1-5E19-4ACB-AEC9-2F281D64B86E}" type="slidenum">
              <a:rPr lang="en-US" smtClean="0"/>
              <a:t>‹#›</a:t>
            </a:fld>
            <a:endParaRPr lang="en-US"/>
          </a:p>
        </p:txBody>
      </p:sp>
    </p:spTree>
    <p:extLst>
      <p:ext uri="{BB962C8B-B14F-4D97-AF65-F5344CB8AC3E}">
        <p14:creationId xmlns:p14="http://schemas.microsoft.com/office/powerpoint/2010/main" val="595468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0014F-4820-4504-B052-CA9727E57B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751CB8-0A9E-4525-A9C0-4CB7A6A2FF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38021A-CF30-4883-A2B1-7F243464C0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E35ED3-331B-44CB-8D72-1F21986F1DAF}"/>
              </a:ext>
            </a:extLst>
          </p:cNvPr>
          <p:cNvSpPr>
            <a:spLocks noGrp="1"/>
          </p:cNvSpPr>
          <p:nvPr>
            <p:ph type="dt" sz="half" idx="10"/>
          </p:nvPr>
        </p:nvSpPr>
        <p:spPr/>
        <p:txBody>
          <a:bodyPr/>
          <a:lstStyle/>
          <a:p>
            <a:fld id="{34B50884-F368-4163-BE80-2DFD67A50E0E}" type="datetimeFigureOut">
              <a:rPr lang="en-US" smtClean="0"/>
              <a:t>5/29/2020</a:t>
            </a:fld>
            <a:endParaRPr lang="en-US"/>
          </a:p>
        </p:txBody>
      </p:sp>
      <p:sp>
        <p:nvSpPr>
          <p:cNvPr id="6" name="Footer Placeholder 5">
            <a:extLst>
              <a:ext uri="{FF2B5EF4-FFF2-40B4-BE49-F238E27FC236}">
                <a16:creationId xmlns:a16="http://schemas.microsoft.com/office/drawing/2014/main" id="{0E35EEFC-ED08-460E-8619-DE534CF56A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263BF6-DDA4-4BB2-A542-5CD28AF19D83}"/>
              </a:ext>
            </a:extLst>
          </p:cNvPr>
          <p:cNvSpPr>
            <a:spLocks noGrp="1"/>
          </p:cNvSpPr>
          <p:nvPr>
            <p:ph type="sldNum" sz="quarter" idx="12"/>
          </p:nvPr>
        </p:nvSpPr>
        <p:spPr/>
        <p:txBody>
          <a:bodyPr/>
          <a:lstStyle/>
          <a:p>
            <a:fld id="{32519FA1-5E19-4ACB-AEC9-2F281D64B86E}" type="slidenum">
              <a:rPr lang="en-US" smtClean="0"/>
              <a:t>‹#›</a:t>
            </a:fld>
            <a:endParaRPr lang="en-US"/>
          </a:p>
        </p:txBody>
      </p:sp>
    </p:spTree>
    <p:extLst>
      <p:ext uri="{BB962C8B-B14F-4D97-AF65-F5344CB8AC3E}">
        <p14:creationId xmlns:p14="http://schemas.microsoft.com/office/powerpoint/2010/main" val="410216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6E5A-B1D1-4A4F-9CA6-F128AB992F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A98D30-78BC-447A-87B1-AA9FDB1BE9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568381-1616-4300-B085-8F8504E941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6E0E33-03D6-4160-9238-B1C7A1A87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7F155C-0797-467A-9D10-38A19B8399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963D52-6F41-418E-B22A-4EC9AFF2A92A}"/>
              </a:ext>
            </a:extLst>
          </p:cNvPr>
          <p:cNvSpPr>
            <a:spLocks noGrp="1"/>
          </p:cNvSpPr>
          <p:nvPr>
            <p:ph type="dt" sz="half" idx="10"/>
          </p:nvPr>
        </p:nvSpPr>
        <p:spPr/>
        <p:txBody>
          <a:bodyPr/>
          <a:lstStyle/>
          <a:p>
            <a:fld id="{34B50884-F368-4163-BE80-2DFD67A50E0E}" type="datetimeFigureOut">
              <a:rPr lang="en-US" smtClean="0"/>
              <a:t>5/29/2020</a:t>
            </a:fld>
            <a:endParaRPr lang="en-US"/>
          </a:p>
        </p:txBody>
      </p:sp>
      <p:sp>
        <p:nvSpPr>
          <p:cNvPr id="8" name="Footer Placeholder 7">
            <a:extLst>
              <a:ext uri="{FF2B5EF4-FFF2-40B4-BE49-F238E27FC236}">
                <a16:creationId xmlns:a16="http://schemas.microsoft.com/office/drawing/2014/main" id="{025DB464-40CE-4E7E-B1BD-652810FA47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4ACBBF-7E0B-40BA-88CD-E431A9766EB1}"/>
              </a:ext>
            </a:extLst>
          </p:cNvPr>
          <p:cNvSpPr>
            <a:spLocks noGrp="1"/>
          </p:cNvSpPr>
          <p:nvPr>
            <p:ph type="sldNum" sz="quarter" idx="12"/>
          </p:nvPr>
        </p:nvSpPr>
        <p:spPr/>
        <p:txBody>
          <a:bodyPr/>
          <a:lstStyle/>
          <a:p>
            <a:fld id="{32519FA1-5E19-4ACB-AEC9-2F281D64B86E}" type="slidenum">
              <a:rPr lang="en-US" smtClean="0"/>
              <a:t>‹#›</a:t>
            </a:fld>
            <a:endParaRPr lang="en-US"/>
          </a:p>
        </p:txBody>
      </p:sp>
    </p:spTree>
    <p:extLst>
      <p:ext uri="{BB962C8B-B14F-4D97-AF65-F5344CB8AC3E}">
        <p14:creationId xmlns:p14="http://schemas.microsoft.com/office/powerpoint/2010/main" val="529970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B55E7-0F9D-449C-A6A5-79953CECD6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74A635-8D8D-4302-B975-A6AE0B97DA89}"/>
              </a:ext>
            </a:extLst>
          </p:cNvPr>
          <p:cNvSpPr>
            <a:spLocks noGrp="1"/>
          </p:cNvSpPr>
          <p:nvPr>
            <p:ph type="dt" sz="half" idx="10"/>
          </p:nvPr>
        </p:nvSpPr>
        <p:spPr/>
        <p:txBody>
          <a:bodyPr/>
          <a:lstStyle/>
          <a:p>
            <a:fld id="{34B50884-F368-4163-BE80-2DFD67A50E0E}" type="datetimeFigureOut">
              <a:rPr lang="en-US" smtClean="0"/>
              <a:t>5/29/2020</a:t>
            </a:fld>
            <a:endParaRPr lang="en-US"/>
          </a:p>
        </p:txBody>
      </p:sp>
      <p:sp>
        <p:nvSpPr>
          <p:cNvPr id="4" name="Footer Placeholder 3">
            <a:extLst>
              <a:ext uri="{FF2B5EF4-FFF2-40B4-BE49-F238E27FC236}">
                <a16:creationId xmlns:a16="http://schemas.microsoft.com/office/drawing/2014/main" id="{ECAFB3A7-F305-4EBF-A399-F091492CF4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36F0C2-FDA3-433F-87B4-13D36E121A9A}"/>
              </a:ext>
            </a:extLst>
          </p:cNvPr>
          <p:cNvSpPr>
            <a:spLocks noGrp="1"/>
          </p:cNvSpPr>
          <p:nvPr>
            <p:ph type="sldNum" sz="quarter" idx="12"/>
          </p:nvPr>
        </p:nvSpPr>
        <p:spPr/>
        <p:txBody>
          <a:bodyPr/>
          <a:lstStyle/>
          <a:p>
            <a:fld id="{32519FA1-5E19-4ACB-AEC9-2F281D64B86E}" type="slidenum">
              <a:rPr lang="en-US" smtClean="0"/>
              <a:t>‹#›</a:t>
            </a:fld>
            <a:endParaRPr lang="en-US"/>
          </a:p>
        </p:txBody>
      </p:sp>
    </p:spTree>
    <p:extLst>
      <p:ext uri="{BB962C8B-B14F-4D97-AF65-F5344CB8AC3E}">
        <p14:creationId xmlns:p14="http://schemas.microsoft.com/office/powerpoint/2010/main" val="2154555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16ABBE-FEAC-4429-8184-D2D53D2F102B}"/>
              </a:ext>
            </a:extLst>
          </p:cNvPr>
          <p:cNvSpPr>
            <a:spLocks noGrp="1"/>
          </p:cNvSpPr>
          <p:nvPr>
            <p:ph type="dt" sz="half" idx="10"/>
          </p:nvPr>
        </p:nvSpPr>
        <p:spPr/>
        <p:txBody>
          <a:bodyPr/>
          <a:lstStyle/>
          <a:p>
            <a:fld id="{34B50884-F368-4163-BE80-2DFD67A50E0E}" type="datetimeFigureOut">
              <a:rPr lang="en-US" smtClean="0"/>
              <a:t>5/29/2020</a:t>
            </a:fld>
            <a:endParaRPr lang="en-US"/>
          </a:p>
        </p:txBody>
      </p:sp>
      <p:sp>
        <p:nvSpPr>
          <p:cNvPr id="3" name="Footer Placeholder 2">
            <a:extLst>
              <a:ext uri="{FF2B5EF4-FFF2-40B4-BE49-F238E27FC236}">
                <a16:creationId xmlns:a16="http://schemas.microsoft.com/office/drawing/2014/main" id="{4698A166-6D00-4BEC-A29B-E6B80C4425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6AC444-ADBB-4D01-AB0D-3E8578690BF8}"/>
              </a:ext>
            </a:extLst>
          </p:cNvPr>
          <p:cNvSpPr>
            <a:spLocks noGrp="1"/>
          </p:cNvSpPr>
          <p:nvPr>
            <p:ph type="sldNum" sz="quarter" idx="12"/>
          </p:nvPr>
        </p:nvSpPr>
        <p:spPr/>
        <p:txBody>
          <a:bodyPr/>
          <a:lstStyle/>
          <a:p>
            <a:fld id="{32519FA1-5E19-4ACB-AEC9-2F281D64B86E}" type="slidenum">
              <a:rPr lang="en-US" smtClean="0"/>
              <a:t>‹#›</a:t>
            </a:fld>
            <a:endParaRPr lang="en-US"/>
          </a:p>
        </p:txBody>
      </p:sp>
    </p:spTree>
    <p:extLst>
      <p:ext uri="{BB962C8B-B14F-4D97-AF65-F5344CB8AC3E}">
        <p14:creationId xmlns:p14="http://schemas.microsoft.com/office/powerpoint/2010/main" val="496422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03DF-DB03-4B6A-823B-07D83A6282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0BAB67-ED06-4BDD-8590-14B87FFE46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712412-95EB-442A-99B6-AA31C9812F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7B2949-420A-4F46-8270-E37B91C76AA1}"/>
              </a:ext>
            </a:extLst>
          </p:cNvPr>
          <p:cNvSpPr>
            <a:spLocks noGrp="1"/>
          </p:cNvSpPr>
          <p:nvPr>
            <p:ph type="dt" sz="half" idx="10"/>
          </p:nvPr>
        </p:nvSpPr>
        <p:spPr/>
        <p:txBody>
          <a:bodyPr/>
          <a:lstStyle/>
          <a:p>
            <a:fld id="{34B50884-F368-4163-BE80-2DFD67A50E0E}" type="datetimeFigureOut">
              <a:rPr lang="en-US" smtClean="0"/>
              <a:t>5/29/2020</a:t>
            </a:fld>
            <a:endParaRPr lang="en-US"/>
          </a:p>
        </p:txBody>
      </p:sp>
      <p:sp>
        <p:nvSpPr>
          <p:cNvPr id="6" name="Footer Placeholder 5">
            <a:extLst>
              <a:ext uri="{FF2B5EF4-FFF2-40B4-BE49-F238E27FC236}">
                <a16:creationId xmlns:a16="http://schemas.microsoft.com/office/drawing/2014/main" id="{A2D23528-478F-4FB1-8186-B3202F52D0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BAC319-4379-4D10-AB8B-56568415470A}"/>
              </a:ext>
            </a:extLst>
          </p:cNvPr>
          <p:cNvSpPr>
            <a:spLocks noGrp="1"/>
          </p:cNvSpPr>
          <p:nvPr>
            <p:ph type="sldNum" sz="quarter" idx="12"/>
          </p:nvPr>
        </p:nvSpPr>
        <p:spPr/>
        <p:txBody>
          <a:bodyPr/>
          <a:lstStyle/>
          <a:p>
            <a:fld id="{32519FA1-5E19-4ACB-AEC9-2F281D64B86E}" type="slidenum">
              <a:rPr lang="en-US" smtClean="0"/>
              <a:t>‹#›</a:t>
            </a:fld>
            <a:endParaRPr lang="en-US"/>
          </a:p>
        </p:txBody>
      </p:sp>
    </p:spTree>
    <p:extLst>
      <p:ext uri="{BB962C8B-B14F-4D97-AF65-F5344CB8AC3E}">
        <p14:creationId xmlns:p14="http://schemas.microsoft.com/office/powerpoint/2010/main" val="3842509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38B7D-62BD-42F4-90D7-352F6ED291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9E2ED8-DB83-40C4-A66C-97B91C8C98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55BC65-F138-43A0-9600-8D9864A1A7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8A23AF-6E6A-46E8-8E8D-5928D76DDF5A}"/>
              </a:ext>
            </a:extLst>
          </p:cNvPr>
          <p:cNvSpPr>
            <a:spLocks noGrp="1"/>
          </p:cNvSpPr>
          <p:nvPr>
            <p:ph type="dt" sz="half" idx="10"/>
          </p:nvPr>
        </p:nvSpPr>
        <p:spPr/>
        <p:txBody>
          <a:bodyPr/>
          <a:lstStyle/>
          <a:p>
            <a:fld id="{34B50884-F368-4163-BE80-2DFD67A50E0E}" type="datetimeFigureOut">
              <a:rPr lang="en-US" smtClean="0"/>
              <a:t>5/29/2020</a:t>
            </a:fld>
            <a:endParaRPr lang="en-US"/>
          </a:p>
        </p:txBody>
      </p:sp>
      <p:sp>
        <p:nvSpPr>
          <p:cNvPr id="6" name="Footer Placeholder 5">
            <a:extLst>
              <a:ext uri="{FF2B5EF4-FFF2-40B4-BE49-F238E27FC236}">
                <a16:creationId xmlns:a16="http://schemas.microsoft.com/office/drawing/2014/main" id="{340391F7-61AD-4F9E-A7B5-C8F4AFC85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34D5F0-A6EF-4C9F-98B4-EB581352EB9D}"/>
              </a:ext>
            </a:extLst>
          </p:cNvPr>
          <p:cNvSpPr>
            <a:spLocks noGrp="1"/>
          </p:cNvSpPr>
          <p:nvPr>
            <p:ph type="sldNum" sz="quarter" idx="12"/>
          </p:nvPr>
        </p:nvSpPr>
        <p:spPr/>
        <p:txBody>
          <a:bodyPr/>
          <a:lstStyle/>
          <a:p>
            <a:fld id="{32519FA1-5E19-4ACB-AEC9-2F281D64B86E}" type="slidenum">
              <a:rPr lang="en-US" smtClean="0"/>
              <a:t>‹#›</a:t>
            </a:fld>
            <a:endParaRPr lang="en-US"/>
          </a:p>
        </p:txBody>
      </p:sp>
    </p:spTree>
    <p:extLst>
      <p:ext uri="{BB962C8B-B14F-4D97-AF65-F5344CB8AC3E}">
        <p14:creationId xmlns:p14="http://schemas.microsoft.com/office/powerpoint/2010/main" val="1535744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79F98-7519-488D-8F67-6C6B44D83A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721D37-448E-418B-A008-7A0E8579AF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021CA1-0BD6-476A-B328-451247158319}"/>
              </a:ext>
            </a:extLst>
          </p:cNvPr>
          <p:cNvSpPr>
            <a:spLocks noGrp="1"/>
          </p:cNvSpPr>
          <p:nvPr>
            <p:ph type="dt" sz="half" idx="10"/>
          </p:nvPr>
        </p:nvSpPr>
        <p:spPr/>
        <p:txBody>
          <a:bodyPr/>
          <a:lstStyle/>
          <a:p>
            <a:fld id="{34B50884-F368-4163-BE80-2DFD67A50E0E}" type="datetimeFigureOut">
              <a:rPr lang="en-US" smtClean="0"/>
              <a:t>5/29/2020</a:t>
            </a:fld>
            <a:endParaRPr lang="en-US"/>
          </a:p>
        </p:txBody>
      </p:sp>
      <p:sp>
        <p:nvSpPr>
          <p:cNvPr id="5" name="Footer Placeholder 4">
            <a:extLst>
              <a:ext uri="{FF2B5EF4-FFF2-40B4-BE49-F238E27FC236}">
                <a16:creationId xmlns:a16="http://schemas.microsoft.com/office/drawing/2014/main" id="{079CE7FD-09C7-4487-9DF4-D95357CDD6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EFB7BD-AF6C-441F-A346-B7F92EB33CF3}"/>
              </a:ext>
            </a:extLst>
          </p:cNvPr>
          <p:cNvSpPr>
            <a:spLocks noGrp="1"/>
          </p:cNvSpPr>
          <p:nvPr>
            <p:ph type="sldNum" sz="quarter" idx="12"/>
          </p:nvPr>
        </p:nvSpPr>
        <p:spPr/>
        <p:txBody>
          <a:bodyPr/>
          <a:lstStyle/>
          <a:p>
            <a:fld id="{32519FA1-5E19-4ACB-AEC9-2F281D64B86E}" type="slidenum">
              <a:rPr lang="en-US" smtClean="0"/>
              <a:t>‹#›</a:t>
            </a:fld>
            <a:endParaRPr lang="en-US"/>
          </a:p>
        </p:txBody>
      </p:sp>
    </p:spTree>
    <p:extLst>
      <p:ext uri="{BB962C8B-B14F-4D97-AF65-F5344CB8AC3E}">
        <p14:creationId xmlns:p14="http://schemas.microsoft.com/office/powerpoint/2010/main" val="3142377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0F8138-1764-4435-AC45-997E475AAD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EB90BE-9CC3-40E6-899A-425EA2DD1D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6D298-DEFA-4A8E-9399-F743815B6E36}"/>
              </a:ext>
            </a:extLst>
          </p:cNvPr>
          <p:cNvSpPr>
            <a:spLocks noGrp="1"/>
          </p:cNvSpPr>
          <p:nvPr>
            <p:ph type="dt" sz="half" idx="10"/>
          </p:nvPr>
        </p:nvSpPr>
        <p:spPr/>
        <p:txBody>
          <a:bodyPr/>
          <a:lstStyle/>
          <a:p>
            <a:fld id="{34B50884-F368-4163-BE80-2DFD67A50E0E}" type="datetimeFigureOut">
              <a:rPr lang="en-US" smtClean="0"/>
              <a:t>5/29/2020</a:t>
            </a:fld>
            <a:endParaRPr lang="en-US"/>
          </a:p>
        </p:txBody>
      </p:sp>
      <p:sp>
        <p:nvSpPr>
          <p:cNvPr id="5" name="Footer Placeholder 4">
            <a:extLst>
              <a:ext uri="{FF2B5EF4-FFF2-40B4-BE49-F238E27FC236}">
                <a16:creationId xmlns:a16="http://schemas.microsoft.com/office/drawing/2014/main" id="{AADB2F96-CB32-4DFE-8EA5-229E2A4D13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358376-7C00-4FE3-9122-803FC1CCECF0}"/>
              </a:ext>
            </a:extLst>
          </p:cNvPr>
          <p:cNvSpPr>
            <a:spLocks noGrp="1"/>
          </p:cNvSpPr>
          <p:nvPr>
            <p:ph type="sldNum" sz="quarter" idx="12"/>
          </p:nvPr>
        </p:nvSpPr>
        <p:spPr/>
        <p:txBody>
          <a:bodyPr/>
          <a:lstStyle/>
          <a:p>
            <a:fld id="{32519FA1-5E19-4ACB-AEC9-2F281D64B86E}" type="slidenum">
              <a:rPr lang="en-US" smtClean="0"/>
              <a:t>‹#›</a:t>
            </a:fld>
            <a:endParaRPr lang="en-US"/>
          </a:p>
        </p:txBody>
      </p:sp>
    </p:spTree>
    <p:extLst>
      <p:ext uri="{BB962C8B-B14F-4D97-AF65-F5344CB8AC3E}">
        <p14:creationId xmlns:p14="http://schemas.microsoft.com/office/powerpoint/2010/main" val="2791956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BFE85-81B2-45B6-A415-7732AF43D5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6F17DA-5E1E-4AD1-8411-65DFE75A41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08F0DC-4CCE-4385-B6A0-C9B0353DF4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50884-F368-4163-BE80-2DFD67A50E0E}" type="datetimeFigureOut">
              <a:rPr lang="en-US" smtClean="0"/>
              <a:t>5/29/2020</a:t>
            </a:fld>
            <a:endParaRPr lang="en-US"/>
          </a:p>
        </p:txBody>
      </p:sp>
      <p:sp>
        <p:nvSpPr>
          <p:cNvPr id="5" name="Footer Placeholder 4">
            <a:extLst>
              <a:ext uri="{FF2B5EF4-FFF2-40B4-BE49-F238E27FC236}">
                <a16:creationId xmlns:a16="http://schemas.microsoft.com/office/drawing/2014/main" id="{A3598BF9-F6BF-4AF3-8BBD-9747A09C27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B1F2BC-EB33-4D32-9A73-38DD9DBA98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519FA1-5E19-4ACB-AEC9-2F281D64B86E}" type="slidenum">
              <a:rPr lang="en-US" smtClean="0"/>
              <a:t>‹#›</a:t>
            </a:fld>
            <a:endParaRPr lang="en-US"/>
          </a:p>
        </p:txBody>
      </p:sp>
    </p:spTree>
    <p:extLst>
      <p:ext uri="{BB962C8B-B14F-4D97-AF65-F5344CB8AC3E}">
        <p14:creationId xmlns:p14="http://schemas.microsoft.com/office/powerpoint/2010/main" val="3494147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12192000" cy="2820372"/>
          </a:xfrm>
        </p:spPr>
        <p:txBody>
          <a:bodyPr>
            <a:normAutofit/>
          </a:bodyPr>
          <a:lstStyle/>
          <a:p>
            <a:r>
              <a:rPr lang="en-US" sz="8800" b="1" dirty="0">
                <a:solidFill>
                  <a:schemeClr val="accent4">
                    <a:lumMod val="20000"/>
                    <a:lumOff val="80000"/>
                  </a:schemeClr>
                </a:solidFill>
                <a:latin typeface="Papyrus" panose="03070502060502030205" pitchFamily="66" charset="0"/>
              </a:rPr>
              <a:t>Tabula Peutingeriana </a:t>
            </a:r>
            <a:endParaRPr lang="el-GR" sz="8800" dirty="0">
              <a:solidFill>
                <a:schemeClr val="accent4">
                  <a:lumMod val="20000"/>
                  <a:lumOff val="80000"/>
                </a:schemeClr>
              </a:solidFill>
            </a:endParaRPr>
          </a:p>
        </p:txBody>
      </p:sp>
    </p:spTree>
    <p:extLst>
      <p:ext uri="{BB962C8B-B14F-4D97-AF65-F5344CB8AC3E}">
        <p14:creationId xmlns:p14="http://schemas.microsoft.com/office/powerpoint/2010/main" val="3691412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330" y="219352"/>
            <a:ext cx="11963400" cy="1325563"/>
          </a:xfrm>
        </p:spPr>
        <p:txBody>
          <a:bodyPr>
            <a:normAutofit fontScale="90000"/>
          </a:bodyPr>
          <a:lstStyle/>
          <a:p>
            <a:br>
              <a:rPr lang="en-US" sz="1800" b="1" dirty="0"/>
            </a:br>
            <a:br>
              <a:rPr lang="en-US" sz="1800" b="1" dirty="0"/>
            </a:br>
            <a:br>
              <a:rPr lang="en-US" sz="1800" b="1" dirty="0"/>
            </a:br>
            <a:br>
              <a:rPr lang="en-US" sz="1800" b="1" dirty="0"/>
            </a:br>
            <a:br>
              <a:rPr lang="en-US" sz="1800" b="1" dirty="0"/>
            </a:br>
            <a:br>
              <a:rPr lang="en-US" sz="2200" b="1" dirty="0"/>
            </a:br>
            <a:br>
              <a:rPr lang="en-US" sz="2200" b="1" dirty="0"/>
            </a:br>
            <a:br>
              <a:rPr lang="en-US" sz="2200" b="1" dirty="0"/>
            </a:br>
            <a:br>
              <a:rPr lang="en-US" sz="2200" b="1" dirty="0"/>
            </a:br>
            <a:br>
              <a:rPr lang="en-US" sz="2200" b="1" dirty="0"/>
            </a:br>
            <a:br>
              <a:rPr lang="en-US" sz="2200" b="1" dirty="0"/>
            </a:br>
            <a:br>
              <a:rPr lang="en-US" sz="2200" b="1" dirty="0"/>
            </a:br>
            <a:br>
              <a:rPr lang="en-US" sz="2200" b="1" dirty="0">
                <a:solidFill>
                  <a:schemeClr val="accent4">
                    <a:lumMod val="20000"/>
                    <a:lumOff val="80000"/>
                  </a:schemeClr>
                </a:solidFill>
              </a:rPr>
            </a:br>
            <a:br>
              <a:rPr lang="en-US" sz="2200" b="1" dirty="0">
                <a:solidFill>
                  <a:schemeClr val="accent4">
                    <a:lumMod val="20000"/>
                    <a:lumOff val="80000"/>
                  </a:schemeClr>
                </a:solidFill>
              </a:rPr>
            </a:br>
            <a:br>
              <a:rPr lang="en-US" sz="2200" b="1" dirty="0">
                <a:solidFill>
                  <a:schemeClr val="accent4">
                    <a:lumMod val="20000"/>
                    <a:lumOff val="80000"/>
                  </a:schemeClr>
                </a:solidFill>
              </a:rPr>
            </a:br>
            <a:br>
              <a:rPr lang="en-US" sz="2200" b="1" dirty="0">
                <a:solidFill>
                  <a:schemeClr val="accent4">
                    <a:lumMod val="20000"/>
                    <a:lumOff val="80000"/>
                  </a:schemeClr>
                </a:solidFill>
              </a:rPr>
            </a:br>
            <a:br>
              <a:rPr lang="en-US" sz="2200" b="1" dirty="0">
                <a:solidFill>
                  <a:schemeClr val="accent4">
                    <a:lumMod val="20000"/>
                    <a:lumOff val="80000"/>
                  </a:schemeClr>
                </a:solidFill>
              </a:rPr>
            </a:br>
            <a:br>
              <a:rPr lang="en-US" sz="2200" b="1" dirty="0">
                <a:solidFill>
                  <a:schemeClr val="accent4">
                    <a:lumMod val="20000"/>
                    <a:lumOff val="80000"/>
                  </a:schemeClr>
                </a:solidFill>
              </a:rPr>
            </a:br>
            <a:br>
              <a:rPr lang="en-US" sz="2200" b="1" dirty="0">
                <a:solidFill>
                  <a:schemeClr val="accent4">
                    <a:lumMod val="20000"/>
                    <a:lumOff val="80000"/>
                  </a:schemeClr>
                </a:solidFill>
              </a:rPr>
            </a:br>
            <a:br>
              <a:rPr lang="en-US" sz="2200" b="1" dirty="0">
                <a:solidFill>
                  <a:schemeClr val="accent4">
                    <a:lumMod val="20000"/>
                    <a:lumOff val="80000"/>
                  </a:schemeClr>
                </a:solidFill>
              </a:rPr>
            </a:br>
            <a:r>
              <a:rPr lang="en-US" sz="2200" b="1" dirty="0">
                <a:solidFill>
                  <a:schemeClr val="accent4">
                    <a:lumMod val="20000"/>
                    <a:lumOff val="80000"/>
                  </a:schemeClr>
                </a:solidFill>
                <a:latin typeface="Papyrus" panose="03070502060502030205" pitchFamily="66" charset="0"/>
              </a:rPr>
              <a:t>Tabula Peutingeriana</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What we know today about Rome’s road system comes from a famous </a:t>
            </a:r>
            <a:r>
              <a:rPr lang="en-US" sz="2200" b="1" dirty="0" err="1">
                <a:solidFill>
                  <a:schemeClr val="accent4">
                    <a:lumMod val="20000"/>
                    <a:lumOff val="80000"/>
                  </a:schemeClr>
                </a:solidFill>
                <a:latin typeface="Papyrus" panose="03070502060502030205" pitchFamily="66" charset="0"/>
              </a:rPr>
              <a:t>Itinerarium</a:t>
            </a:r>
            <a:r>
              <a:rPr lang="en-US" sz="2200" b="1" dirty="0">
                <a:solidFill>
                  <a:schemeClr val="accent4">
                    <a:lumMod val="20000"/>
                    <a:lumOff val="80000"/>
                  </a:schemeClr>
                </a:solidFill>
                <a:latin typeface="Papyrus" panose="03070502060502030205" pitchFamily="66" charset="0"/>
              </a:rPr>
              <a:t>, the Tabula Peutingeriana, named for its former owner, Conrad </a:t>
            </a:r>
            <a:r>
              <a:rPr lang="en-US" sz="2200" b="1" dirty="0" err="1">
                <a:solidFill>
                  <a:schemeClr val="accent4">
                    <a:lumMod val="20000"/>
                    <a:lumOff val="80000"/>
                  </a:schemeClr>
                </a:solidFill>
                <a:latin typeface="Papyrus" panose="03070502060502030205" pitchFamily="66" charset="0"/>
              </a:rPr>
              <a:t>Peutinger</a:t>
            </a:r>
            <a:r>
              <a:rPr lang="en-US" sz="2200" b="1" dirty="0">
                <a:solidFill>
                  <a:schemeClr val="accent4">
                    <a:lumMod val="20000"/>
                    <a:lumOff val="80000"/>
                  </a:schemeClr>
                </a:solidFill>
                <a:latin typeface="Papyrus" panose="03070502060502030205" pitchFamily="66" charset="0"/>
              </a:rPr>
              <a:t>, a German humanist. The Tabula Peutingeriana is a 13th century copy of an antique world </a:t>
            </a:r>
            <a:r>
              <a:rPr lang="en-US" sz="2200" b="1" dirty="0" err="1">
                <a:solidFill>
                  <a:schemeClr val="accent4">
                    <a:lumMod val="20000"/>
                    <a:lumOff val="80000"/>
                  </a:schemeClr>
                </a:solidFill>
                <a:latin typeface="Papyrus" panose="03070502060502030205" pitchFamily="66" charset="0"/>
              </a:rPr>
              <a:t>Itinerarium</a:t>
            </a:r>
            <a:r>
              <a:rPr lang="en-US" sz="2200" b="1" dirty="0">
                <a:solidFill>
                  <a:schemeClr val="accent4">
                    <a:lumMod val="20000"/>
                    <a:lumOff val="80000"/>
                  </a:schemeClr>
                </a:solidFill>
                <a:latin typeface="Papyrus" panose="03070502060502030205" pitchFamily="66" charset="0"/>
              </a:rPr>
              <a:t> of Roman roads from the British Isles up to India and Central Asia, created sometime around the 4th century A.D. The entire map was originally a long, narrow parchment roll and in its present state measures 6.75 meters long but only 34 centimeters wide.</a:t>
            </a: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The Tabula Peutingeriana is one of the Austrian National Library's greatest treasures.</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Section of the Tabula Peutingeriana where Via </a:t>
            </a:r>
            <a:br>
              <a:rPr lang="en-US" sz="2200" b="1" dirty="0">
                <a:solidFill>
                  <a:schemeClr val="accent4">
                    <a:lumMod val="20000"/>
                    <a:lumOff val="80000"/>
                  </a:schemeClr>
                </a:solidFill>
                <a:latin typeface="Papyrus" panose="03070502060502030205" pitchFamily="66" charset="0"/>
              </a:rPr>
            </a:br>
            <a:r>
              <a:rPr lang="en-US" sz="2200" b="1" dirty="0" err="1">
                <a:solidFill>
                  <a:schemeClr val="accent4">
                    <a:lumMod val="20000"/>
                    <a:lumOff val="80000"/>
                  </a:schemeClr>
                </a:solidFill>
                <a:latin typeface="Papyrus" panose="03070502060502030205" pitchFamily="66" charset="0"/>
              </a:rPr>
              <a:t>Egnatia</a:t>
            </a:r>
            <a:r>
              <a:rPr lang="en-US" sz="2200" b="1" dirty="0">
                <a:solidFill>
                  <a:schemeClr val="accent4">
                    <a:lumMod val="20000"/>
                    <a:lumOff val="80000"/>
                  </a:schemeClr>
                </a:solidFill>
                <a:latin typeface="Papyrus" panose="03070502060502030205" pitchFamily="66" charset="0"/>
              </a:rPr>
              <a:t> and Philippi can be seen.</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Julius Caesar and Mark Antony commissioned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the first Roman </a:t>
            </a:r>
            <a:r>
              <a:rPr lang="en-US" sz="2200" b="1" dirty="0" err="1">
                <a:solidFill>
                  <a:schemeClr val="accent4">
                    <a:lumMod val="20000"/>
                    <a:lumOff val="80000"/>
                  </a:schemeClr>
                </a:solidFill>
                <a:latin typeface="Papyrus" panose="03070502060502030205" pitchFamily="66" charset="0"/>
              </a:rPr>
              <a:t>Itinerarium</a:t>
            </a:r>
            <a:r>
              <a:rPr lang="en-US" sz="2200" b="1" dirty="0">
                <a:solidFill>
                  <a:schemeClr val="accent4">
                    <a:lumMod val="20000"/>
                    <a:lumOff val="80000"/>
                  </a:schemeClr>
                </a:solidFill>
                <a:latin typeface="Papyrus" panose="03070502060502030205" pitchFamily="66" charset="0"/>
              </a:rPr>
              <a:t> back in 44 BC. For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25 years, </a:t>
            </a:r>
            <a:r>
              <a:rPr lang="en-US" sz="2200" b="1" dirty="0" err="1">
                <a:solidFill>
                  <a:schemeClr val="accent4">
                    <a:lumMod val="20000"/>
                    <a:lumOff val="80000"/>
                  </a:schemeClr>
                </a:solidFill>
                <a:latin typeface="Papyrus" panose="03070502060502030205" pitchFamily="66" charset="0"/>
              </a:rPr>
              <a:t>Zenodoxus</a:t>
            </a:r>
            <a:r>
              <a:rPr lang="en-US" sz="2200" b="1" dirty="0">
                <a:solidFill>
                  <a:schemeClr val="accent4">
                    <a:lumMod val="20000"/>
                    <a:lumOff val="80000"/>
                  </a:schemeClr>
                </a:solidFill>
                <a:latin typeface="Papyrus" panose="03070502060502030205" pitchFamily="66" charset="0"/>
              </a:rPr>
              <a:t>, </a:t>
            </a:r>
            <a:r>
              <a:rPr lang="en-US" sz="2200" b="1" dirty="0" err="1">
                <a:solidFill>
                  <a:schemeClr val="accent4">
                    <a:lumMod val="20000"/>
                    <a:lumOff val="80000"/>
                  </a:schemeClr>
                </a:solidFill>
                <a:latin typeface="Papyrus" panose="03070502060502030205" pitchFamily="66" charset="0"/>
              </a:rPr>
              <a:t>Theodotus</a:t>
            </a:r>
            <a:r>
              <a:rPr lang="en-US" sz="2200" b="1" dirty="0">
                <a:solidFill>
                  <a:schemeClr val="accent4">
                    <a:lumMod val="20000"/>
                    <a:lumOff val="80000"/>
                  </a:schemeClr>
                </a:solidFill>
                <a:latin typeface="Papyrus" panose="03070502060502030205" pitchFamily="66" charset="0"/>
              </a:rPr>
              <a:t>, and Polyclitus,</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three Greek geographers, worked hard to compile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it. It was engraved in stone and set up near the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Pantheon in Rome.</a:t>
            </a:r>
            <a:br>
              <a:rPr lang="en-US" sz="2200" b="1" dirty="0">
                <a:solidFill>
                  <a:schemeClr val="accent4">
                    <a:lumMod val="20000"/>
                    <a:lumOff val="80000"/>
                  </a:schemeClr>
                </a:solidFill>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endParaRPr lang="el-GR" sz="1800" b="1" dirty="0"/>
          </a:p>
        </p:txBody>
      </p:sp>
      <p:pic>
        <p:nvPicPr>
          <p:cNvPr id="3" name="Picture 2" descr="Ο χάρτης του Πόιτινγκερ σε έκδοση του Κόνραντ Μίλερ το 1887"/>
          <p:cNvPicPr/>
          <p:nvPr/>
        </p:nvPicPr>
        <p:blipFill>
          <a:blip r:embed="rId2">
            <a:extLst>
              <a:ext uri="{28A0092B-C50C-407E-A947-70E740481C1C}">
                <a14:useLocalDpi xmlns:a14="http://schemas.microsoft.com/office/drawing/2010/main" val="0"/>
              </a:ext>
            </a:extLst>
          </a:blip>
          <a:srcRect/>
          <a:stretch>
            <a:fillRect/>
          </a:stretch>
        </p:blipFill>
        <p:spPr bwMode="auto">
          <a:xfrm>
            <a:off x="109330" y="2097093"/>
            <a:ext cx="11963400" cy="1007165"/>
          </a:xfrm>
          <a:prstGeom prst="rect">
            <a:avLst/>
          </a:prstGeom>
          <a:noFill/>
          <a:ln>
            <a:noFill/>
          </a:ln>
        </p:spPr>
      </p:pic>
      <p:pic>
        <p:nvPicPr>
          <p:cNvPr id="4" name="Picture 3" descr="https://upload.wikimedia.org/wikipedia/commons/e/ee/Part_of_Tabula_Peutingeriana_showing_Eastern_Moesia_Inferior,_Eastern_Dacia_and_Thrace.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52730" y="3533312"/>
            <a:ext cx="6320000" cy="3105335"/>
          </a:xfrm>
          <a:prstGeom prst="rect">
            <a:avLst/>
          </a:prstGeom>
          <a:noFill/>
          <a:ln>
            <a:noFill/>
          </a:ln>
        </p:spPr>
      </p:pic>
    </p:spTree>
    <p:extLst>
      <p:ext uri="{BB962C8B-B14F-4D97-AF65-F5344CB8AC3E}">
        <p14:creationId xmlns:p14="http://schemas.microsoft.com/office/powerpoint/2010/main" val="1607221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3074" name="Picture 2" descr="http://www.lwl.org/pressemitteilungen/daten/bilder/3638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7496" y="254213"/>
            <a:ext cx="4762181" cy="634957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uni-regensburg.de/Fakultaeten/phil_Fak_IV/Klass_Phil/ExkursionenBilder/RaetiaII/Fotos/Exkursion_Stuttgart%20(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353" y="254213"/>
            <a:ext cx="4762180" cy="634957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a:xfrm>
            <a:off x="0" y="365125"/>
            <a:ext cx="2428353" cy="1325563"/>
          </a:xfrm>
        </p:spPr>
        <p:txBody>
          <a:bodyPr>
            <a:normAutofit fontScale="90000"/>
          </a:bodyPr>
          <a:lstStyle/>
          <a:p>
            <a:br>
              <a:rPr lang="en-US" sz="1600" b="1" dirty="0">
                <a:latin typeface="Papyrus" panose="03070502060502030205" pitchFamily="66" charset="0"/>
              </a:rPr>
            </a:br>
            <a:br>
              <a:rPr lang="en-US" sz="1600" b="1" dirty="0">
                <a:latin typeface="Papyrus" panose="03070502060502030205" pitchFamily="66" charset="0"/>
              </a:rPr>
            </a:br>
            <a:br>
              <a:rPr lang="en-US" sz="1600" b="1" dirty="0">
                <a:latin typeface="Papyrus" panose="03070502060502030205" pitchFamily="66" charset="0"/>
              </a:rPr>
            </a:br>
            <a:br>
              <a:rPr lang="en-US" sz="1600" b="1" dirty="0">
                <a:latin typeface="Papyrus" panose="03070502060502030205" pitchFamily="66" charset="0"/>
              </a:rPr>
            </a:br>
            <a:br>
              <a:rPr lang="en-US" sz="1600" b="1" dirty="0">
                <a:latin typeface="Papyrus" panose="03070502060502030205" pitchFamily="66" charset="0"/>
              </a:rPr>
            </a:br>
            <a:br>
              <a:rPr lang="en-US" sz="1600" b="1" dirty="0">
                <a:latin typeface="Papyrus" panose="03070502060502030205" pitchFamily="66" charset="0"/>
              </a:rPr>
            </a:br>
            <a:br>
              <a:rPr lang="en-US" sz="1600" b="1" dirty="0">
                <a:latin typeface="Papyrus" panose="03070502060502030205" pitchFamily="66" charset="0"/>
              </a:rPr>
            </a:br>
            <a:br>
              <a:rPr lang="en-US" sz="1600" b="1" dirty="0">
                <a:latin typeface="Papyrus" panose="03070502060502030205" pitchFamily="66" charset="0"/>
              </a:rPr>
            </a:br>
            <a:br>
              <a:rPr lang="en-US" sz="1600" b="1" dirty="0">
                <a:latin typeface="Papyrus" panose="03070502060502030205" pitchFamily="66" charset="0"/>
              </a:rPr>
            </a:br>
            <a:br>
              <a:rPr lang="en-US" sz="1600" b="1" dirty="0">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A high-quality film print of the </a:t>
            </a: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Tabula Peutingeriana</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by:  http://www.roman-shop.com/</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An Enlargement of the Tabula Peutingeriana in the Institute for  Classical </a:t>
            </a:r>
            <a:r>
              <a:rPr lang="en-US" sz="2200" b="1" dirty="0" err="1">
                <a:solidFill>
                  <a:schemeClr val="accent4">
                    <a:lumMod val="20000"/>
                    <a:lumOff val="80000"/>
                  </a:schemeClr>
                </a:solidFill>
                <a:latin typeface="Papyrus" panose="03070502060502030205" pitchFamily="66" charset="0"/>
              </a:rPr>
              <a:t>Philologie</a:t>
            </a:r>
            <a:r>
              <a:rPr lang="en-US" sz="2200" b="1" dirty="0">
                <a:solidFill>
                  <a:schemeClr val="accent4">
                    <a:lumMod val="20000"/>
                    <a:lumOff val="80000"/>
                  </a:schemeClr>
                </a:solidFill>
                <a:latin typeface="Papyrus" panose="03070502060502030205" pitchFamily="66" charset="0"/>
              </a:rPr>
              <a:t>, Regensburg</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From the Exhibition “</a:t>
            </a:r>
            <a:r>
              <a:rPr lang="de-DE" sz="2200" b="1" dirty="0">
                <a:solidFill>
                  <a:schemeClr val="accent4">
                    <a:lumMod val="20000"/>
                    <a:lumOff val="80000"/>
                  </a:schemeClr>
                </a:solidFill>
                <a:latin typeface="Papyrus" panose="03070502060502030205" pitchFamily="66" charset="0"/>
              </a:rPr>
              <a:t>Rom von der Rolle“ in </a:t>
            </a:r>
            <a:r>
              <a:rPr lang="de-DE" sz="2200" b="1" dirty="0" err="1">
                <a:solidFill>
                  <a:schemeClr val="accent4">
                    <a:lumMod val="20000"/>
                    <a:lumOff val="80000"/>
                  </a:schemeClr>
                </a:solidFill>
                <a:latin typeface="Papyrus" panose="03070502060502030205" pitchFamily="66" charset="0"/>
              </a:rPr>
              <a:t>the</a:t>
            </a:r>
            <a:r>
              <a:rPr lang="de-DE" sz="2200" b="1" dirty="0">
                <a:solidFill>
                  <a:schemeClr val="accent4">
                    <a:lumMod val="20000"/>
                    <a:lumOff val="80000"/>
                  </a:schemeClr>
                </a:solidFill>
                <a:latin typeface="Papyrus" panose="03070502060502030205" pitchFamily="66" charset="0"/>
              </a:rPr>
              <a:t>  Dalheim </a:t>
            </a:r>
            <a:r>
              <a:rPr lang="de-DE" sz="2200" b="1" dirty="0" err="1">
                <a:solidFill>
                  <a:schemeClr val="accent4">
                    <a:lumMod val="20000"/>
                    <a:lumOff val="80000"/>
                  </a:schemeClr>
                </a:solidFill>
                <a:latin typeface="Papyrus" panose="03070502060502030205" pitchFamily="66" charset="0"/>
              </a:rPr>
              <a:t>Cloister</a:t>
            </a:r>
            <a:r>
              <a:rPr lang="de-DE" sz="2200" b="1" dirty="0">
                <a:solidFill>
                  <a:schemeClr val="accent4">
                    <a:lumMod val="20000"/>
                    <a:lumOff val="80000"/>
                  </a:schemeClr>
                </a:solidFill>
                <a:latin typeface="Papyrus" panose="03070502060502030205" pitchFamily="66" charset="0"/>
              </a:rPr>
              <a:t> Museum</a:t>
            </a:r>
            <a:br>
              <a:rPr lang="de-DE" sz="2200" b="1" dirty="0">
                <a:solidFill>
                  <a:schemeClr val="accent4">
                    <a:lumMod val="20000"/>
                    <a:lumOff val="80000"/>
                  </a:schemeClr>
                </a:solidFill>
                <a:latin typeface="Papyrus" panose="03070502060502030205" pitchFamily="66" charset="0"/>
              </a:rPr>
            </a:br>
            <a:br>
              <a:rPr lang="de-DE" sz="2200" b="1" dirty="0">
                <a:solidFill>
                  <a:schemeClr val="accent4">
                    <a:lumMod val="20000"/>
                    <a:lumOff val="80000"/>
                  </a:schemeClr>
                </a:solidFill>
                <a:latin typeface="Papyrus" panose="03070502060502030205" pitchFamily="66" charset="0"/>
              </a:rPr>
            </a:br>
            <a:br>
              <a:rPr lang="de-DE" sz="2200" b="1" dirty="0">
                <a:solidFill>
                  <a:schemeClr val="accent4">
                    <a:lumMod val="20000"/>
                    <a:lumOff val="80000"/>
                  </a:schemeClr>
                </a:solidFill>
                <a:latin typeface="Papyrus" panose="03070502060502030205" pitchFamily="66" charset="0"/>
              </a:rPr>
            </a:br>
            <a:endParaRPr lang="el-GR" sz="2200" b="1" dirty="0">
              <a:solidFill>
                <a:schemeClr val="accent4">
                  <a:lumMod val="20000"/>
                  <a:lumOff val="80000"/>
                </a:schemeClr>
              </a:solidFill>
            </a:endParaRPr>
          </a:p>
        </p:txBody>
      </p:sp>
      <p:pic>
        <p:nvPicPr>
          <p:cNvPr id="3079" name="Picture 7" descr="Αποτέλεσμα εικόνας για Tabula Peutingerian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4124" y="612560"/>
            <a:ext cx="2686742" cy="201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121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sz="2000" b="1" dirty="0">
                <a:solidFill>
                  <a:schemeClr val="accent4">
                    <a:lumMod val="20000"/>
                    <a:lumOff val="80000"/>
                  </a:schemeClr>
                </a:solidFill>
                <a:latin typeface="Papyrus" panose="03070502060502030205" pitchFamily="66" charset="0"/>
              </a:rPr>
              <a:t>One more copy of Tabula </a:t>
            </a:r>
            <a:r>
              <a:rPr lang="fr-FR" sz="2000" b="1" dirty="0" err="1">
                <a:solidFill>
                  <a:schemeClr val="accent4">
                    <a:lumMod val="20000"/>
                    <a:lumOff val="80000"/>
                  </a:schemeClr>
                </a:solidFill>
                <a:latin typeface="Papyrus" panose="03070502060502030205" pitchFamily="66" charset="0"/>
              </a:rPr>
              <a:t>Peutingeriana</a:t>
            </a:r>
            <a:r>
              <a:rPr lang="fr-FR" sz="2000" b="1" dirty="0">
                <a:solidFill>
                  <a:schemeClr val="accent4">
                    <a:lumMod val="20000"/>
                    <a:lumOff val="80000"/>
                  </a:schemeClr>
                </a:solidFill>
                <a:latin typeface="Papyrus" panose="03070502060502030205" pitchFamily="66" charset="0"/>
              </a:rPr>
              <a:t> </a:t>
            </a:r>
            <a:r>
              <a:rPr lang="fr-FR" sz="2000" b="1" dirty="0" err="1">
                <a:solidFill>
                  <a:schemeClr val="accent4">
                    <a:lumMod val="20000"/>
                    <a:lumOff val="80000"/>
                  </a:schemeClr>
                </a:solidFill>
                <a:latin typeface="Papyrus" panose="03070502060502030205" pitchFamily="66" charset="0"/>
              </a:rPr>
              <a:t>exhibited</a:t>
            </a:r>
            <a:r>
              <a:rPr lang="fr-FR" sz="2000" b="1" dirty="0">
                <a:solidFill>
                  <a:schemeClr val="accent4">
                    <a:lumMod val="20000"/>
                    <a:lumOff val="80000"/>
                  </a:schemeClr>
                </a:solidFill>
                <a:latin typeface="Papyrus" panose="03070502060502030205" pitchFamily="66" charset="0"/>
              </a:rPr>
              <a:t> in the Musée de Cluny, Paris</a:t>
            </a:r>
            <a:br>
              <a:rPr lang="fr-FR" sz="1800" b="1" dirty="0">
                <a:latin typeface="Papyrus" panose="03070502060502030205" pitchFamily="66" charset="0"/>
              </a:rPr>
            </a:br>
            <a:br>
              <a:rPr lang="fr-FR" sz="1800" b="1" dirty="0">
                <a:latin typeface="Papyrus" panose="03070502060502030205" pitchFamily="66" charset="0"/>
              </a:rPr>
            </a:br>
            <a:endParaRPr lang="el-GR" sz="1800" b="1" dirty="0"/>
          </a:p>
        </p:txBody>
      </p:sp>
      <p:pic>
        <p:nvPicPr>
          <p:cNvPr id="5124" name="Picture 4" descr="https://c2.staticflickr.com/8/7486/16163691867_c58843491f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687" y="1126435"/>
            <a:ext cx="8350626" cy="5569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440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8835" y="365125"/>
            <a:ext cx="7103165" cy="1325563"/>
          </a:xfrm>
        </p:spPr>
        <p:txBody>
          <a:bodyPr>
            <a:normAutofit fontScale="90000"/>
          </a:bodyPr>
          <a:lstStyle/>
          <a:p>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Tabula Peutingeriana and Modern Art</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“Fundamentals” is a Venice Architecture Biennale exhibition, curated by Rem Koolhaas, that, taking the cue from the contradictions produced by the market economy triumph, tries to find the causes that have led architecture to its current state.</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a:t>
            </a:r>
            <a:r>
              <a:rPr lang="en-US" sz="2200" b="1" dirty="0" err="1">
                <a:solidFill>
                  <a:schemeClr val="accent4">
                    <a:lumMod val="20000"/>
                    <a:lumOff val="80000"/>
                  </a:schemeClr>
                </a:solidFill>
                <a:latin typeface="Papyrus" panose="03070502060502030205" pitchFamily="66" charset="0"/>
              </a:rPr>
              <a:t>Monditalia</a:t>
            </a:r>
            <a:r>
              <a:rPr lang="en-US" sz="2200" b="1" dirty="0">
                <a:solidFill>
                  <a:schemeClr val="accent4">
                    <a:lumMod val="20000"/>
                    <a:lumOff val="80000"/>
                  </a:schemeClr>
                </a:solidFill>
                <a:latin typeface="Papyrus" panose="03070502060502030205" pitchFamily="66" charset="0"/>
              </a:rPr>
              <a:t>”, one of the three parts of the exhibition, is a huge stage running along the whole </a:t>
            </a:r>
            <a:r>
              <a:rPr lang="en-US" sz="2200" b="1" dirty="0" err="1">
                <a:solidFill>
                  <a:schemeClr val="accent4">
                    <a:lumMod val="20000"/>
                    <a:lumOff val="80000"/>
                  </a:schemeClr>
                </a:solidFill>
                <a:latin typeface="Papyrus" panose="03070502060502030205" pitchFamily="66" charset="0"/>
              </a:rPr>
              <a:t>Corderie</a:t>
            </a:r>
            <a:r>
              <a:rPr lang="en-US" sz="2200" b="1" dirty="0">
                <a:solidFill>
                  <a:schemeClr val="accent4">
                    <a:lumMod val="20000"/>
                    <a:lumOff val="80000"/>
                  </a:schemeClr>
                </a:solidFill>
                <a:latin typeface="Papyrus" panose="03070502060502030205" pitchFamily="66" charset="0"/>
              </a:rPr>
              <a:t> space of the </a:t>
            </a:r>
            <a:r>
              <a:rPr lang="en-US" sz="2200" b="1" dirty="0" err="1">
                <a:solidFill>
                  <a:schemeClr val="accent4">
                    <a:lumMod val="20000"/>
                    <a:lumOff val="80000"/>
                  </a:schemeClr>
                </a:solidFill>
                <a:latin typeface="Papyrus" panose="03070502060502030205" pitchFamily="66" charset="0"/>
              </a:rPr>
              <a:t>Arsenale</a:t>
            </a:r>
            <a:r>
              <a:rPr lang="en-US" sz="2200" b="1" dirty="0">
                <a:solidFill>
                  <a:schemeClr val="accent4">
                    <a:lumMod val="20000"/>
                    <a:lumOff val="80000"/>
                  </a:schemeClr>
                </a:solidFill>
                <a:latin typeface="Papyrus" panose="03070502060502030205" pitchFamily="66" charset="0"/>
              </a:rPr>
              <a:t>, where contributions by different Biennale’s departments, dance, cinema and music, are presented. “</a:t>
            </a:r>
            <a:r>
              <a:rPr lang="en-US" sz="2200" b="1" dirty="0" err="1">
                <a:solidFill>
                  <a:schemeClr val="accent4">
                    <a:lumMod val="20000"/>
                    <a:lumOff val="80000"/>
                  </a:schemeClr>
                </a:solidFill>
                <a:latin typeface="Papyrus" panose="03070502060502030205" pitchFamily="66" charset="0"/>
              </a:rPr>
              <a:t>Monditalia</a:t>
            </a:r>
            <a:r>
              <a:rPr lang="en-US" sz="2200" b="1" dirty="0">
                <a:solidFill>
                  <a:schemeClr val="accent4">
                    <a:lumMod val="20000"/>
                    <a:lumOff val="80000"/>
                  </a:schemeClr>
                </a:solidFill>
                <a:latin typeface="Papyrus" panose="03070502060502030205" pitchFamily="66" charset="0"/>
              </a:rPr>
              <a:t>” is a scan of Italy, taken as a paradigm for the present economical, social and political crisis, but also embodying the creative potentials that are essential for overcoming it.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The guiding thread of the exhibition is a reproduction, spanning for 316 m. along the </a:t>
            </a:r>
            <a:br>
              <a:rPr lang="en-US" sz="2200" b="1" dirty="0">
                <a:solidFill>
                  <a:schemeClr val="accent4">
                    <a:lumMod val="20000"/>
                    <a:lumOff val="80000"/>
                  </a:schemeClr>
                </a:solidFill>
                <a:latin typeface="Papyrus" panose="03070502060502030205" pitchFamily="66" charset="0"/>
              </a:rPr>
            </a:br>
            <a:r>
              <a:rPr lang="en-US" sz="2200" b="1" dirty="0" err="1">
                <a:solidFill>
                  <a:schemeClr val="accent4">
                    <a:lumMod val="20000"/>
                    <a:lumOff val="80000"/>
                  </a:schemeClr>
                </a:solidFill>
                <a:latin typeface="Papyrus" panose="03070502060502030205" pitchFamily="66" charset="0"/>
              </a:rPr>
              <a:t>Corderie</a:t>
            </a:r>
            <a:r>
              <a:rPr lang="en-US" sz="2200" b="1" dirty="0">
                <a:solidFill>
                  <a:schemeClr val="accent4">
                    <a:lumMod val="20000"/>
                    <a:lumOff val="80000"/>
                  </a:schemeClr>
                </a:solidFill>
                <a:latin typeface="Papyrus" panose="03070502060502030205" pitchFamily="66" charset="0"/>
              </a:rPr>
              <a:t>, of the</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Tabula Peutingeriana,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depicting the map of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Italy which forms the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frame-set for the</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a:t>
            </a:r>
            <a:r>
              <a:rPr lang="en-US" sz="2200" b="1" dirty="0" err="1">
                <a:solidFill>
                  <a:schemeClr val="accent4">
                    <a:lumMod val="20000"/>
                    <a:lumOff val="80000"/>
                  </a:schemeClr>
                </a:solidFill>
                <a:latin typeface="Papyrus" panose="03070502060502030205" pitchFamily="66" charset="0"/>
              </a:rPr>
              <a:t>Monditalia</a:t>
            </a:r>
            <a:r>
              <a:rPr lang="en-US" sz="2200" b="1" dirty="0">
                <a:solidFill>
                  <a:schemeClr val="accent4">
                    <a:lumMod val="20000"/>
                    <a:lumOff val="80000"/>
                  </a:schemeClr>
                </a:solidFill>
                <a:latin typeface="Papyrus" panose="03070502060502030205" pitchFamily="66" charset="0"/>
              </a:rPr>
              <a:t>”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exhibits. </a:t>
            </a: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br>
              <a:rPr lang="en-US" sz="2200" b="1" dirty="0">
                <a:solidFill>
                  <a:schemeClr val="accent4">
                    <a:lumMod val="20000"/>
                    <a:lumOff val="80000"/>
                  </a:schemeClr>
                </a:solidFill>
                <a:latin typeface="Papyrus" panose="03070502060502030205" pitchFamily="66" charset="0"/>
              </a:rPr>
            </a:br>
            <a:endParaRPr lang="el-GR" sz="2200" b="1" dirty="0">
              <a:solidFill>
                <a:schemeClr val="accent4">
                  <a:lumMod val="20000"/>
                  <a:lumOff val="80000"/>
                </a:schemeClr>
              </a:solidFill>
            </a:endParaRPr>
          </a:p>
        </p:txBody>
      </p:sp>
      <p:pic>
        <p:nvPicPr>
          <p:cNvPr id="6146" name="Picture 2" descr="Venice Architecture Biennale 2014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72" y="81120"/>
            <a:ext cx="4959763" cy="330080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Venice Biennale 2014 Monditalia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873" y="3502589"/>
            <a:ext cx="4949962" cy="329428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Venice Architecture Biennal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6287" y="3950563"/>
            <a:ext cx="4276839" cy="2846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1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58144" y="365125"/>
            <a:ext cx="7523019" cy="1325563"/>
          </a:xfrm>
        </p:spPr>
        <p:txBody>
          <a:bodyPr>
            <a:normAutofit fontScale="90000"/>
          </a:bodyPr>
          <a:lstStyle/>
          <a:p>
            <a:pPr algn="ct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br>
              <a:rPr lang="en-US" sz="1800" b="1" dirty="0">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Samples of symbols used in Tabula Peutingeriana: road, cities (commercial, administrative, military </a:t>
            </a:r>
            <a:r>
              <a:rPr lang="en-US" sz="2200" b="1" dirty="0" err="1">
                <a:solidFill>
                  <a:schemeClr val="accent4">
                    <a:lumMod val="20000"/>
                    <a:lumOff val="80000"/>
                  </a:schemeClr>
                </a:solidFill>
                <a:latin typeface="Papyrus" panose="03070502060502030205" pitchFamily="66" charset="0"/>
              </a:rPr>
              <a:t>centres</a:t>
            </a:r>
            <a:r>
              <a:rPr lang="en-US" sz="2200" b="1" dirty="0">
                <a:solidFill>
                  <a:schemeClr val="accent4">
                    <a:lumMod val="20000"/>
                    <a:lumOff val="80000"/>
                  </a:schemeClr>
                </a:solidFill>
                <a:latin typeface="Papyrus" panose="03070502060502030205" pitchFamily="66" charset="0"/>
              </a:rPr>
              <a:t>), </a:t>
            </a:r>
            <a:r>
              <a:rPr lang="en-US" sz="2200" b="1" dirty="0" err="1">
                <a:solidFill>
                  <a:schemeClr val="accent4">
                    <a:lumMod val="20000"/>
                    <a:lumOff val="80000"/>
                  </a:schemeClr>
                </a:solidFill>
                <a:latin typeface="Papyrus" panose="03070502060502030205" pitchFamily="66" charset="0"/>
              </a:rPr>
              <a:t>mansiones</a:t>
            </a:r>
            <a:r>
              <a:rPr lang="en-US" sz="2200" b="1" dirty="0">
                <a:solidFill>
                  <a:schemeClr val="accent4">
                    <a:lumMod val="20000"/>
                    <a:lumOff val="80000"/>
                  </a:schemeClr>
                </a:solidFill>
                <a:latin typeface="Papyrus" panose="03070502060502030205" pitchFamily="66" charset="0"/>
              </a:rPr>
              <a:t>, </a:t>
            </a:r>
            <a:r>
              <a:rPr lang="en-US" sz="2200" b="1" dirty="0" err="1">
                <a:solidFill>
                  <a:schemeClr val="accent4">
                    <a:lumMod val="20000"/>
                    <a:lumOff val="80000"/>
                  </a:schemeClr>
                </a:solidFill>
                <a:latin typeface="Papyrus" panose="03070502060502030205" pitchFamily="66" charset="0"/>
              </a:rPr>
              <a:t>mutationes</a:t>
            </a:r>
            <a:r>
              <a:rPr lang="en-US" sz="2200" b="1" dirty="0">
                <a:solidFill>
                  <a:schemeClr val="accent4">
                    <a:lumMod val="20000"/>
                    <a:lumOff val="80000"/>
                  </a:schemeClr>
                </a:solidFill>
                <a:latin typeface="Papyrus" panose="03070502060502030205" pitchFamily="66" charset="0"/>
              </a:rPr>
              <a:t>, baths, buildings, lighthouses, distance between stations, geographical characteristics (mountain, river, sea, gulf, forests). </a:t>
            </a:r>
            <a:br>
              <a:rPr lang="en-US" sz="2200" b="1" dirty="0">
                <a:solidFill>
                  <a:schemeClr val="accent4">
                    <a:lumMod val="20000"/>
                    <a:lumOff val="80000"/>
                  </a:schemeClr>
                </a:solidFill>
                <a:latin typeface="Papyrus" panose="03070502060502030205" pitchFamily="66" charset="0"/>
              </a:rPr>
            </a:br>
            <a:r>
              <a:rPr lang="en-US" sz="2200" b="1" dirty="0">
                <a:solidFill>
                  <a:schemeClr val="accent4">
                    <a:lumMod val="20000"/>
                    <a:lumOff val="80000"/>
                  </a:schemeClr>
                </a:solidFill>
                <a:latin typeface="Papyrus" panose="03070502060502030205" pitchFamily="66" charset="0"/>
              </a:rPr>
              <a:t>Can you design your own symbols for a new Tabula Peutingeriana?</a:t>
            </a:r>
            <a:endParaRPr lang="el-GR" sz="2200" b="1" dirty="0">
              <a:solidFill>
                <a:schemeClr val="accent4">
                  <a:lumMod val="20000"/>
                  <a:lumOff val="80000"/>
                </a:schemeClr>
              </a:solidFill>
            </a:endParaRPr>
          </a:p>
        </p:txBody>
      </p:sp>
      <p:pic>
        <p:nvPicPr>
          <p:cNvPr id="3" name="Picture 2" descr="http://cartographic-images.net/Cartographic_Images/120_Peutinger_Table_files/droppedImage_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1403" y="3205096"/>
            <a:ext cx="7039761" cy="335901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s://encrypted-tbn0.gstatic.com/images?q=tbn:ANd9GcT61qA-9V9_9o7sj2UbPIBq1OqgsmPQsrpwYIOY8snKkmgEE-0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611" y="3450178"/>
            <a:ext cx="4157252" cy="311392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cartographic-images.net/Cartographic_Images/120_Peutinger_Table_files/droppedImage_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867" y="114507"/>
            <a:ext cx="4323662" cy="3090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62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16</Words>
  <Application>Microsoft Office PowerPoint</Application>
  <PresentationFormat>Widescreen</PresentationFormat>
  <Paragraphs>6</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Papyrus</vt:lpstr>
      <vt:lpstr>Office Theme</vt:lpstr>
      <vt:lpstr>Tabula Peutingeriana </vt:lpstr>
      <vt:lpstr>                    Tabula Peutingeriana What we know today about Rome’s road system comes from a famous Itinerarium, the Tabula Peutingeriana, named for its former owner, Conrad Peutinger, a German humanist. The Tabula Peutingeriana is a 13th century copy of an antique world Itinerarium of Roman roads from the British Isles up to India and Central Asia, created sometime around the 4th century A.D. The entire map was originally a long, narrow parchment roll and in its present state measures 6.75 meters long but only 34 centimeters wide.     The Tabula Peutingeriana is one of the Austrian National Library's greatest treasures. Section of the Tabula Peutingeriana where Via  Egnatia and Philippi can be seen. Julius Caesar and Mark Antony commissioned  the first Roman Itinerarium back in 44 BC. For  25 years, Zenodoxus, Theodotus, and Polyclitus, three Greek geographers, worked hard to compile  it. It was engraved in stone and set up near the  Pantheon in Rome.    </vt:lpstr>
      <vt:lpstr>          A high-quality film print of the          Tabula Peutingeriana by:  http://www.roman-shop.com/ An Enlargement of the Tabula Peutingeriana in the Institute for  Classical Philologie, Regensburg From the Exhibition “Rom von der Rolle“ in the  Dalheim Cloister Museum   </vt:lpstr>
      <vt:lpstr>One more copy of Tabula Peutingeriana exhibited in the Musée de Cluny, Paris  </vt:lpstr>
      <vt:lpstr>                       Tabula Peutingeriana and Modern Art “Fundamentals” is a Venice Architecture Biennale exhibition, curated by Rem Koolhaas, that, taking the cue from the contradictions produced by the market economy triumph, tries to find the causes that have led architecture to its current state. “Monditalia”, one of the three parts of the exhibition, is a huge stage running along the whole Corderie space of the Arsenale, where contributions by different Biennale’s departments, dance, cinema and music, are presented. “Monditalia” is a scan of Italy, taken as a paradigm for the present economical, social and political crisis, but also embodying the creative potentials that are essential for overcoming it.  The guiding thread of the exhibition is a reproduction, spanning for 316 m. along the  Corderie, of the Tabula Peutingeriana,  depicting the map of  Italy which forms the  frame-set for the “Monditalia”  exhibits.      </vt:lpstr>
      <vt:lpstr>           Samples of symbols used in Tabula Peutingeriana: road, cities (commercial, administrative, military centres), mansiones, mutationes, baths, buildings, lighthouses, distance between stations, geographical characteristics (mountain, river, sea, gulf, forests).  Can you design your own symbols for a new Tabula Peutingeriana?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Tabula Peutingeriana </dc:title>
  <dc:creator>Amalia Spiliakou</dc:creator>
  <cp:lastModifiedBy>Amalia Spiliakou</cp:lastModifiedBy>
  <cp:revision>1</cp:revision>
  <dcterms:created xsi:type="dcterms:W3CDTF">2020-05-29T08:14:03Z</dcterms:created>
  <dcterms:modified xsi:type="dcterms:W3CDTF">2020-05-29T08:19:39Z</dcterms:modified>
</cp:coreProperties>
</file>