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4" r:id="rId3"/>
    <p:sldId id="273" r:id="rId4"/>
    <p:sldId id="278" r:id="rId5"/>
    <p:sldId id="280" r:id="rId6"/>
    <p:sldId id="275" r:id="rId7"/>
    <p:sldId id="277" r:id="rId8"/>
    <p:sldId id="263" r:id="rId9"/>
    <p:sldId id="279" r:id="rId10"/>
    <p:sldId id="276" r:id="rId11"/>
    <p:sldId id="256" r:id="rId12"/>
    <p:sldId id="264" r:id="rId13"/>
    <p:sldId id="28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EF"/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9B4F4B-11F4-4CFA-BA37-54DD398B5047}" v="78" dt="2020-02-01T09:27:41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4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8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2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9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676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2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96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34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6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2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0CD6E-C41E-4B90-8A39-ADC7BD6E07E8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80D4A-7936-482F-911F-10DA6B928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3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osaicoravenna.it/convegno/la-diaspora-dellarcangelo-san-michele-in-africisco-e-leta-giustinianea/?lang=en" TargetMode="External"/><Relationship Id="rId13" Type="http://schemas.openxmlformats.org/officeDocument/2006/relationships/hyperlink" Target="https://www.quis-ut-deus.de/werke/4-10-jahrhundert/ravenna-545/" TargetMode="External"/><Relationship Id="rId3" Type="http://schemas.openxmlformats.org/officeDocument/2006/relationships/hyperlink" Target="http://www.livingromagna.com/service/ex-chiesa-san-michele-in-africisco-oggi-negozio-max-mara-a-ravenna/" TargetMode="External"/><Relationship Id="rId7" Type="http://schemas.openxmlformats.org/officeDocument/2006/relationships/hyperlink" Target="https://www.tripadvisor.ru/LocationPhotoDirectLink-g187323-d624830-i166071240-Bode_Museum-Berlin.html" TargetMode="External"/><Relationship Id="rId12" Type="http://schemas.openxmlformats.org/officeDocument/2006/relationships/hyperlink" Target="http://www.edificistoriciravenna.it/en/san-michele-africisco/" TargetMode="External"/><Relationship Id="rId2" Type="http://schemas.openxmlformats.org/officeDocument/2006/relationships/hyperlink" Target="https://fr.wikipedia.org/wiki/Fichier:Ravenna_Bode_Berlin_1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smb.museum/en/museums-institutions/bode-museum/education-outreach/schools-day-cares-and-kindergartens/detailansicht-angebote-fuer-schulen-kindertageseinrichtungen.html?tx_smb_pi1%5BschoolOffer%5D=27330&amp;cHash=6f207411516eca313c906f9351cf1d3f" TargetMode="External"/><Relationship Id="rId11" Type="http://schemas.openxmlformats.org/officeDocument/2006/relationships/hyperlink" Target="https://commons.wikimedia.org/wiki/File:Transenna_marmorea_traforata,_dalla_chiesa_di_san_michele_in_africisco,_500-550_ca._01.jpg" TargetMode="External"/><Relationship Id="rId5" Type="http://schemas.openxmlformats.org/officeDocument/2006/relationships/hyperlink" Target="http://www.romehistory.co.uk/con/byzantineculture.html" TargetMode="External"/><Relationship Id="rId10" Type="http://schemas.openxmlformats.org/officeDocument/2006/relationships/hyperlink" Target="https://commons.wikimedia.org/wiki/File:Mosaico_pavimentale_da_s._michele_in_africisco,_500-550_dc_ca.jpg" TargetMode="External"/><Relationship Id="rId4" Type="http://schemas.openxmlformats.org/officeDocument/2006/relationships/hyperlink" Target="https://jauntingjen.com/2013/12/30/the-byzantine-beauty-in-berlin/" TargetMode="External"/><Relationship Id="rId9" Type="http://schemas.openxmlformats.org/officeDocument/2006/relationships/hyperlink" Target="http://www.mosaicocidm.it/Mosaico/Read_main.action?cardNumber=351&amp;leaves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Σχετική εικόνα">
            <a:extLst>
              <a:ext uri="{FF2B5EF4-FFF2-40B4-BE49-F238E27FC236}">
                <a16:creationId xmlns:a16="http://schemas.microsoft.com/office/drawing/2014/main" id="{1ADB7577-BDDB-47C6-8CF0-E299F1E549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" r="3942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E471C8-4C76-4424-8386-3E0F01CA6F40}"/>
              </a:ext>
            </a:extLst>
          </p:cNvPr>
          <p:cNvSpPr txBox="1"/>
          <p:nvPr/>
        </p:nvSpPr>
        <p:spPr>
          <a:xfrm>
            <a:off x="4758431" y="4785064"/>
            <a:ext cx="42879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AEB"/>
                </a:solidFill>
              </a:rPr>
              <a:t>San Michele in </a:t>
            </a:r>
            <a:r>
              <a:rPr lang="en-US" sz="3200" b="1" dirty="0" err="1">
                <a:solidFill>
                  <a:srgbClr val="FFFAEB"/>
                </a:solidFill>
              </a:rPr>
              <a:t>Africisco</a:t>
            </a:r>
            <a:r>
              <a:rPr lang="en-US" sz="3200" b="1" dirty="0">
                <a:solidFill>
                  <a:srgbClr val="FFFAEB"/>
                </a:solidFill>
              </a:rPr>
              <a:t> Apse Mosaic, 6</a:t>
            </a:r>
            <a:r>
              <a:rPr lang="en-US" sz="3200" b="1" baseline="30000" dirty="0">
                <a:solidFill>
                  <a:srgbClr val="FFFAEB"/>
                </a:solidFill>
              </a:rPr>
              <a:t>th</a:t>
            </a:r>
            <a:r>
              <a:rPr lang="en-US" sz="3200" b="1" dirty="0">
                <a:solidFill>
                  <a:srgbClr val="FFFAEB"/>
                </a:solidFill>
              </a:rPr>
              <a:t> century, Bode Museum, Berlin </a:t>
            </a:r>
          </a:p>
        </p:txBody>
      </p:sp>
    </p:spTree>
    <p:extLst>
      <p:ext uri="{BB962C8B-B14F-4D97-AF65-F5344CB8AC3E}">
        <p14:creationId xmlns:p14="http://schemas.microsoft.com/office/powerpoint/2010/main" val="2787198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BF02CF8-85B3-4A08-BF50-2B581273DF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r="7778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67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C4934D0-42B8-4562-8BAD-95271D6CF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3" b="4377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246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hurch of San Michele in Africisco Mosiac from Ravenna in Bode Museum Berlin Detail">
            <a:extLst>
              <a:ext uri="{FF2B5EF4-FFF2-40B4-BE49-F238E27FC236}">
                <a16:creationId xmlns:a16="http://schemas.microsoft.com/office/drawing/2014/main" id="{D4038F51-A3A2-4D70-98CB-FB5DEC681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98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SC00946s1">
            <a:extLst>
              <a:ext uri="{FF2B5EF4-FFF2-40B4-BE49-F238E27FC236}">
                <a16:creationId xmlns:a16="http://schemas.microsoft.com/office/drawing/2014/main" id="{5EE2A2EA-4084-477B-8E35-32922107CC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866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429E3168-F0E1-41F0-8E05-1CEF20557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1219200"/>
            <a:ext cx="9039225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1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Αποτέλεσμα εικόνας για San Michele Africisco">
            <a:extLst>
              <a:ext uri="{FF2B5EF4-FFF2-40B4-BE49-F238E27FC236}">
                <a16:creationId xmlns:a16="http://schemas.microsoft.com/office/drawing/2014/main" id="{D4CA989D-FE26-446F-AF28-E17A2EF4C2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" r="365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636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Αποτέλεσμα εικόνας για San Michele in Africisco (Ravenna)">
            <a:extLst>
              <a:ext uri="{FF2B5EF4-FFF2-40B4-BE49-F238E27FC236}">
                <a16:creationId xmlns:a16="http://schemas.microsoft.com/office/drawing/2014/main" id="{98AD350A-4FAB-4041-B9D7-39BD7779C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5" r="25307" b="-2"/>
          <a:stretch/>
        </p:blipFill>
        <p:spPr bwMode="auto">
          <a:xfrm>
            <a:off x="241299" y="321732"/>
            <a:ext cx="2832769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037B584C-B06E-49A6-A51B-8CD7F4F64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2" r="28430" b="-2"/>
          <a:stretch/>
        </p:blipFill>
        <p:spPr bwMode="auto">
          <a:xfrm>
            <a:off x="3138403" y="321732"/>
            <a:ext cx="2867193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Berlin, Bode Museum, mosaic of the triumphal arch from St. Michael in Africisco, apocalyptic Christ">
            <a:extLst>
              <a:ext uri="{FF2B5EF4-FFF2-40B4-BE49-F238E27FC236}">
                <a16:creationId xmlns:a16="http://schemas.microsoft.com/office/drawing/2014/main" id="{975B7CB4-B44D-4EF4-8224-2263DF0BB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r="13445" b="-2"/>
          <a:stretch/>
        </p:blipFill>
        <p:spPr bwMode="auto">
          <a:xfrm>
            <a:off x="6065754" y="321732"/>
            <a:ext cx="2836946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514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Αποτέλεσμα εικόνας για San Michele Africisco">
            <a:extLst>
              <a:ext uri="{FF2B5EF4-FFF2-40B4-BE49-F238E27FC236}">
                <a16:creationId xmlns:a16="http://schemas.microsoft.com/office/drawing/2014/main" id="{F2531A03-0E66-484D-A0A8-3C92C6CE8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5" r="16253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59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Αποτέλεσμα εικόνας για San Michele Africisco">
            <a:extLst>
              <a:ext uri="{FF2B5EF4-FFF2-40B4-BE49-F238E27FC236}">
                <a16:creationId xmlns:a16="http://schemas.microsoft.com/office/drawing/2014/main" id="{368E6760-3B8E-4FDA-85E5-6916A89E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3738"/>
            <a:ext cx="9144000" cy="546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71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San Michele in Africisco (Ravenna)">
            <a:extLst>
              <a:ext uri="{FF2B5EF4-FFF2-40B4-BE49-F238E27FC236}">
                <a16:creationId xmlns:a16="http://schemas.microsoft.com/office/drawing/2014/main" id="{EEDC6CEB-9447-428F-896B-8FF1982F4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r="658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A8D31-2CEA-4234-B676-967796A32016}"/>
              </a:ext>
            </a:extLst>
          </p:cNvPr>
          <p:cNvSpPr txBox="1"/>
          <p:nvPr/>
        </p:nvSpPr>
        <p:spPr>
          <a:xfrm>
            <a:off x="115410" y="150921"/>
            <a:ext cx="890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Holy Apse of San Michele in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Africisco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it is today, a Max Mara shop</a:t>
            </a:r>
          </a:p>
        </p:txBody>
      </p:sp>
    </p:spTree>
    <p:extLst>
      <p:ext uri="{BB962C8B-B14F-4D97-AF65-F5344CB8AC3E}">
        <p14:creationId xmlns:p14="http://schemas.microsoft.com/office/powerpoint/2010/main" val="1073569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Σχετική εικόνα">
            <a:extLst>
              <a:ext uri="{FF2B5EF4-FFF2-40B4-BE49-F238E27FC236}">
                <a16:creationId xmlns:a16="http://schemas.microsoft.com/office/drawing/2014/main" id="{A7D262F3-10B1-44ED-9325-8F9D2D6DF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4" y="76200"/>
            <a:ext cx="8946037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615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342B1-8213-41E6-88E8-AFF4C9E0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 Credits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hlinkClick r:id="rId2"/>
              </a:rPr>
              <a:t>https://fr.wikipedia.org/wiki/Fichier:Ravenna_Bode_Berlin_1.jpg</a:t>
            </a:r>
            <a:br>
              <a:rPr lang="en-US" sz="1800" dirty="0"/>
            </a:br>
            <a:r>
              <a:rPr lang="en-US" sz="1800" dirty="0">
                <a:hlinkClick r:id="rId3"/>
              </a:rPr>
              <a:t>http://www.livingromagna.com/service/ex-chiesa-san-michele-in-africisco-oggi-negozio-max-mara-a-ravenna/</a:t>
            </a:r>
            <a:br>
              <a:rPr lang="en-US" sz="1800" dirty="0"/>
            </a:br>
            <a:r>
              <a:rPr lang="en-US" sz="1800" dirty="0">
                <a:hlinkClick r:id="rId3"/>
              </a:rPr>
              <a:t>http://www.livingromagna.com/service/ex-chiesa-san-michele-in-africisco-oggi-negozio-max-mara-a-ravenna/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https://jauntingjen.com/2013/12/30/the-byzantine-beauty-in-berlin/</a:t>
            </a:r>
            <a:br>
              <a:rPr lang="en-US" sz="1800" dirty="0"/>
            </a:br>
            <a:r>
              <a:rPr lang="en-US" sz="1800" dirty="0">
                <a:hlinkClick r:id="rId5"/>
              </a:rPr>
              <a:t>http://www.romehistory.co.uk/con/byzantineculture.html</a:t>
            </a:r>
            <a:br>
              <a:rPr lang="en-US" sz="1800" dirty="0"/>
            </a:br>
            <a:r>
              <a:rPr lang="en-US" sz="1800" dirty="0">
                <a:hlinkClick r:id="rId6"/>
              </a:rPr>
              <a:t>https://www.smb.museum/en/museums-institutions/bode-museum/education-outreach/schools-day-cares-and-kindergartens/detailansicht-angebote-fuer-schulen-kindertageseinrichtungen.html?tx_smb_pi1%5BschoolOffer%5D=27330&amp;cHash=6f207411516eca313c906f9351cf1d3f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hlinkClick r:id="rId4"/>
              </a:rPr>
              <a:t>https://jauntingjen.com/2013/12/30/the-byzantine-beauty-in-berlin/</a:t>
            </a:r>
            <a:br>
              <a:rPr lang="en-US" sz="1800" dirty="0"/>
            </a:br>
            <a:r>
              <a:rPr lang="en-US" sz="1800" dirty="0">
                <a:hlinkClick r:id="rId7"/>
              </a:rPr>
              <a:t>https://www.tripadvisor.ru/LocationPhotoDirectLink-g187323-d624830-i166071240-Bode_Museum-Berlin.html</a:t>
            </a:r>
            <a:br>
              <a:rPr lang="en-US" sz="1800" dirty="0"/>
            </a:br>
            <a:r>
              <a:rPr lang="en-US" sz="1800" dirty="0">
                <a:hlinkClick r:id="rId8"/>
              </a:rPr>
              <a:t>http://www.mosaicoravenna.it/convegno/la-diaspora-dellarcangelo-san-michele-in-africisco-e-leta-giustinianea/?lang=en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hlinkClick r:id="rId9"/>
              </a:rPr>
              <a:t>http://www.mosaicocidm.it/Mosaico/Read_main.action?cardNumber=351&amp;leaves=0</a:t>
            </a:r>
            <a:br>
              <a:rPr lang="en-US" sz="1800" dirty="0"/>
            </a:br>
            <a:r>
              <a:rPr lang="en-US" sz="1800" dirty="0">
                <a:hlinkClick r:id="rId10"/>
              </a:rPr>
              <a:t>https://commons.wikimedia.org/wiki/File:Mosaico_pavimentale_da_s._michele_in_africisco,_500-550_dc_ca.jpg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hlinkClick r:id="rId11"/>
              </a:rPr>
              <a:t>https://commons.wikimedia.org/wiki/File:Transenna_marmorea_traforata,_dalla_chiesa_di_san_michele_in_africisco,_500-550_ca._01.jpg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hlinkClick r:id="rId12"/>
              </a:rPr>
              <a:t>http://www.edificistoriciravenna.it/en/san-michele-africisco/</a:t>
            </a:r>
            <a:br>
              <a:rPr lang="en-US" sz="1800" dirty="0"/>
            </a:br>
            <a:r>
              <a:rPr lang="en-US" sz="1800" dirty="0">
                <a:hlinkClick r:id="rId13"/>
              </a:rPr>
              <a:t>https://www.quis-ut-deus.de/werke/4-10-jahrhundert/ravenna-545/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649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31</Words>
  <Application>Microsoft Office PowerPoint</Application>
  <PresentationFormat>On-screen Show (4:3)</PresentationFormat>
  <Paragraphs>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Photo Credits:  https://fr.wikipedia.org/wiki/Fichier:Ravenna_Bode_Berlin_1.jpg http://www.livingromagna.com/service/ex-chiesa-san-michele-in-africisco-oggi-negozio-max-mara-a-ravenna/ http://www.livingromagna.com/service/ex-chiesa-san-michele-in-africisco-oggi-negozio-max-mara-a-ravenna/ https://jauntingjen.com/2013/12/30/the-byzantine-beauty-in-berlin/ http://www.romehistory.co.uk/con/byzantineculture.html https://www.smb.museum/en/museums-institutions/bode-museum/education-outreach/schools-day-cares-and-kindergartens/detailansicht-angebote-fuer-schulen-kindertageseinrichtungen.html?tx_smb_pi1%5BschoolOffer%5D=27330&amp;cHash=6f207411516eca313c906f9351cf1d3f https://jauntingjen.com/2013/12/30/the-byzantine-beauty-in-berlin/ https://www.tripadvisor.ru/LocationPhotoDirectLink-g187323-d624830-i166071240-Bode_Museum-Berlin.html http://www.mosaicoravenna.it/convegno/la-diaspora-dellarcangelo-san-michele-in-africisco-e-leta-giustinianea/?lang=en http://www.mosaicocidm.it/Mosaico/Read_main.action?cardNumber=351&amp;leaves=0 https://commons.wikimedia.org/wiki/File:Mosaico_pavimentale_da_s._michele_in_africisco,_500-550_dc_ca.jpg https://commons.wikimedia.org/wiki/File:Transenna_marmorea_traforata,_dalla_chiesa_di_san_michele_in_africisco,_500-550_ca._01.jpg http://www.edificistoriciravenna.it/en/san-michele-africisco/ https://www.quis-ut-deus.de/werke/4-10-jahrhundert/ravenna-545/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2020-02-01T09:04:17Z</dcterms:created>
  <dcterms:modified xsi:type="dcterms:W3CDTF">2020-02-01T09:57:14Z</dcterms:modified>
</cp:coreProperties>
</file>