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64" r:id="rId6"/>
    <p:sldId id="258" r:id="rId7"/>
    <p:sldId id="257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FDAB9-EAF2-42CC-B5CC-A3A5D0CC5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296EA9-F828-4EBA-B3F3-33FA438F2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D1D72-7417-4119-B193-2D03A312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E8A86-61B6-4E24-909E-B22836D5E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9A771-D24D-48EF-ADAE-0D806088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2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DA61F-CAE5-4D7E-89C3-2F3B5E9F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09C25-EC57-4B2A-8A81-8F8DFB6A5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A3074-6DD1-4C02-8B6C-53C20C7A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477B4-3DAA-4B42-BDF1-F4791145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A4FC1-3C7E-49BD-9369-7F90DBA9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54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F2E29-2533-4C1D-AD2A-E5C0B5527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8EDED-562C-4DCD-B4C3-BF86E06C0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0BF4A-2125-4E69-903A-8D093639E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96453-052F-472B-A6EF-FD7990180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DDFA9-D359-4F57-A49E-6ECF3980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3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F7B4-8442-48B1-A3A5-9B91191F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947B3-9A9E-404E-AA1E-73C942B50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E6A0F-EBEB-4C51-830B-CEFDB1B21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B1056-F54B-44CC-B93F-498BBFB4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9B020-6D3C-421A-BFBE-49E00A1A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D2AD6-DC39-405C-B8FD-9FA16D20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8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F7C0E-B695-4AB2-89B2-C2B262E1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805A0-B756-4C6A-BD09-AA979E0CB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520D1-F486-44FE-B328-700BB0A4D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4B12C8-9761-40F1-9186-12AC22082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4FC93-D7E9-4AD2-B773-11A511F719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F2D241-4732-41CF-8721-0730E1DD7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21F520-AE65-486F-9CB5-3074B97B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DCEE9E-DEAA-4EBA-91C5-E79AC175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7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DCB4B-0F30-4E39-B7F7-2C18BE4F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475BF-9762-44A2-8041-2A1A5E8A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728798-ECF4-4BAE-983C-43A707335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3A45D-004D-4EC7-B688-374C2111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95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A39A6-02E9-4833-8C30-351298495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66CB6D-25B3-456C-B9D6-968BBDEC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A0680-62C0-4640-8456-AA5EA905C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7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8EBB-683D-4083-99D3-053FFBC6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6DA7A-9C26-450F-ACDF-35660BEE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9E9AF-6D55-4DD8-A238-87693F8C0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5BFF4-ACA0-4546-967E-B52C8CF9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BC7518-2E30-45A5-8E4E-72AECC793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89581-0EC8-4809-B927-12AAE885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5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1E1DA-A339-4BDF-8525-6567A6BC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C8D8F-3E59-4487-9C4F-8440580D1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C8E7A-7980-454D-B33E-56E3DCA59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C5269-54F4-43A1-B27E-28290856A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DB405-B0E0-40E1-A4AF-EC588C988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DE4AC-3FD0-495B-9FEE-EE8792DE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7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2188-D3B4-4126-948D-C43507027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E74F1-68A4-4FA3-90C9-20CF7BF39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4EA12-6DCF-435B-A4BC-11C772BBD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BC0C2-81E9-4763-92DC-8D01ECE35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11FAC-1439-4F96-AE93-D9FD07F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6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33D4A-4262-4BC2-9D1B-9D72BC37F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4BA852-3326-4484-9886-E7DC9DF37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F7FFC-1208-4590-97DA-0F2F30B0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7A621-DBDB-413F-9246-D4E94D36D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2FDBF-4840-40A3-8806-9CA2E725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1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82C35-939B-48EF-A3D5-F4E08245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F32AC-0F31-41EB-A089-A2C77B692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2D2F7-129E-4073-84A0-6BF8E5A26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F70E7-10E4-44CB-B06A-C88B520B0061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9B042-3F2D-4362-A88E-E91FB7695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9ECA3-2CF4-466E-A79A-F7733926A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D3C64-DC28-423E-AEF3-E126D7D0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1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DE301EA3-A44D-4E8E-8BBF-27B2083E0B58}"/>
              </a:ext>
            </a:extLst>
          </p:cNvPr>
          <p:cNvSpPr/>
          <p:nvPr/>
        </p:nvSpPr>
        <p:spPr>
          <a:xfrm>
            <a:off x="717176" y="367553"/>
            <a:ext cx="10757648" cy="6122893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Torre Aquila </a:t>
            </a:r>
          </a:p>
          <a:p>
            <a:pPr algn="ctr"/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Castello del </a:t>
            </a:r>
            <a:r>
              <a:rPr lang="en-US" sz="54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Buonconsiglio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Curlz MT" panose="04040404050702020202" pitchFamily="82" charset="0"/>
            </a:endParaRPr>
          </a:p>
          <a:p>
            <a:pPr algn="ctr"/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Trento, Italy</a:t>
            </a:r>
          </a:p>
          <a:p>
            <a:pPr algn="ctr"/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The Month of January</a:t>
            </a:r>
          </a:p>
        </p:txBody>
      </p:sp>
    </p:spTree>
    <p:extLst>
      <p:ext uri="{BB962C8B-B14F-4D97-AF65-F5344CB8AC3E}">
        <p14:creationId xmlns:p14="http://schemas.microsoft.com/office/powerpoint/2010/main" val="3994374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69F60-DA07-42E6-8DAA-1FBA7844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0" y="365125"/>
            <a:ext cx="1905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Castello del </a:t>
            </a:r>
            <a:r>
              <a:rPr lang="en-US" sz="27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Buonconsiglio</a:t>
            </a:r>
            <a: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</a:t>
            </a:r>
            <a:b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Trento,</a:t>
            </a:r>
            <a:b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Italy</a:t>
            </a:r>
            <a:br>
              <a:rPr lang="en-US" dirty="0"/>
            </a:b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  <p:pic>
        <p:nvPicPr>
          <p:cNvPr id="4098" name="Picture 2" descr="Αποτέλεσμα εικόνας για Castello del Buonconsiglio Trento Italy">
            <a:extLst>
              <a:ext uri="{FF2B5EF4-FFF2-40B4-BE49-F238E27FC236}">
                <a16:creationId xmlns:a16="http://schemas.microsoft.com/office/drawing/2014/main" id="{0521EC48-48F1-4BB4-BDFE-B458BF70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779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Σχετική εικόνα">
            <a:extLst>
              <a:ext uri="{FF2B5EF4-FFF2-40B4-BE49-F238E27FC236}">
                <a16:creationId xmlns:a16="http://schemas.microsoft.com/office/drawing/2014/main" id="{7591D0B9-4804-442E-8A0C-7A7ECB42C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11901"/>
          <a:stretch/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8D08C2-4183-4075-909A-DC7AE44F1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Curlz MT" panose="04040404050702020202" pitchFamily="82" charset="0"/>
              </a:rPr>
              <a:t>Torre Aquila, Castello del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Curlz MT" panose="04040404050702020202" pitchFamily="82" charset="0"/>
              </a:rPr>
              <a:t>Buonconsiglio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Curlz MT" panose="04040404050702020202" pitchFamily="82" charset="0"/>
              </a:rPr>
              <a:t>, Trento, Italy</a:t>
            </a:r>
            <a:br>
              <a:rPr lang="en-US" sz="3600" dirty="0"/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05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Σχετική εικόνα">
            <a:extLst>
              <a:ext uri="{FF2B5EF4-FFF2-40B4-BE49-F238E27FC236}">
                <a16:creationId xmlns:a16="http://schemas.microsoft.com/office/drawing/2014/main" id="{6DB4EF28-BBB6-451F-BE08-307CABAD9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3AB3D-C881-4CB5-AC9E-A1CCFA520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49" y="4831765"/>
            <a:ext cx="3200400" cy="1071062"/>
          </a:xfrm>
          <a:solidFill>
            <a:srgbClr val="262626"/>
          </a:solidFill>
          <a:ln w="257175" cap="sq" cmpd="sng" algn="ctr">
            <a:solidFill>
              <a:srgbClr val="262626">
                <a:alpha val="60000"/>
              </a:srgbClr>
            </a:solidFill>
            <a:prstDash val="solid"/>
            <a:miter lim="800000"/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Cycle of the Twelve Months – Torre Aquila</a:t>
            </a:r>
          </a:p>
        </p:txBody>
      </p:sp>
    </p:spTree>
    <p:extLst>
      <p:ext uri="{BB962C8B-B14F-4D97-AF65-F5344CB8AC3E}">
        <p14:creationId xmlns:p14="http://schemas.microsoft.com/office/powerpoint/2010/main" val="443068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3C25C-A2B8-4C08-A8D3-66C6EE86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904" y="365125"/>
            <a:ext cx="539978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Cycle of the Twelve Months – Eastern Wall - Torre Aquila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The Months of January and February and a nice depiction of the decorative lower part of the painted eastern wall.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To the right, part of the wooden staircase that destroyed the painted panel depicting the Month of March.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  <p:pic>
        <p:nvPicPr>
          <p:cNvPr id="6146" name="Picture 2" descr="Αποτέλεσμα εικόνας για Torre Aquila JANUARY AND fEBRUARY">
            <a:extLst>
              <a:ext uri="{FF2B5EF4-FFF2-40B4-BE49-F238E27FC236}">
                <a16:creationId xmlns:a16="http://schemas.microsoft.com/office/drawing/2014/main" id="{4354B95E-0ACC-4777-92CC-83399CB8F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-4762"/>
            <a:ext cx="5754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66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2A13-5ACE-4C19-A15F-6A1D120B2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507" y="365125"/>
            <a:ext cx="448849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4000" dirty="0">
                <a:solidFill>
                  <a:srgbClr val="FFFDF7"/>
                </a:solidFill>
                <a:latin typeface="Curlz MT" panose="04040404050702020202" pitchFamily="82" charset="0"/>
              </a:rPr>
              <a:t>The Month of January, late 14thcentury-latest 1407, possibly by Maestro </a:t>
            </a:r>
            <a:r>
              <a:rPr lang="en-US" sz="4000" dirty="0" err="1">
                <a:solidFill>
                  <a:srgbClr val="FFFDF7"/>
                </a:solidFill>
                <a:latin typeface="Curlz MT" panose="04040404050702020202" pitchFamily="82" charset="0"/>
              </a:rPr>
              <a:t>Venceslao</a:t>
            </a:r>
            <a:r>
              <a:rPr lang="en-US" sz="4000" dirty="0">
                <a:solidFill>
                  <a:srgbClr val="FFFDF7"/>
                </a:solidFill>
                <a:latin typeface="Curlz MT" panose="04040404050702020202" pitchFamily="82" charset="0"/>
              </a:rPr>
              <a:t>, fresco, Torre Aquila</a:t>
            </a: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  <p:pic>
        <p:nvPicPr>
          <p:cNvPr id="2050" name="Picture 2" descr="Αποτέλεσμα εικόνας για The “Trento” Month of January Fresco">
            <a:extLst>
              <a:ext uri="{FF2B5EF4-FFF2-40B4-BE49-F238E27FC236}">
                <a16:creationId xmlns:a16="http://schemas.microsoft.com/office/drawing/2014/main" id="{02405784-2330-43C5-822B-31B320ED7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63" y="164091"/>
            <a:ext cx="5022937" cy="652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Αποτέλεσμα εικόνας για The “Trento” Month of January Fresco">
            <a:extLst>
              <a:ext uri="{FF2B5EF4-FFF2-40B4-BE49-F238E27FC236}">
                <a16:creationId xmlns:a16="http://schemas.microsoft.com/office/drawing/2014/main" id="{E0E07143-927C-48F4-865E-70570BC90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716" y="3283183"/>
            <a:ext cx="6617919" cy="320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Αποτέλεσμα εικόνας για Torre Aquila JANUARY AND fEBRUARY">
            <a:extLst>
              <a:ext uri="{FF2B5EF4-FFF2-40B4-BE49-F238E27FC236}">
                <a16:creationId xmlns:a16="http://schemas.microsoft.com/office/drawing/2014/main" id="{72DE7607-64BC-4E93-8C53-05FE52C3F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716" y="143459"/>
            <a:ext cx="2304791" cy="30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9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The “Trento” Month of January Fresco">
            <a:extLst>
              <a:ext uri="{FF2B5EF4-FFF2-40B4-BE49-F238E27FC236}">
                <a16:creationId xmlns:a16="http://schemas.microsoft.com/office/drawing/2014/main" id="{FD47A568-34A9-4676-B481-586331F4D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44" y="0"/>
            <a:ext cx="8302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EDABFF-1F6C-4133-991F-88970F6C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670" y="365125"/>
            <a:ext cx="369833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br>
              <a:rPr lang="en-US" sz="2400" dirty="0"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A scene full of details!</a:t>
            </a: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Two Peasant wearing their masters’ liveries – one goes hunting, the other, comes back with a hare!</a:t>
            </a: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A badger hiding under a shrub.</a:t>
            </a: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A young man knocking at the Castel’s Door.</a:t>
            </a: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A vivid winter landscape, yet the Castle’s inner court is lush and green!</a:t>
            </a:r>
          </a:p>
        </p:txBody>
      </p:sp>
    </p:spTree>
    <p:extLst>
      <p:ext uri="{BB962C8B-B14F-4D97-AF65-F5344CB8AC3E}">
        <p14:creationId xmlns:p14="http://schemas.microsoft.com/office/powerpoint/2010/main" val="1747045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Σχετική εικόνα">
            <a:extLst>
              <a:ext uri="{FF2B5EF4-FFF2-40B4-BE49-F238E27FC236}">
                <a16:creationId xmlns:a16="http://schemas.microsoft.com/office/drawing/2014/main" id="{5C9855C5-437B-436F-B441-5A33A0149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5" b="2757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018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224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Curlz MT</vt:lpstr>
      <vt:lpstr>Office Theme</vt:lpstr>
      <vt:lpstr>PowerPoint Presentation</vt:lpstr>
      <vt:lpstr>     Castello del Buonconsiglio, Trento, Italy </vt:lpstr>
      <vt:lpstr> Torre Aquila, Castello del Buonconsiglio, Trento, Italy </vt:lpstr>
      <vt:lpstr>Cycle of the Twelve Months – Torre Aquila</vt:lpstr>
      <vt:lpstr>                 Cycle of the Twelve Months – Eastern Wall - Torre Aquila  The Months of January and February and a nice depiction of the decorative lower part of the painted eastern wall.   To the right, part of the wooden staircase that destroyed the painted panel depicting the Month of March.  </vt:lpstr>
      <vt:lpstr>     The Month of January, late 14thcentury-latest 1407, possibly by Maestro Venceslao, fresco, Torre Aquila </vt:lpstr>
      <vt:lpstr>                A scene full of details! Two Peasant wearing their masters’ liveries – one goes hunting, the other, comes back with a hare! A badger hiding under a shrub. A young man knocking at the Castel’s Door. A vivid winter landscape, yet the Castle’s inner court is lush and green!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2019-12-31T05:49:36Z</dcterms:created>
  <dcterms:modified xsi:type="dcterms:W3CDTF">2019-12-31T06:07:17Z</dcterms:modified>
</cp:coreProperties>
</file>