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1" r:id="rId2"/>
    <p:sldId id="337" r:id="rId3"/>
    <p:sldId id="338" r:id="rId4"/>
    <p:sldId id="339" r:id="rId5"/>
    <p:sldId id="340" r:id="rId6"/>
    <p:sldId id="341" r:id="rId7"/>
    <p:sldId id="342" r:id="rId8"/>
    <p:sldId id="343" r:id="rId9"/>
    <p:sldId id="346" r:id="rId10"/>
    <p:sldId id="308" r:id="rId11"/>
    <p:sldId id="344" r:id="rId12"/>
    <p:sldId id="345" r:id="rId13"/>
    <p:sldId id="280" r:id="rId14"/>
    <p:sldId id="349" r:id="rId15"/>
    <p:sldId id="350" r:id="rId16"/>
    <p:sldId id="347" r:id="rId17"/>
    <p:sldId id="348" r:id="rId18"/>
    <p:sldId id="351" r:id="rId19"/>
    <p:sldId id="354" r:id="rId20"/>
    <p:sldId id="352" r:id="rId21"/>
    <p:sldId id="353" r:id="rId22"/>
    <p:sldId id="359" r:id="rId23"/>
    <p:sldId id="403" r:id="rId24"/>
    <p:sldId id="357" r:id="rId25"/>
    <p:sldId id="360" r:id="rId26"/>
    <p:sldId id="358" r:id="rId27"/>
    <p:sldId id="355" r:id="rId28"/>
    <p:sldId id="3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62" y="1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F43246EA-1C0D-4DFD-9842-78BA3E4F1392}"/>
    <pc:docChg chg="delSld modSld">
      <pc:chgData name="Amalia Spiliakou" userId="f4bd6b91a0b5818a" providerId="LiveId" clId="{F43246EA-1C0D-4DFD-9842-78BA3E4F1392}" dt="2019-10-22T04:14:25.937" v="136" actId="20577"/>
      <pc:docMkLst>
        <pc:docMk/>
      </pc:docMkLst>
      <pc:sldChg chg="del">
        <pc:chgData name="Amalia Spiliakou" userId="f4bd6b91a0b5818a" providerId="LiveId" clId="{F43246EA-1C0D-4DFD-9842-78BA3E4F1392}" dt="2019-10-22T04:07:33.226" v="0" actId="2696"/>
        <pc:sldMkLst>
          <pc:docMk/>
          <pc:sldMk cId="1051653747" sldId="256"/>
        </pc:sldMkLst>
      </pc:sldChg>
      <pc:sldChg chg="modSp">
        <pc:chgData name="Amalia Spiliakou" userId="f4bd6b91a0b5818a" providerId="LiveId" clId="{F43246EA-1C0D-4DFD-9842-78BA3E4F1392}" dt="2019-10-22T04:08:57.782" v="44" actId="20577"/>
        <pc:sldMkLst>
          <pc:docMk/>
          <pc:sldMk cId="3039095562" sldId="321"/>
        </pc:sldMkLst>
        <pc:spChg chg="mod">
          <ac:chgData name="Amalia Spiliakou" userId="f4bd6b91a0b5818a" providerId="LiveId" clId="{F43246EA-1C0D-4DFD-9842-78BA3E4F1392}" dt="2019-10-22T04:08:57.782" v="44" actId="20577"/>
          <ac:spMkLst>
            <pc:docMk/>
            <pc:sldMk cId="3039095562" sldId="321"/>
            <ac:spMk id="4" creationId="{AC17D1D2-7EA0-4C4C-A876-21CAC781EE84}"/>
          </ac:spMkLst>
        </pc:spChg>
      </pc:sldChg>
      <pc:sldChg chg="modSp">
        <pc:chgData name="Amalia Spiliakou" userId="f4bd6b91a0b5818a" providerId="LiveId" clId="{F43246EA-1C0D-4DFD-9842-78BA3E4F1392}" dt="2019-10-22T04:09:51.298" v="47" actId="20577"/>
        <pc:sldMkLst>
          <pc:docMk/>
          <pc:sldMk cId="1661546697" sldId="337"/>
        </pc:sldMkLst>
        <pc:spChg chg="mod">
          <ac:chgData name="Amalia Spiliakou" userId="f4bd6b91a0b5818a" providerId="LiveId" clId="{F43246EA-1C0D-4DFD-9842-78BA3E4F1392}" dt="2019-10-22T04:09:51.298" v="47" actId="20577"/>
          <ac:spMkLst>
            <pc:docMk/>
            <pc:sldMk cId="1661546697" sldId="337"/>
            <ac:spMk id="2" creationId="{E4117C56-6021-4000-815B-7F8F4C26E26B}"/>
          </ac:spMkLst>
        </pc:spChg>
      </pc:sldChg>
      <pc:sldChg chg="modSp">
        <pc:chgData name="Amalia Spiliakou" userId="f4bd6b91a0b5818a" providerId="LiveId" clId="{F43246EA-1C0D-4DFD-9842-78BA3E4F1392}" dt="2019-10-22T04:09:36.018" v="46" actId="20577"/>
        <pc:sldMkLst>
          <pc:docMk/>
          <pc:sldMk cId="3325028774" sldId="339"/>
        </pc:sldMkLst>
        <pc:spChg chg="mod">
          <ac:chgData name="Amalia Spiliakou" userId="f4bd6b91a0b5818a" providerId="LiveId" clId="{F43246EA-1C0D-4DFD-9842-78BA3E4F1392}" dt="2019-10-22T04:09:36.018" v="46" actId="20577"/>
          <ac:spMkLst>
            <pc:docMk/>
            <pc:sldMk cId="3325028774" sldId="339"/>
            <ac:spMk id="2" creationId="{717DD7E4-78EC-4E47-BCF3-F1F87D3F4E72}"/>
          </ac:spMkLst>
        </pc:spChg>
      </pc:sldChg>
      <pc:sldChg chg="modSp">
        <pc:chgData name="Amalia Spiliakou" userId="f4bd6b91a0b5818a" providerId="LiveId" clId="{F43246EA-1C0D-4DFD-9842-78BA3E4F1392}" dt="2019-10-22T04:10:52.021" v="48" actId="20577"/>
        <pc:sldMkLst>
          <pc:docMk/>
          <pc:sldMk cId="4222427262" sldId="343"/>
        </pc:sldMkLst>
        <pc:spChg chg="mod">
          <ac:chgData name="Amalia Spiliakou" userId="f4bd6b91a0b5818a" providerId="LiveId" clId="{F43246EA-1C0D-4DFD-9842-78BA3E4F1392}" dt="2019-10-22T04:10:52.021" v="48" actId="20577"/>
          <ac:spMkLst>
            <pc:docMk/>
            <pc:sldMk cId="4222427262" sldId="343"/>
            <ac:spMk id="2" creationId="{A18D9CF3-8598-4D41-AD04-F9E9EDF285CB}"/>
          </ac:spMkLst>
        </pc:spChg>
      </pc:sldChg>
      <pc:sldChg chg="modSp">
        <pc:chgData name="Amalia Spiliakou" userId="f4bd6b91a0b5818a" providerId="LiveId" clId="{F43246EA-1C0D-4DFD-9842-78BA3E4F1392}" dt="2019-10-22T04:11:18.689" v="63" actId="20577"/>
        <pc:sldMkLst>
          <pc:docMk/>
          <pc:sldMk cId="1205396506" sldId="344"/>
        </pc:sldMkLst>
        <pc:spChg chg="mod">
          <ac:chgData name="Amalia Spiliakou" userId="f4bd6b91a0b5818a" providerId="LiveId" clId="{F43246EA-1C0D-4DFD-9842-78BA3E4F1392}" dt="2019-10-22T04:11:18.689" v="63" actId="20577"/>
          <ac:spMkLst>
            <pc:docMk/>
            <pc:sldMk cId="1205396506" sldId="344"/>
            <ac:spMk id="2" creationId="{476EB063-F299-46C9-8D82-73D7822D7389}"/>
          </ac:spMkLst>
        </pc:spChg>
      </pc:sldChg>
      <pc:sldChg chg="modSp">
        <pc:chgData name="Amalia Spiliakou" userId="f4bd6b91a0b5818a" providerId="LiveId" clId="{F43246EA-1C0D-4DFD-9842-78BA3E4F1392}" dt="2019-10-22T04:11:27.534" v="64" actId="20577"/>
        <pc:sldMkLst>
          <pc:docMk/>
          <pc:sldMk cId="2504751303" sldId="345"/>
        </pc:sldMkLst>
        <pc:spChg chg="mod">
          <ac:chgData name="Amalia Spiliakou" userId="f4bd6b91a0b5818a" providerId="LiveId" clId="{F43246EA-1C0D-4DFD-9842-78BA3E4F1392}" dt="2019-10-22T04:11:27.534" v="64" actId="20577"/>
          <ac:spMkLst>
            <pc:docMk/>
            <pc:sldMk cId="2504751303" sldId="345"/>
            <ac:spMk id="2" creationId="{24AC2374-7983-47AE-8291-25F6C0DD87A7}"/>
          </ac:spMkLst>
        </pc:spChg>
      </pc:sldChg>
      <pc:sldChg chg="modSp">
        <pc:chgData name="Amalia Spiliakou" userId="f4bd6b91a0b5818a" providerId="LiveId" clId="{F43246EA-1C0D-4DFD-9842-78BA3E4F1392}" dt="2019-10-22T04:12:03.301" v="73" actId="6549"/>
        <pc:sldMkLst>
          <pc:docMk/>
          <pc:sldMk cId="4278314035" sldId="349"/>
        </pc:sldMkLst>
        <pc:spChg chg="mod">
          <ac:chgData name="Amalia Spiliakou" userId="f4bd6b91a0b5818a" providerId="LiveId" clId="{F43246EA-1C0D-4DFD-9842-78BA3E4F1392}" dt="2019-10-22T04:12:03.301" v="73" actId="6549"/>
          <ac:spMkLst>
            <pc:docMk/>
            <pc:sldMk cId="4278314035" sldId="349"/>
            <ac:spMk id="2" creationId="{C2CC56C8-B397-4DB4-805A-392CA65E22F1}"/>
          </ac:spMkLst>
        </pc:spChg>
      </pc:sldChg>
      <pc:sldChg chg="modSp">
        <pc:chgData name="Amalia Spiliakou" userId="f4bd6b91a0b5818a" providerId="LiveId" clId="{F43246EA-1C0D-4DFD-9842-78BA3E4F1392}" dt="2019-10-22T04:12:58.757" v="75" actId="20577"/>
        <pc:sldMkLst>
          <pc:docMk/>
          <pc:sldMk cId="3293353433" sldId="353"/>
        </pc:sldMkLst>
        <pc:spChg chg="mod">
          <ac:chgData name="Amalia Spiliakou" userId="f4bd6b91a0b5818a" providerId="LiveId" clId="{F43246EA-1C0D-4DFD-9842-78BA3E4F1392}" dt="2019-10-22T04:12:58.757" v="75" actId="20577"/>
          <ac:spMkLst>
            <pc:docMk/>
            <pc:sldMk cId="3293353433" sldId="353"/>
            <ac:spMk id="2" creationId="{D2A81599-77DF-4410-8ACA-492A9A9A4482}"/>
          </ac:spMkLst>
        </pc:spChg>
      </pc:sldChg>
      <pc:sldChg chg="modSp">
        <pc:chgData name="Amalia Spiliakou" userId="f4bd6b91a0b5818a" providerId="LiveId" clId="{F43246EA-1C0D-4DFD-9842-78BA3E4F1392}" dt="2019-10-22T04:14:25.937" v="136" actId="20577"/>
        <pc:sldMkLst>
          <pc:docMk/>
          <pc:sldMk cId="3892300844" sldId="358"/>
        </pc:sldMkLst>
        <pc:spChg chg="mod">
          <ac:chgData name="Amalia Spiliakou" userId="f4bd6b91a0b5818a" providerId="LiveId" clId="{F43246EA-1C0D-4DFD-9842-78BA3E4F1392}" dt="2019-10-22T04:14:25.937" v="136" actId="20577"/>
          <ac:spMkLst>
            <pc:docMk/>
            <pc:sldMk cId="3892300844" sldId="358"/>
            <ac:spMk id="2" creationId="{3FB721CF-72ED-4B83-BDD3-40C76AEF1DBE}"/>
          </ac:spMkLst>
        </pc:spChg>
      </pc:sldChg>
      <pc:sldChg chg="modSp">
        <pc:chgData name="Amalia Spiliakou" userId="f4bd6b91a0b5818a" providerId="LiveId" clId="{F43246EA-1C0D-4DFD-9842-78BA3E4F1392}" dt="2019-10-22T04:13:54.909" v="134" actId="20577"/>
        <pc:sldMkLst>
          <pc:docMk/>
          <pc:sldMk cId="2293266926" sldId="403"/>
        </pc:sldMkLst>
        <pc:spChg chg="mod">
          <ac:chgData name="Amalia Spiliakou" userId="f4bd6b91a0b5818a" providerId="LiveId" clId="{F43246EA-1C0D-4DFD-9842-78BA3E4F1392}" dt="2019-10-22T04:13:54.909" v="134" actId="20577"/>
          <ac:spMkLst>
            <pc:docMk/>
            <pc:sldMk cId="2293266926" sldId="403"/>
            <ac:spMk id="2" creationId="{692D80D6-D11A-456F-BF78-EABFFF52EDF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B620-895A-4298-9DC6-68DE2DBD23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B5531C-946A-461F-AD20-6AD427BC1B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9F2E2A-C4B0-46B6-B08F-80B7543BD1C4}"/>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25313FCE-4EF6-407D-BFE0-DA7518A04F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A82B2-6223-4B15-9387-4817C521E3D2}"/>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2707468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F66F0-93EA-43F7-88F9-531EFDFBA3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8CF7E4-24F4-4533-B388-3173F2C167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E42E9E-650E-4CA5-9338-E7F4B09DB6BB}"/>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B451965A-15F7-46B7-A4A2-F08981CE9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A1B97-4F16-4C34-B1BB-B0C082661683}"/>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1619981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4D2D-2E10-4907-B3D0-D49156935E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3BF1E5-3F8A-4BB7-9E3F-983C425419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AEBD6D-D88D-457E-9737-73DC0C3A4F62}"/>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C440E664-9CB4-4E1A-A813-F69851888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AFF48D-D1DF-4012-86FF-7F6C6BD03BB4}"/>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2836858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BB88E-9D6F-4F2D-8DF2-76AD8BC444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1B148-D082-43D5-864C-8E02828D80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B0958F-2FB4-4A03-93C3-1E66D44A2F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E0F3F6-E6BE-4B31-9C00-2DB1A46A8263}"/>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6" name="Footer Placeholder 5">
            <a:extLst>
              <a:ext uri="{FF2B5EF4-FFF2-40B4-BE49-F238E27FC236}">
                <a16:creationId xmlns:a16="http://schemas.microsoft.com/office/drawing/2014/main" id="{EC408FCF-7A4B-429C-B9B6-4531F30875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00DA1A-C905-459E-A323-C03C18A94B34}"/>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184529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B6ED-EB91-491A-9453-313FE73AA6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400185-721A-4369-B812-5FED3DA0E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642F3F-2D7D-447B-8077-B3B586728A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4D9FED-B1E5-4ABA-807C-7F3D6E065C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FD589-2F6D-4E58-B013-6E26EE3BA7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CADEE2-6AD9-4E86-A8EF-2616F6D2F6A0}"/>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8" name="Footer Placeholder 7">
            <a:extLst>
              <a:ext uri="{FF2B5EF4-FFF2-40B4-BE49-F238E27FC236}">
                <a16:creationId xmlns:a16="http://schemas.microsoft.com/office/drawing/2014/main" id="{13850332-066F-4F73-985D-D499E47CF9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B15B92-BC74-45B5-890F-4A895EDEF80D}"/>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1627379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BBCF-63A9-41C9-A48E-65F8E9F1FE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1A0B1D-5CE3-4D22-A2AD-216EA4CB9EB4}"/>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4" name="Footer Placeholder 3">
            <a:extLst>
              <a:ext uri="{FF2B5EF4-FFF2-40B4-BE49-F238E27FC236}">
                <a16:creationId xmlns:a16="http://schemas.microsoft.com/office/drawing/2014/main" id="{2EDF9E00-B805-4E14-9D85-BE90FB2E8C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18F7D1-36E2-49F8-A754-9CC5E25B2DC7}"/>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127727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575495-FCBF-40CA-A810-88A409CF3B9D}"/>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3" name="Footer Placeholder 2">
            <a:extLst>
              <a:ext uri="{FF2B5EF4-FFF2-40B4-BE49-F238E27FC236}">
                <a16:creationId xmlns:a16="http://schemas.microsoft.com/office/drawing/2014/main" id="{B8AAECCD-739B-41BA-A81B-4FB5F032ED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C1B646-AA6D-43F2-A155-56995B500007}"/>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280155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85D3-1B00-4FEC-8DF9-12C5FF2F98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632F71-D36B-4DB6-B3D9-142B4F5D81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97EBC0-424C-4626-B4B5-91189BE66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F8C84B-FEA3-45FB-B6AF-95BCE1A3A4F2}"/>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6" name="Footer Placeholder 5">
            <a:extLst>
              <a:ext uri="{FF2B5EF4-FFF2-40B4-BE49-F238E27FC236}">
                <a16:creationId xmlns:a16="http://schemas.microsoft.com/office/drawing/2014/main" id="{8CEF5F2E-C370-42F5-9EA5-2B6CE51DB2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060B6A-B561-4810-8A06-ED7142F39AEE}"/>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931392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6352A-422E-4984-9189-86D40FF950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93FEC2-20CA-48B8-8310-C12960D379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250161-DB83-47F3-A860-DDDBF0534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70372B-D338-4E49-9C60-F500F4F27737}"/>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6" name="Footer Placeholder 5">
            <a:extLst>
              <a:ext uri="{FF2B5EF4-FFF2-40B4-BE49-F238E27FC236}">
                <a16:creationId xmlns:a16="http://schemas.microsoft.com/office/drawing/2014/main" id="{097AD0E8-A2D8-4043-A388-18ED0EFA9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E783F-E28F-4FB8-B419-8FB80C5AC77C}"/>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1272587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FB2-E663-4EB5-B732-11B95CE0B9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E62DF-C6C1-4A0C-811F-092F746B58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D419F7-7DAE-47BB-9D1C-77204B8A5AE0}"/>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525D47B6-627D-4F28-80FE-98CC06246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8588B-E240-4411-BEAE-D6F4F2B3B31D}"/>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3585847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5844E5-AEA6-4185-B99E-72AD324CB8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8D9D64-E35B-453C-8938-BCDB26CCCA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497B3-78F8-41A2-8D78-DDCDC0182903}"/>
              </a:ext>
            </a:extLst>
          </p:cNvPr>
          <p:cNvSpPr>
            <a:spLocks noGrp="1"/>
          </p:cNvSpPr>
          <p:nvPr>
            <p:ph type="dt" sz="half" idx="10"/>
          </p:nvPr>
        </p:nvSpPr>
        <p:spPr/>
        <p:txBody>
          <a:body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C46B2E67-7AC8-43C2-8D68-6C81773534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EE1387-F6C2-4741-8C0D-FDEB5A11164C}"/>
              </a:ext>
            </a:extLst>
          </p:cNvPr>
          <p:cNvSpPr>
            <a:spLocks noGrp="1"/>
          </p:cNvSpPr>
          <p:nvPr>
            <p:ph type="sldNum" sz="quarter" idx="12"/>
          </p:nvPr>
        </p:nvSpPr>
        <p:spPr/>
        <p:txBody>
          <a:bodyPr/>
          <a:lstStyle/>
          <a:p>
            <a:fld id="{0DC311A8-78D5-41D4-A00C-9B54FD20582C}" type="slidenum">
              <a:rPr lang="en-US" smtClean="0"/>
              <a:t>‹#›</a:t>
            </a:fld>
            <a:endParaRPr lang="en-US"/>
          </a:p>
        </p:txBody>
      </p:sp>
    </p:spTree>
    <p:extLst>
      <p:ext uri="{BB962C8B-B14F-4D97-AF65-F5344CB8AC3E}">
        <p14:creationId xmlns:p14="http://schemas.microsoft.com/office/powerpoint/2010/main" val="96057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82B451-144D-4790-BEB3-6888EC86F6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5D437B-5AEF-4128-9364-55308F4647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C2B4AC-14BD-40B6-B796-79D959611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258077-5BC8-48FF-822A-6E13FC1CA62B}" type="datetimeFigureOut">
              <a:rPr lang="en-US" smtClean="0"/>
              <a:t>10/22/2019</a:t>
            </a:fld>
            <a:endParaRPr lang="en-US"/>
          </a:p>
        </p:txBody>
      </p:sp>
      <p:sp>
        <p:nvSpPr>
          <p:cNvPr id="5" name="Footer Placeholder 4">
            <a:extLst>
              <a:ext uri="{FF2B5EF4-FFF2-40B4-BE49-F238E27FC236}">
                <a16:creationId xmlns:a16="http://schemas.microsoft.com/office/drawing/2014/main" id="{5D5D67CA-D869-4C03-8963-13239AA28E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D471E28-F802-499F-90D8-72AD43973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311A8-78D5-41D4-A00C-9B54FD20582C}" type="slidenum">
              <a:rPr lang="en-US" smtClean="0"/>
              <a:t>‹#›</a:t>
            </a:fld>
            <a:endParaRPr lang="en-US"/>
          </a:p>
        </p:txBody>
      </p:sp>
    </p:spTree>
    <p:extLst>
      <p:ext uri="{BB962C8B-B14F-4D97-AF65-F5344CB8AC3E}">
        <p14:creationId xmlns:p14="http://schemas.microsoft.com/office/powerpoint/2010/main" val="1889065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AC17D1D2-7EA0-4C4C-A876-21CAC781EE84}"/>
              </a:ext>
            </a:extLst>
          </p:cNvPr>
          <p:cNvSpPr/>
          <p:nvPr/>
        </p:nvSpPr>
        <p:spPr>
          <a:xfrm>
            <a:off x="1895476" y="413238"/>
            <a:ext cx="8488240" cy="5978770"/>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rgbClr val="CC00CC"/>
              </a:solidFill>
              <a:latin typeface="Papyrus" panose="03070502060502030205" pitchFamily="66" charset="0"/>
            </a:endParaRPr>
          </a:p>
          <a:p>
            <a:pPr algn="ctr"/>
            <a:endParaRPr lang="en-US" sz="800" dirty="0">
              <a:solidFill>
                <a:srgbClr val="CC00CC"/>
              </a:solidFill>
              <a:latin typeface="Papyrus" panose="03070502060502030205" pitchFamily="66" charset="0"/>
            </a:endParaRPr>
          </a:p>
          <a:p>
            <a:pPr algn="ctr"/>
            <a:r>
              <a:rPr lang="en-US" sz="4000" dirty="0">
                <a:solidFill>
                  <a:srgbClr val="CC00CC"/>
                </a:solidFill>
                <a:latin typeface="Papyrus" panose="03070502060502030205" pitchFamily="66" charset="0"/>
              </a:rPr>
              <a:t>The Myth of Theseus, the </a:t>
            </a:r>
          </a:p>
          <a:p>
            <a:pPr algn="ctr"/>
            <a:r>
              <a:rPr lang="en-US" sz="4000" dirty="0">
                <a:solidFill>
                  <a:srgbClr val="CC00CC"/>
                </a:solidFill>
                <a:latin typeface="Papyrus" panose="03070502060502030205" pitchFamily="66" charset="0"/>
              </a:rPr>
              <a:t>Minotaur, Ariadne and Dionysus</a:t>
            </a:r>
          </a:p>
        </p:txBody>
      </p:sp>
    </p:spTree>
    <p:extLst>
      <p:ext uri="{BB962C8B-B14F-4D97-AF65-F5344CB8AC3E}">
        <p14:creationId xmlns:p14="http://schemas.microsoft.com/office/powerpoint/2010/main" val="3039095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7C56-6021-4000-815B-7F8F4C26E26B}"/>
              </a:ext>
            </a:extLst>
          </p:cNvPr>
          <p:cNvSpPr>
            <a:spLocks noGrp="1"/>
          </p:cNvSpPr>
          <p:nvPr>
            <p:ph type="title"/>
          </p:nvPr>
        </p:nvSpPr>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Master of the Cassoni Campana, active 1500-1525 in Florence,</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 Taking of Athens by Minos, King of Crete, c. 1510s, oil on poplar panel, </a:t>
            </a:r>
            <a:r>
              <a:rPr lang="en-US" sz="2800" b="1" dirty="0" err="1">
                <a:solidFill>
                  <a:schemeClr val="accent1">
                    <a:lumMod val="20000"/>
                    <a:lumOff val="80000"/>
                  </a:schemeClr>
                </a:solidFill>
                <a:latin typeface="Papyrus" panose="03070502060502030205" pitchFamily="66" charset="0"/>
              </a:rPr>
              <a:t>Musée</a:t>
            </a:r>
            <a:r>
              <a:rPr lang="en-US" sz="2800" b="1" dirty="0">
                <a:solidFill>
                  <a:schemeClr val="accent1">
                    <a:lumMod val="20000"/>
                    <a:lumOff val="80000"/>
                  </a:schemeClr>
                </a:solidFill>
                <a:latin typeface="Papyrus" panose="03070502060502030205" pitchFamily="66" charset="0"/>
              </a:rPr>
              <a:t> du Petit Palais, Avignon</a:t>
            </a: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endParaRPr lang="en-US" sz="2800" b="1" dirty="0">
              <a:solidFill>
                <a:schemeClr val="accent1">
                  <a:lumMod val="20000"/>
                  <a:lumOff val="80000"/>
                </a:schemeClr>
              </a:solidFill>
              <a:latin typeface="Papyrus" panose="03070502060502030205" pitchFamily="66" charset="0"/>
            </a:endParaRPr>
          </a:p>
        </p:txBody>
      </p:sp>
      <p:pic>
        <p:nvPicPr>
          <p:cNvPr id="1026" name="Picture 2" descr="https://3.bp.blogspot.com/-udad5DEwlLk/V44jVsSlrvI/AAAAAAAApX4/BoP3VZlCUrECFidggUx3om1NH58W0EcjgCLcB/s640/cassone2.jpg">
            <a:extLst>
              <a:ext uri="{FF2B5EF4-FFF2-40B4-BE49-F238E27FC236}">
                <a16:creationId xmlns:a16="http://schemas.microsoft.com/office/drawing/2014/main" id="{73FB02AB-4177-4715-B9B0-C96279C4D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73" y="2154853"/>
            <a:ext cx="11748689" cy="436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546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7D1B-6C97-45AE-99C6-853181294F33}"/>
              </a:ext>
            </a:extLst>
          </p:cNvPr>
          <p:cNvSpPr>
            <a:spLocks noGrp="1"/>
          </p:cNvSpPr>
          <p:nvPr>
            <p:ph type="title"/>
          </p:nvPr>
        </p:nvSpPr>
        <p:spPr/>
        <p:txBody>
          <a:bodyPr>
            <a:normAutofit fontScale="90000"/>
          </a:bodyPr>
          <a:lstStyle/>
          <a:p>
            <a:pPr algn="ctr"/>
            <a:r>
              <a:rPr lang="en-US" sz="2800" b="1" dirty="0">
                <a:solidFill>
                  <a:schemeClr val="accent1">
                    <a:lumMod val="20000"/>
                    <a:lumOff val="80000"/>
                  </a:schemeClr>
                </a:solidFill>
                <a:latin typeface="Papyrus" panose="03070502060502030205" pitchFamily="66" charset="0"/>
              </a:rPr>
              <a:t>Jean-François-Pierre </a:t>
            </a:r>
            <a:r>
              <a:rPr lang="en-US" sz="2800" b="1" dirty="0" err="1">
                <a:solidFill>
                  <a:schemeClr val="accent1">
                    <a:lumMod val="20000"/>
                    <a:lumOff val="80000"/>
                  </a:schemeClr>
                </a:solidFill>
                <a:latin typeface="Papyrus" panose="03070502060502030205" pitchFamily="66" charset="0"/>
              </a:rPr>
              <a:t>Peyron</a:t>
            </a:r>
            <a:r>
              <a:rPr lang="en-US" sz="2800" b="1" dirty="0">
                <a:solidFill>
                  <a:schemeClr val="accent1">
                    <a:lumMod val="20000"/>
                    <a:lumOff val="80000"/>
                  </a:schemeClr>
                </a:solidFill>
                <a:latin typeface="Papyrus" panose="03070502060502030205" pitchFamily="66" charset="0"/>
              </a:rPr>
              <a:t>, 1744–1814</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Athenian Girls Drawing Lots to Determine which among them Shall Be Sent to Crete for Sacrifice to the Minotaur, 1778, oil on paper laid on canvas, the Wellington Collection, </a:t>
            </a:r>
            <a:r>
              <a:rPr lang="en-US" sz="2800" b="1" dirty="0" err="1">
                <a:solidFill>
                  <a:schemeClr val="accent1">
                    <a:lumMod val="20000"/>
                    <a:lumOff val="80000"/>
                  </a:schemeClr>
                </a:solidFill>
                <a:latin typeface="Papyrus" panose="03070502060502030205" pitchFamily="66" charset="0"/>
              </a:rPr>
              <a:t>Apsley</a:t>
            </a:r>
            <a:r>
              <a:rPr lang="en-US" sz="2800" b="1" dirty="0">
                <a:solidFill>
                  <a:schemeClr val="accent1">
                    <a:lumMod val="20000"/>
                    <a:lumOff val="80000"/>
                  </a:schemeClr>
                </a:solidFill>
                <a:latin typeface="Papyrus" panose="03070502060502030205" pitchFamily="66" charset="0"/>
              </a:rPr>
              <a:t> House</a:t>
            </a:r>
          </a:p>
        </p:txBody>
      </p:sp>
      <p:pic>
        <p:nvPicPr>
          <p:cNvPr id="2050" name="Picture 2" descr="https://3.bp.blogspot.com/-COLzcU6PQS8/V4z7l3Z8gWI/AAAAAAAApUc/gTyW_P5PR_Ql2BZk2Yj-D2fBU2yPif8dACLcB/s640/WMR_APH_WMR_1625_1948.jpg">
            <a:extLst>
              <a:ext uri="{FF2B5EF4-FFF2-40B4-BE49-F238E27FC236}">
                <a16:creationId xmlns:a16="http://schemas.microsoft.com/office/drawing/2014/main" id="{EE46B3D1-2F83-4C8B-9084-B756C1807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659" y="1800224"/>
            <a:ext cx="9022682" cy="482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444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D7E4-78EC-4E47-BCF3-F1F87D3F4E72}"/>
              </a:ext>
            </a:extLst>
          </p:cNvPr>
          <p:cNvSpPr>
            <a:spLocks noGrp="1"/>
          </p:cNvSpPr>
          <p:nvPr>
            <p:ph type="title"/>
          </p:nvPr>
        </p:nvSpPr>
        <p:spPr/>
        <p:txBody>
          <a:bodyPr>
            <a:normAutofit/>
          </a:bodyPr>
          <a:lstStyle/>
          <a:p>
            <a:pPr algn="ctr"/>
            <a:r>
              <a:rPr lang="en-US" sz="2800" b="1" dirty="0">
                <a:solidFill>
                  <a:schemeClr val="accent1">
                    <a:lumMod val="20000"/>
                    <a:lumOff val="80000"/>
                  </a:schemeClr>
                </a:solidFill>
                <a:latin typeface="Papyrus" panose="03070502060502030205" pitchFamily="66" charset="0"/>
              </a:rPr>
              <a:t>Gustave Moreau, 1826-1898</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Athenians Delivered to the Minotaur, 1855, oil on canvas, </a:t>
            </a:r>
            <a:r>
              <a:rPr lang="en-US" sz="2800" b="1" dirty="0" err="1">
                <a:solidFill>
                  <a:schemeClr val="accent1">
                    <a:lumMod val="20000"/>
                    <a:lumOff val="80000"/>
                  </a:schemeClr>
                </a:solidFill>
                <a:latin typeface="Papyrus" panose="03070502060502030205" pitchFamily="66" charset="0"/>
              </a:rPr>
              <a:t>Musée</a:t>
            </a:r>
            <a:r>
              <a:rPr lang="en-US" sz="2800" b="1" dirty="0">
                <a:solidFill>
                  <a:schemeClr val="accent1">
                    <a:lumMod val="20000"/>
                    <a:lumOff val="80000"/>
                  </a:schemeClr>
                </a:solidFill>
                <a:latin typeface="Papyrus" panose="03070502060502030205" pitchFamily="66" charset="0"/>
              </a:rPr>
              <a:t> de </a:t>
            </a:r>
            <a:r>
              <a:rPr lang="en-US" sz="2800" b="1" dirty="0" err="1">
                <a:solidFill>
                  <a:schemeClr val="accent1">
                    <a:lumMod val="20000"/>
                    <a:lumOff val="80000"/>
                  </a:schemeClr>
                </a:solidFill>
                <a:latin typeface="Papyrus" panose="03070502060502030205" pitchFamily="66" charset="0"/>
              </a:rPr>
              <a:t>Brou</a:t>
            </a:r>
            <a:r>
              <a:rPr lang="en-US" sz="2800" b="1" dirty="0">
                <a:solidFill>
                  <a:schemeClr val="accent1">
                    <a:lumMod val="20000"/>
                    <a:lumOff val="80000"/>
                  </a:schemeClr>
                </a:solidFill>
                <a:latin typeface="Papyrus" panose="03070502060502030205" pitchFamily="66" charset="0"/>
              </a:rPr>
              <a:t> - Bourg-</a:t>
            </a:r>
            <a:r>
              <a:rPr lang="en-US" sz="2800" b="1" dirty="0" err="1">
                <a:solidFill>
                  <a:schemeClr val="accent1">
                    <a:lumMod val="20000"/>
                    <a:lumOff val="80000"/>
                  </a:schemeClr>
                </a:solidFill>
                <a:latin typeface="Papyrus" panose="03070502060502030205" pitchFamily="66" charset="0"/>
              </a:rPr>
              <a:t>en</a:t>
            </a:r>
            <a:r>
              <a:rPr lang="en-US" sz="2800" b="1" dirty="0">
                <a:solidFill>
                  <a:schemeClr val="accent1">
                    <a:lumMod val="20000"/>
                    <a:lumOff val="80000"/>
                  </a:schemeClr>
                </a:solidFill>
                <a:latin typeface="Papyrus" panose="03070502060502030205" pitchFamily="66" charset="0"/>
              </a:rPr>
              <a:t>-</a:t>
            </a:r>
            <a:r>
              <a:rPr lang="en-US" sz="2800" b="1" dirty="0" err="1">
                <a:solidFill>
                  <a:schemeClr val="accent1">
                    <a:lumMod val="20000"/>
                    <a:lumOff val="80000"/>
                  </a:schemeClr>
                </a:solidFill>
                <a:latin typeface="Papyrus" panose="03070502060502030205" pitchFamily="66" charset="0"/>
              </a:rPr>
              <a:t>Bresse</a:t>
            </a:r>
            <a:r>
              <a:rPr lang="en-US" sz="2800" b="1" dirty="0">
                <a:solidFill>
                  <a:schemeClr val="accent1">
                    <a:lumMod val="20000"/>
                    <a:lumOff val="80000"/>
                  </a:schemeClr>
                </a:solidFill>
                <a:latin typeface="Papyrus" panose="03070502060502030205" pitchFamily="66" charset="0"/>
              </a:rPr>
              <a:t> </a:t>
            </a:r>
          </a:p>
        </p:txBody>
      </p:sp>
      <p:pic>
        <p:nvPicPr>
          <p:cNvPr id="3074" name="Picture 2" descr="https://4.bp.blogspot.com/-Dgs9Kh-Yuhg/V4kGuTrdJII/AAAAAAAApLM/EYdYITiA8Xsdki2Vr-9B69kPk-7w7CDxQCLcB/s640/Gustave%2BMoreau%2527s%2BAthenians%2BDelivered%2Bto%2Bthe%2BMinotaur%252C%2B1855.jpg">
            <a:extLst>
              <a:ext uri="{FF2B5EF4-FFF2-40B4-BE49-F238E27FC236}">
                <a16:creationId xmlns:a16="http://schemas.microsoft.com/office/drawing/2014/main" id="{F01FEEA0-5B04-4F05-A0BE-F9DFF798C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1" y="1690688"/>
            <a:ext cx="9905997" cy="489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02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90F4-3D2C-4F73-A979-A223E590894A}"/>
              </a:ext>
            </a:extLst>
          </p:cNvPr>
          <p:cNvSpPr>
            <a:spLocks noGrp="1"/>
          </p:cNvSpPr>
          <p:nvPr>
            <p:ph type="title"/>
          </p:nvPr>
        </p:nvSpPr>
        <p:spPr/>
        <p:txBody>
          <a:bodyPr>
            <a:normAutofit/>
          </a:bodyPr>
          <a:lstStyle/>
          <a:p>
            <a:pPr algn="ctr"/>
            <a:r>
              <a:rPr lang="en-US" sz="2800" b="1" dirty="0">
                <a:solidFill>
                  <a:schemeClr val="accent1">
                    <a:lumMod val="20000"/>
                    <a:lumOff val="80000"/>
                  </a:schemeClr>
                </a:solidFill>
                <a:latin typeface="Papyrus" panose="03070502060502030205" pitchFamily="66" charset="0"/>
              </a:rPr>
              <a:t>Jean-Baptiste </a:t>
            </a:r>
            <a:r>
              <a:rPr lang="en-US" sz="2800" b="1" dirty="0" err="1">
                <a:solidFill>
                  <a:schemeClr val="accent1">
                    <a:lumMod val="20000"/>
                    <a:lumOff val="80000"/>
                  </a:schemeClr>
                </a:solidFill>
                <a:latin typeface="Papyrus" panose="03070502060502030205" pitchFamily="66" charset="0"/>
              </a:rPr>
              <a:t>Peytavin</a:t>
            </a:r>
            <a:r>
              <a:rPr lang="en-US" sz="2800" b="1" dirty="0">
                <a:solidFill>
                  <a:schemeClr val="accent1">
                    <a:lumMod val="20000"/>
                    <a:lumOff val="80000"/>
                  </a:schemeClr>
                </a:solidFill>
                <a:latin typeface="Papyrus" panose="03070502060502030205" pitchFamily="66" charset="0"/>
              </a:rPr>
              <a:t>, 1767-1855</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Seven Athenians Delivered from the Minotaur, 1808, oil on canvas, </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Museum of Fine Arts of </a:t>
            </a:r>
            <a:r>
              <a:rPr lang="en-US" sz="2800" b="1" dirty="0" err="1">
                <a:solidFill>
                  <a:schemeClr val="accent1">
                    <a:lumMod val="20000"/>
                    <a:lumOff val="80000"/>
                  </a:schemeClr>
                </a:solidFill>
                <a:latin typeface="Papyrus" panose="03070502060502030205" pitchFamily="66" charset="0"/>
              </a:rPr>
              <a:t>Chambéry</a:t>
            </a:r>
            <a:endParaRPr lang="en-US" sz="2800" b="1" dirty="0">
              <a:solidFill>
                <a:schemeClr val="accent1">
                  <a:lumMod val="20000"/>
                  <a:lumOff val="80000"/>
                </a:schemeClr>
              </a:solidFill>
              <a:latin typeface="Papyrus" panose="03070502060502030205" pitchFamily="66" charset="0"/>
            </a:endParaRPr>
          </a:p>
        </p:txBody>
      </p:sp>
      <p:pic>
        <p:nvPicPr>
          <p:cNvPr id="4098" name="Picture 2" descr="https://3.bp.blogspot.com/-sLDa3rZLtXw/V4kEwk5mgJI/AAAAAAAApLA/NR3G-LkAsLEJyN9igf9QaaoWcs08LpKbgCLcB/s640/men.jpg">
            <a:extLst>
              <a:ext uri="{FF2B5EF4-FFF2-40B4-BE49-F238E27FC236}">
                <a16:creationId xmlns:a16="http://schemas.microsoft.com/office/drawing/2014/main" id="{DAB9F829-60D8-408A-A754-687DCAA6A8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690688"/>
            <a:ext cx="6096000" cy="488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949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0C54C-378A-411B-A4D9-F20229B262F2}"/>
              </a:ext>
            </a:extLst>
          </p:cNvPr>
          <p:cNvSpPr>
            <a:spLocks noGrp="1"/>
          </p:cNvSpPr>
          <p:nvPr>
            <p:ph type="title"/>
          </p:nvPr>
        </p:nvSpPr>
        <p:spPr/>
        <p:txBody>
          <a:bodyPr>
            <a:noAutofit/>
          </a:bodyPr>
          <a:lstStyle/>
          <a:p>
            <a:pPr algn="ctr"/>
            <a:r>
              <a:rPr lang="en-US" sz="2400" b="1" dirty="0">
                <a:solidFill>
                  <a:schemeClr val="accent1">
                    <a:lumMod val="20000"/>
                    <a:lumOff val="80000"/>
                  </a:schemeClr>
                </a:solidFill>
                <a:latin typeface="Papyrus" panose="03070502060502030205" pitchFamily="66" charset="0"/>
              </a:rPr>
              <a:t>Master of the Campana </a:t>
            </a:r>
            <a:r>
              <a:rPr lang="en-US" sz="2400" b="1" dirty="0" err="1">
                <a:solidFill>
                  <a:schemeClr val="accent1">
                    <a:lumMod val="20000"/>
                    <a:lumOff val="80000"/>
                  </a:schemeClr>
                </a:solidFill>
                <a:latin typeface="Papyrus" panose="03070502060502030205" pitchFamily="66" charset="0"/>
              </a:rPr>
              <a:t>Cassoni</a:t>
            </a:r>
            <a:r>
              <a:rPr lang="en-US" sz="2400" b="1" dirty="0">
                <a:solidFill>
                  <a:schemeClr val="accent1">
                    <a:lumMod val="20000"/>
                    <a:lumOff val="80000"/>
                  </a:schemeClr>
                </a:solidFill>
                <a:latin typeface="Papyrus" panose="03070502060502030205" pitchFamily="66" charset="0"/>
              </a:rPr>
              <a:t>, 1500-1525</a:t>
            </a:r>
            <a:br>
              <a:rPr lang="en-US" sz="2400" b="1" dirty="0">
                <a:solidFill>
                  <a:schemeClr val="accent1">
                    <a:lumMod val="20000"/>
                    <a:lumOff val="80000"/>
                  </a:schemeClr>
                </a:solidFill>
                <a:latin typeface="Papyrus" panose="03070502060502030205" pitchFamily="66" charset="0"/>
              </a:rPr>
            </a:br>
            <a:r>
              <a:rPr lang="en-US" sz="2400" b="1" dirty="0">
                <a:solidFill>
                  <a:schemeClr val="accent1">
                    <a:lumMod val="20000"/>
                    <a:lumOff val="80000"/>
                  </a:schemeClr>
                </a:solidFill>
                <a:latin typeface="Papyrus" panose="03070502060502030205" pitchFamily="66" charset="0"/>
              </a:rPr>
              <a:t>Theseus and the Minotaur, c. 1500 and 1525, oil on panel, </a:t>
            </a:r>
            <a:r>
              <a:rPr lang="en-US" sz="2400" b="1" dirty="0" err="1">
                <a:solidFill>
                  <a:schemeClr val="accent1">
                    <a:lumMod val="20000"/>
                    <a:lumOff val="80000"/>
                  </a:schemeClr>
                </a:solidFill>
                <a:latin typeface="Papyrus" panose="03070502060502030205" pitchFamily="66" charset="0"/>
              </a:rPr>
              <a:t>Musee</a:t>
            </a:r>
            <a:r>
              <a:rPr lang="en-US" sz="2400" b="1" dirty="0">
                <a:solidFill>
                  <a:schemeClr val="accent1">
                    <a:lumMod val="20000"/>
                    <a:lumOff val="80000"/>
                  </a:schemeClr>
                </a:solidFill>
                <a:latin typeface="Papyrus" panose="03070502060502030205" pitchFamily="66" charset="0"/>
              </a:rPr>
              <a:t> du Petit Palais, Avignon</a:t>
            </a:r>
            <a:br>
              <a:rPr lang="en-US" sz="2400" b="1" dirty="0">
                <a:solidFill>
                  <a:schemeClr val="accent1">
                    <a:lumMod val="20000"/>
                    <a:lumOff val="80000"/>
                  </a:schemeClr>
                </a:solidFill>
                <a:latin typeface="Papyrus" panose="03070502060502030205" pitchFamily="66" charset="0"/>
              </a:rPr>
            </a:br>
            <a:br>
              <a:rPr lang="en-US" sz="2400" dirty="0">
                <a:latin typeface="Papyrus" panose="03070502060502030205" pitchFamily="66" charset="0"/>
              </a:rPr>
            </a:br>
            <a:endParaRPr lang="en-US" sz="2400" dirty="0">
              <a:latin typeface="Papyrus" panose="03070502060502030205" pitchFamily="66" charset="0"/>
            </a:endParaRPr>
          </a:p>
        </p:txBody>
      </p:sp>
      <p:pic>
        <p:nvPicPr>
          <p:cNvPr id="5122" name="Picture 2" descr="https://3.bp.blogspot.com/-_DQPxAZY-sk/V44iU8WgDqI/AAAAAAAApXw/c9-aVaUXqn4WNDOibu1HODpQwnJfwS2IgCLcB/s640/cassone3.jpg">
            <a:extLst>
              <a:ext uri="{FF2B5EF4-FFF2-40B4-BE49-F238E27FC236}">
                <a16:creationId xmlns:a16="http://schemas.microsoft.com/office/drawing/2014/main" id="{DE3DE8E9-01D1-47F6-BA75-599D9C770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259" y="1379847"/>
            <a:ext cx="11833766" cy="530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934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A1214-8C2F-461C-AB1E-466F03EC3552}"/>
              </a:ext>
            </a:extLst>
          </p:cNvPr>
          <p:cNvSpPr>
            <a:spLocks noGrp="1"/>
          </p:cNvSpPr>
          <p:nvPr>
            <p:ph type="title"/>
          </p:nvPr>
        </p:nvSpPr>
        <p:spPr/>
        <p:txBody>
          <a:bodyPr>
            <a:noAutofit/>
          </a:bodyPr>
          <a:lstStyle/>
          <a:p>
            <a:pPr algn="ctr"/>
            <a:r>
              <a:rPr lang="en-US" sz="2000" b="1" dirty="0">
                <a:solidFill>
                  <a:schemeClr val="accent1">
                    <a:lumMod val="20000"/>
                    <a:lumOff val="80000"/>
                  </a:schemeClr>
                </a:solidFill>
                <a:latin typeface="Papyrus" panose="03070502060502030205" pitchFamily="66" charset="0"/>
              </a:rPr>
              <a:t>1) Minotaur, the son of the white Bull and Pasiphae, attacks and kills Cretans 2) The Minotaur is captured with the help of Poseidon. 3) The ship with Theseus arrives. 4) Theseus meets Ariadne and her sister Phaedra. 5) Ariadne gives a ball of thread to </a:t>
            </a:r>
            <a:r>
              <a:rPr lang="en-US" sz="2000" b="1" dirty="0" err="1">
                <a:solidFill>
                  <a:schemeClr val="accent1">
                    <a:lumMod val="20000"/>
                    <a:lumOff val="80000"/>
                  </a:schemeClr>
                </a:solidFill>
                <a:latin typeface="Papyrus" panose="03070502060502030205" pitchFamily="66" charset="0"/>
              </a:rPr>
              <a:t>Theseusa</a:t>
            </a:r>
            <a:r>
              <a:rPr lang="en-US" sz="2000" b="1" dirty="0">
                <a:solidFill>
                  <a:schemeClr val="accent1">
                    <a:lumMod val="20000"/>
                    <a:lumOff val="80000"/>
                  </a:schemeClr>
                </a:solidFill>
                <a:latin typeface="Papyrus" panose="03070502060502030205" pitchFamily="66" charset="0"/>
              </a:rPr>
              <a:t> to be able to return from the Labyrinth 6). Theseus goes to the Labyrinth 7) He kills inside the Labyrinth the Minotaur, Ariadne and her sister are waiting in front of the Labyrinth 8) Theseus with Ariadne and her sister leave Crete. 9) Their ship with the black sail leaves Crete.</a:t>
            </a:r>
          </a:p>
        </p:txBody>
      </p:sp>
      <p:pic>
        <p:nvPicPr>
          <p:cNvPr id="6146" name="Picture 2" descr="https://2.bp.blogspot.com/-NXD7Z2p7s_w/V41AmWAlgzI/AAAAAAAApWI/jlfEPvfxs1MRfw1UBIGTKs3FTUlLab3DwCLcB/s1600/MinotaurHistory.jpg">
            <a:extLst>
              <a:ext uri="{FF2B5EF4-FFF2-40B4-BE49-F238E27FC236}">
                <a16:creationId xmlns:a16="http://schemas.microsoft.com/office/drawing/2014/main" id="{C9C12F39-1864-4A3E-A44E-62E7C77EA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70" y="2028824"/>
            <a:ext cx="11932459" cy="4676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951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D9CF3-8598-4D41-AD04-F9E9EDF285CB}"/>
              </a:ext>
            </a:extLst>
          </p:cNvPr>
          <p:cNvSpPr>
            <a:spLocks noGrp="1"/>
          </p:cNvSpPr>
          <p:nvPr>
            <p:ph type="title"/>
          </p:nvPr>
        </p:nvSpPr>
        <p:spPr>
          <a:xfrm>
            <a:off x="6286500" y="365125"/>
            <a:ext cx="5686424"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 Protagonists</a:t>
            </a: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prince of Athens </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and </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Ariadne, princess of Crete</a:t>
            </a: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and Ariadne, attributed to </a:t>
            </a:r>
            <a:r>
              <a:rPr lang="en-US" sz="2800" b="1" dirty="0" err="1">
                <a:solidFill>
                  <a:schemeClr val="accent1">
                    <a:lumMod val="20000"/>
                    <a:lumOff val="80000"/>
                  </a:schemeClr>
                </a:solidFill>
                <a:latin typeface="Papyrus" panose="03070502060502030205" pitchFamily="66" charset="0"/>
              </a:rPr>
              <a:t>Euphronios</a:t>
            </a:r>
            <a:r>
              <a:rPr lang="en-US" sz="2800" b="1" dirty="0">
                <a:solidFill>
                  <a:schemeClr val="accent1">
                    <a:lumMod val="20000"/>
                    <a:lumOff val="80000"/>
                  </a:schemeClr>
                </a:solidFill>
                <a:latin typeface="Papyrus" panose="03070502060502030205" pitchFamily="66" charset="0"/>
              </a:rPr>
              <a:t>, c. 500 BC, red figure kylix, the British Museum</a:t>
            </a:r>
          </a:p>
        </p:txBody>
      </p:sp>
      <p:pic>
        <p:nvPicPr>
          <p:cNvPr id="7174" name="Picture 6" descr="http://www.greek-language.gr/digitalResources/files/image/mythology/lexicon/crete/187.Theseas-Ariadne.jpg">
            <a:extLst>
              <a:ext uri="{FF2B5EF4-FFF2-40B4-BE49-F238E27FC236}">
                <a16:creationId xmlns:a16="http://schemas.microsoft.com/office/drawing/2014/main" id="{73C0B7BE-828E-4E46-B1AE-C63B3CDA5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4" y="165454"/>
            <a:ext cx="5945769" cy="658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242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700EA-54B3-43A6-B313-04A7C0EB5AC2}"/>
              </a:ext>
            </a:extLst>
          </p:cNvPr>
          <p:cNvSpPr>
            <a:spLocks noGrp="1"/>
          </p:cNvSpPr>
          <p:nvPr>
            <p:ph type="title"/>
          </p:nvPr>
        </p:nvSpPr>
        <p:spPr/>
        <p:txBody>
          <a:bodyPr>
            <a:normAutofit/>
          </a:bodyPr>
          <a:lstStyle/>
          <a:p>
            <a:pPr algn="ctr"/>
            <a:r>
              <a:rPr lang="en-US" sz="2800" b="1" dirty="0">
                <a:solidFill>
                  <a:schemeClr val="accent1">
                    <a:lumMod val="20000"/>
                    <a:lumOff val="80000"/>
                  </a:schemeClr>
                </a:solidFill>
                <a:latin typeface="Papyrus" panose="03070502060502030205" pitchFamily="66" charset="0"/>
              </a:rPr>
              <a:t>John William Waterhouse, 1849-1898</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Ariadne, c. 1898, oil, canvas, private collection</a:t>
            </a:r>
            <a:br>
              <a:rPr lang="en-US" sz="2800" dirty="0">
                <a:latin typeface="Papyrus" panose="03070502060502030205" pitchFamily="66" charset="0"/>
              </a:rPr>
            </a:br>
            <a:endParaRPr lang="en-US" sz="2800" dirty="0">
              <a:latin typeface="Papyrus" panose="03070502060502030205" pitchFamily="66" charset="0"/>
            </a:endParaRPr>
          </a:p>
        </p:txBody>
      </p:sp>
      <p:pic>
        <p:nvPicPr>
          <p:cNvPr id="8194" name="Picture 2" descr="https://4.bp.blogspot.com/-Bxda5JNb4-E/V4k6o7mfV8I/AAAAAAAApMk/xBDzO3MHXEgYZ-px6GRb2DSzDQkUVkInQCLcB/s640/adr.png">
            <a:extLst>
              <a:ext uri="{FF2B5EF4-FFF2-40B4-BE49-F238E27FC236}">
                <a16:creationId xmlns:a16="http://schemas.microsoft.com/office/drawing/2014/main" id="{DEFD8E71-07A0-4FDB-803B-3B9ADD2719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158" y="1600199"/>
            <a:ext cx="8595683"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73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FA8D-13F7-455C-9EE5-221B1E0CDD2F}"/>
              </a:ext>
            </a:extLst>
          </p:cNvPr>
          <p:cNvSpPr>
            <a:spLocks noGrp="1"/>
          </p:cNvSpPr>
          <p:nvPr>
            <p:ph type="title"/>
          </p:nvPr>
        </p:nvSpPr>
        <p:spPr/>
        <p:txBody>
          <a:bodyPr>
            <a:normAutofit fontScale="90000"/>
          </a:bodyPr>
          <a:lstStyle/>
          <a:p>
            <a:pPr algn="ctr"/>
            <a:br>
              <a:rPr lang="en-US" sz="2800" dirty="0">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Marble sarcophagus with garlands and the myth of Theseus and Ariadne, 130–150 AD, marble, the MET, NY</a:t>
            </a: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endParaRPr lang="en-US" sz="2800" b="1" dirty="0">
              <a:solidFill>
                <a:schemeClr val="accent1">
                  <a:lumMod val="20000"/>
                  <a:lumOff val="80000"/>
                </a:schemeClr>
              </a:solidFill>
              <a:latin typeface="Papyrus" panose="03070502060502030205" pitchFamily="66" charset="0"/>
            </a:endParaRPr>
          </a:p>
        </p:txBody>
      </p:sp>
      <p:pic>
        <p:nvPicPr>
          <p:cNvPr id="9218" name="Picture 2" descr="Marble sarcophagus with garlands and the myth of Theseus and Ariadne">
            <a:extLst>
              <a:ext uri="{FF2B5EF4-FFF2-40B4-BE49-F238E27FC236}">
                <a16:creationId xmlns:a16="http://schemas.microsoft.com/office/drawing/2014/main" id="{CCDF0A5B-58E8-4F2A-8DB9-F2C891A8B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93" y="1109817"/>
            <a:ext cx="11749414" cy="5651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58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B063-F299-46C9-8D82-73D7822D7389}"/>
              </a:ext>
            </a:extLst>
          </p:cNvPr>
          <p:cNvSpPr>
            <a:spLocks noGrp="1"/>
          </p:cNvSpPr>
          <p:nvPr>
            <p:ph type="title"/>
          </p:nvPr>
        </p:nvSpPr>
        <p:spPr>
          <a:xfrm>
            <a:off x="4305299" y="365125"/>
            <a:ext cx="7743825" cy="1325563"/>
          </a:xfrm>
        </p:spPr>
        <p:txBody>
          <a:bodyPr>
            <a:normAutofit/>
          </a:bodyPr>
          <a:lstStyle/>
          <a:p>
            <a:pPr algn="ctr"/>
            <a:r>
              <a:rPr lang="en-US" sz="2800" b="1" dirty="0">
                <a:solidFill>
                  <a:schemeClr val="accent1">
                    <a:lumMod val="20000"/>
                    <a:lumOff val="80000"/>
                  </a:schemeClr>
                </a:solidFill>
                <a:latin typeface="Papyrus" panose="03070502060502030205" pitchFamily="66" charset="0"/>
              </a:rPr>
              <a:t>Charles de La Fosse, 1829-1910</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and Ariadne,  19th.century, oil on canvas, private collection</a:t>
            </a:r>
          </a:p>
        </p:txBody>
      </p:sp>
      <p:pic>
        <p:nvPicPr>
          <p:cNvPr id="9218" name="Picture 2" descr="https://2.bp.blogspot.com/-3OUm9i58xsk/V4uo3PMvmGI/AAAAAAAApRw/ErTcSxcX0EsV4LWP3iWAkPlof8ctbAztgCLcB/s1600/adre.jpg">
            <a:extLst>
              <a:ext uri="{FF2B5EF4-FFF2-40B4-BE49-F238E27FC236}">
                <a16:creationId xmlns:a16="http://schemas.microsoft.com/office/drawing/2014/main" id="{056E4868-966A-416A-92E2-87A9ACF4F1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88" y="184149"/>
            <a:ext cx="3996425"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396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2374-7983-47AE-8291-25F6C0DD87A7}"/>
              </a:ext>
            </a:extLst>
          </p:cNvPr>
          <p:cNvSpPr>
            <a:spLocks noGrp="1"/>
          </p:cNvSpPr>
          <p:nvPr>
            <p:ph type="title"/>
          </p:nvPr>
        </p:nvSpPr>
        <p:spPr>
          <a:xfrm>
            <a:off x="6334124" y="365125"/>
            <a:ext cx="5438776" cy="1325563"/>
          </a:xfrm>
        </p:spPr>
        <p:txBody>
          <a:bodyPr>
            <a:normAutofit fontScale="90000"/>
          </a:bodyPr>
          <a:lstStyle/>
          <a:p>
            <a:pPr algn="ctr"/>
            <a:br>
              <a:rPr lang="en-US" sz="3100" b="1" dirty="0">
                <a:latin typeface="Papyrus" panose="03070502060502030205" pitchFamily="66" charset="0"/>
              </a:rPr>
            </a:br>
            <a:br>
              <a:rPr lang="en-US" sz="3100" b="1" dirty="0">
                <a:latin typeface="Papyrus" panose="03070502060502030205" pitchFamily="66" charset="0"/>
              </a:rPr>
            </a:br>
            <a:br>
              <a:rPr lang="en-US" sz="3100" b="1" dirty="0">
                <a:latin typeface="Papyrus" panose="03070502060502030205" pitchFamily="66" charset="0"/>
              </a:rPr>
            </a:br>
            <a:br>
              <a:rPr lang="en-US" sz="3100" b="1" dirty="0">
                <a:latin typeface="Papyrus" panose="03070502060502030205" pitchFamily="66" charset="0"/>
              </a:rPr>
            </a:br>
            <a:br>
              <a:rPr lang="en-US" sz="3100" b="1" dirty="0">
                <a:latin typeface="Papyrus" panose="03070502060502030205" pitchFamily="66" charset="0"/>
              </a:rPr>
            </a:br>
            <a:br>
              <a:rPr lang="en-US" sz="3100" b="1" dirty="0">
                <a:latin typeface="Papyrus" panose="03070502060502030205" pitchFamily="66" charset="0"/>
              </a:rPr>
            </a:br>
            <a:br>
              <a:rPr lang="en-US" sz="3100" b="1" dirty="0">
                <a:solidFill>
                  <a:schemeClr val="accent1">
                    <a:lumMod val="20000"/>
                    <a:lumOff val="80000"/>
                  </a:schemeClr>
                </a:solidFill>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Edward Burne-Jones, </a:t>
            </a:r>
            <a:br>
              <a:rPr lang="en-US" sz="3100" b="1" dirty="0">
                <a:solidFill>
                  <a:schemeClr val="accent1">
                    <a:lumMod val="20000"/>
                    <a:lumOff val="80000"/>
                  </a:schemeClr>
                </a:solidFill>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1833–1898</a:t>
            </a:r>
            <a:br>
              <a:rPr lang="en-US" sz="3100" b="1" dirty="0">
                <a:solidFill>
                  <a:schemeClr val="accent1">
                    <a:lumMod val="20000"/>
                    <a:lumOff val="80000"/>
                  </a:schemeClr>
                </a:solidFill>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Theseus and the Minotaur in the Labyrinth, c. 1861, pencil, brown wash, pen and ink on paper, Birmingham Museum and Art Gallery</a:t>
            </a:r>
            <a:br>
              <a:rPr lang="en-US" dirty="0"/>
            </a:br>
            <a:endParaRPr lang="en-US" sz="2800" dirty="0">
              <a:latin typeface="Papyrus" panose="03070502060502030205" pitchFamily="66" charset="0"/>
            </a:endParaRPr>
          </a:p>
        </p:txBody>
      </p:sp>
      <p:pic>
        <p:nvPicPr>
          <p:cNvPr id="10242" name="Picture 2" descr="https://4.bp.blogspot.com/-ytZT_MnPG2Y/V4qdeVs16SI/AAAAAAAApPA/vow52FJX5YAYNV6kbADXYqxzk_WlPj6eQCLcB/s640/Tile_Design_-_Theseus_and_the_Minotaur_in_the_Labyrinth_-_Google_Art_Project.jpg">
            <a:extLst>
              <a:ext uri="{FF2B5EF4-FFF2-40B4-BE49-F238E27FC236}">
                <a16:creationId xmlns:a16="http://schemas.microsoft.com/office/drawing/2014/main" id="{D5E60902-2020-43D7-B701-DB00792C7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438150"/>
            <a:ext cx="58293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751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8970-7E4A-4F92-BAAA-610489FE243E}"/>
              </a:ext>
            </a:extLst>
          </p:cNvPr>
          <p:cNvSpPr>
            <a:spLocks noGrp="1"/>
          </p:cNvSpPr>
          <p:nvPr>
            <p:ph type="title"/>
          </p:nvPr>
        </p:nvSpPr>
        <p:spPr>
          <a:xfrm>
            <a:off x="5248274" y="365125"/>
            <a:ext cx="6791326" cy="1325563"/>
          </a:xfrm>
        </p:spPr>
        <p:txBody>
          <a:bodyPr>
            <a:normAutofit fontScale="90000"/>
          </a:bodyPr>
          <a:lstStyle/>
          <a:p>
            <a:pPr algn="ctr"/>
            <a:br>
              <a:rPr lang="en-US" sz="2400" dirty="0">
                <a:latin typeface="Papyrus" panose="03070502060502030205" pitchFamily="66" charset="0"/>
              </a:rPr>
            </a:br>
            <a:br>
              <a:rPr lang="en-US" sz="2400" dirty="0">
                <a:latin typeface="Papyrus" panose="03070502060502030205" pitchFamily="66" charset="0"/>
              </a:rPr>
            </a:br>
            <a:br>
              <a:rPr lang="en-US" sz="2400" dirty="0">
                <a:latin typeface="Papyrus" panose="03070502060502030205" pitchFamily="66" charset="0"/>
              </a:rPr>
            </a:br>
            <a:r>
              <a:rPr lang="en-US" sz="2700" b="1" dirty="0">
                <a:solidFill>
                  <a:schemeClr val="accent1">
                    <a:lumMod val="20000"/>
                    <a:lumOff val="80000"/>
                  </a:schemeClr>
                </a:solidFill>
                <a:latin typeface="Papyrus" panose="03070502060502030205" pitchFamily="66" charset="0"/>
              </a:rPr>
              <a:t>Antoine-Louis Barye, 1796-1875</a:t>
            </a:r>
            <a:br>
              <a:rPr lang="en-US" sz="2700" b="1" dirty="0">
                <a:solidFill>
                  <a:schemeClr val="accent1">
                    <a:lumMod val="20000"/>
                    <a:lumOff val="80000"/>
                  </a:schemeClr>
                </a:solidFill>
                <a:latin typeface="Papyrus" panose="03070502060502030205" pitchFamily="66" charset="0"/>
              </a:rPr>
            </a:br>
            <a:r>
              <a:rPr lang="en-US" sz="2700" b="1" dirty="0">
                <a:solidFill>
                  <a:schemeClr val="accent1">
                    <a:lumMod val="20000"/>
                    <a:lumOff val="80000"/>
                  </a:schemeClr>
                </a:solidFill>
                <a:latin typeface="Papyrus" panose="03070502060502030205" pitchFamily="66" charset="0"/>
              </a:rPr>
              <a:t>Theseus Slaying Minotaur, 1843, bronze sculpture, Baltimore Museum of Art</a:t>
            </a:r>
          </a:p>
        </p:txBody>
      </p:sp>
      <p:pic>
        <p:nvPicPr>
          <p:cNvPr id="1026" name="Picture 2" descr="https://upload.wikimedia.org/wikipedia/commons/thumb/2/29/Theseus_Slaying_Minotaur_by_Barye.jpg/800px-Theseus_Slaying_Minotaur_by_Barye.jpg">
            <a:extLst>
              <a:ext uri="{FF2B5EF4-FFF2-40B4-BE49-F238E27FC236}">
                <a16:creationId xmlns:a16="http://schemas.microsoft.com/office/drawing/2014/main" id="{3F7570A7-E1C5-47D0-B0A2-937AAFA44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148" y="180974"/>
            <a:ext cx="4926252" cy="6496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724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56C8-B397-4DB4-805A-392CA65E22F1}"/>
              </a:ext>
            </a:extLst>
          </p:cNvPr>
          <p:cNvSpPr>
            <a:spLocks noGrp="1"/>
          </p:cNvSpPr>
          <p:nvPr>
            <p:ph type="title"/>
          </p:nvPr>
        </p:nvSpPr>
        <p:spPr>
          <a:xfrm>
            <a:off x="209550" y="365125"/>
            <a:ext cx="5762625" cy="1325563"/>
          </a:xfrm>
        </p:spPr>
        <p:txBody>
          <a:bodyPr>
            <a:normAutofit fontScale="90000"/>
          </a:bodyPr>
          <a:lstStyle/>
          <a:p>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2400" b="1" dirty="0">
                <a:solidFill>
                  <a:schemeClr val="accent1">
                    <a:lumMod val="20000"/>
                    <a:lumOff val="80000"/>
                  </a:schemeClr>
                </a:solidFill>
                <a:latin typeface="Papyrus" panose="03070502060502030205" pitchFamily="66" charset="0"/>
              </a:rPr>
              <a:t>Victorious Theseus, 1</a:t>
            </a:r>
            <a:r>
              <a:rPr lang="en-US" sz="2400" b="1" baseline="30000" dirty="0">
                <a:solidFill>
                  <a:schemeClr val="accent1">
                    <a:lumMod val="20000"/>
                    <a:lumOff val="80000"/>
                  </a:schemeClr>
                </a:solidFill>
                <a:latin typeface="Papyrus" panose="03070502060502030205" pitchFamily="66" charset="0"/>
              </a:rPr>
              <a:t>st</a:t>
            </a:r>
            <a:r>
              <a:rPr lang="en-US" sz="2400" b="1" dirty="0">
                <a:solidFill>
                  <a:schemeClr val="accent1">
                    <a:lumMod val="20000"/>
                    <a:lumOff val="80000"/>
                  </a:schemeClr>
                </a:solidFill>
                <a:latin typeface="Papyrus" panose="03070502060502030205" pitchFamily="66" charset="0"/>
              </a:rPr>
              <a:t> century AD, fresco, the painting is now hanging on a wall in the Museo Nazionale (National Museum) in Naples, but once it was part of a wall in a Pompeian house, the House of </a:t>
            </a:r>
            <a:r>
              <a:rPr lang="en-US" sz="2400" b="1" dirty="0" err="1">
                <a:solidFill>
                  <a:schemeClr val="accent1">
                    <a:lumMod val="20000"/>
                    <a:lumOff val="80000"/>
                  </a:schemeClr>
                </a:solidFill>
                <a:latin typeface="Papyrus" panose="03070502060502030205" pitchFamily="66" charset="0"/>
              </a:rPr>
              <a:t>Gavius</a:t>
            </a:r>
            <a:r>
              <a:rPr lang="en-US" sz="2400" b="1" dirty="0">
                <a:solidFill>
                  <a:schemeClr val="accent1">
                    <a:lumMod val="20000"/>
                    <a:lumOff val="80000"/>
                  </a:schemeClr>
                </a:solidFill>
                <a:latin typeface="Papyrus" panose="03070502060502030205" pitchFamily="66" charset="0"/>
              </a:rPr>
              <a:t> Rufus</a:t>
            </a:r>
            <a:br>
              <a:rPr lang="en-US" sz="2400" b="1" dirty="0">
                <a:latin typeface="Papyrus" panose="03070502060502030205" pitchFamily="66" charset="0"/>
              </a:rPr>
            </a:br>
            <a:endParaRPr lang="en-US" sz="2400" b="1" dirty="0">
              <a:latin typeface="Papyrus" panose="03070502060502030205" pitchFamily="66" charset="0"/>
            </a:endParaRPr>
          </a:p>
        </p:txBody>
      </p:sp>
      <p:pic>
        <p:nvPicPr>
          <p:cNvPr id="11266" name="Picture 2" descr="https://2.bp.blogspot.com/-IaKuY-ml2n0/V4z9EVDQkTI/AAAAAAAApUo/cGPeTeC0WZ0U4nTZj5TACa5zmxBcpmd4gCLcB/s640/g-rufus.jpg">
            <a:extLst>
              <a:ext uri="{FF2B5EF4-FFF2-40B4-BE49-F238E27FC236}">
                <a16:creationId xmlns:a16="http://schemas.microsoft.com/office/drawing/2014/main" id="{B66ADBAB-FEA6-4752-9038-BE7D34228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5301" y="200415"/>
            <a:ext cx="5841947" cy="6475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314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1E7C-0A39-472E-BEB4-E1D488BFA8B8}"/>
              </a:ext>
            </a:extLst>
          </p:cNvPr>
          <p:cNvSpPr>
            <a:spLocks noGrp="1"/>
          </p:cNvSpPr>
          <p:nvPr>
            <p:ph type="title"/>
          </p:nvPr>
        </p:nvSpPr>
        <p:spPr/>
        <p:txBody>
          <a:bodyPr>
            <a:normAutofit/>
          </a:bodyPr>
          <a:lstStyle/>
          <a:p>
            <a:pPr algn="ctr"/>
            <a:br>
              <a:rPr lang="en-US" sz="2400" dirty="0">
                <a:latin typeface="Papyrus" panose="03070502060502030205" pitchFamily="66" charset="0"/>
              </a:rPr>
            </a:br>
            <a:r>
              <a:rPr lang="en-US" sz="2400" b="1" dirty="0">
                <a:solidFill>
                  <a:schemeClr val="accent1">
                    <a:lumMod val="20000"/>
                    <a:lumOff val="80000"/>
                  </a:schemeClr>
                </a:solidFill>
                <a:latin typeface="Papyrus" panose="03070502060502030205" pitchFamily="66" charset="0"/>
              </a:rPr>
              <a:t>Ariadne and Theseus departing from Crete, c. 735 BC, Attic krater, the British Museum</a:t>
            </a:r>
          </a:p>
        </p:txBody>
      </p:sp>
      <p:pic>
        <p:nvPicPr>
          <p:cNvPr id="13314" name="Picture 2" descr="http://www.greek-language.gr/digitalResources/files/image/mythology/lexicon/crete/188.Ariadne-Thiseas.jpg">
            <a:extLst>
              <a:ext uri="{FF2B5EF4-FFF2-40B4-BE49-F238E27FC236}">
                <a16:creationId xmlns:a16="http://schemas.microsoft.com/office/drawing/2014/main" id="{119CE58E-13BF-43DA-8FD8-7F724032E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 y="2284709"/>
            <a:ext cx="11791950" cy="4360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994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9872-C475-47BB-9939-93D5C39DB40C}"/>
              </a:ext>
            </a:extLst>
          </p:cNvPr>
          <p:cNvSpPr>
            <a:spLocks noGrp="1"/>
          </p:cNvSpPr>
          <p:nvPr>
            <p:ph type="title"/>
          </p:nvPr>
        </p:nvSpPr>
        <p:spPr>
          <a:xfrm>
            <a:off x="400050" y="365125"/>
            <a:ext cx="6172200"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Benedetto </a:t>
            </a:r>
            <a:r>
              <a:rPr lang="en-US" sz="2800" b="1" dirty="0" err="1">
                <a:solidFill>
                  <a:schemeClr val="accent1">
                    <a:lumMod val="20000"/>
                    <a:lumOff val="80000"/>
                  </a:schemeClr>
                </a:solidFill>
                <a:latin typeface="Papyrus" panose="03070502060502030205" pitchFamily="66" charset="0"/>
              </a:rPr>
              <a:t>Gennari</a:t>
            </a:r>
            <a:r>
              <a:rPr lang="en-US" sz="2800" b="1" dirty="0">
                <a:solidFill>
                  <a:schemeClr val="accent1">
                    <a:lumMod val="20000"/>
                    <a:lumOff val="80000"/>
                  </a:schemeClr>
                </a:solidFill>
                <a:latin typeface="Papyrus" panose="03070502060502030205" pitchFamily="66" charset="0"/>
              </a:rPr>
              <a:t> II, 1635-1715</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with Ariadne and Phaedra the daughters of King Minos, c.  1702, oil on canvas, </a:t>
            </a:r>
            <a:r>
              <a:rPr lang="en-US" sz="2800" b="1" dirty="0" err="1">
                <a:solidFill>
                  <a:schemeClr val="accent1">
                    <a:lumMod val="20000"/>
                    <a:lumOff val="80000"/>
                  </a:schemeClr>
                </a:solidFill>
                <a:latin typeface="Papyrus" panose="03070502060502030205" pitchFamily="66" charset="0"/>
              </a:rPr>
              <a:t>Kunsthistorisches</a:t>
            </a:r>
            <a:r>
              <a:rPr lang="en-US" sz="2800" b="1" dirty="0">
                <a:solidFill>
                  <a:schemeClr val="accent1">
                    <a:lumMod val="20000"/>
                    <a:lumOff val="80000"/>
                  </a:schemeClr>
                </a:solidFill>
                <a:latin typeface="Papyrus" panose="03070502060502030205" pitchFamily="66" charset="0"/>
              </a:rPr>
              <a:t> Museum in Vienna</a:t>
            </a:r>
          </a:p>
        </p:txBody>
      </p:sp>
      <p:pic>
        <p:nvPicPr>
          <p:cNvPr id="12290" name="Picture 2" descr="https://2.bp.blogspot.com/-w8qTv5HTTe0/V4zzXbikHMI/AAAAAAAApT4/uZFTKa-XfREBv6np6GQLQGGBsAPSYGECQCLcB/s640/3.jpg">
            <a:extLst>
              <a:ext uri="{FF2B5EF4-FFF2-40B4-BE49-F238E27FC236}">
                <a16:creationId xmlns:a16="http://schemas.microsoft.com/office/drawing/2014/main" id="{618ED257-F966-42BE-AD3B-05A45C3E2E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5783" y="230295"/>
            <a:ext cx="5221484" cy="638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272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8EFC-DF10-46A3-AAF7-2CC54AEB2D07}"/>
              </a:ext>
            </a:extLst>
          </p:cNvPr>
          <p:cNvSpPr>
            <a:spLocks noGrp="1"/>
          </p:cNvSpPr>
          <p:nvPr>
            <p:ph type="title"/>
          </p:nvPr>
        </p:nvSpPr>
        <p:spPr>
          <a:xfrm>
            <a:off x="190500" y="365125"/>
            <a:ext cx="4772025" cy="1325563"/>
          </a:xfrm>
        </p:spPr>
        <p:txBody>
          <a:bodyPr>
            <a:normAutofit fontScale="90000"/>
          </a:bodyPr>
          <a:lstStyle/>
          <a:p>
            <a:pPr algn="ct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br>
              <a:rPr lang="en-US" sz="2800" b="1" dirty="0">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Theseus departing from the island of Naxos leaving Ariadne behind, c. 400 BC, red figure stamnos, MFA, Boston</a:t>
            </a:r>
            <a:br>
              <a:rPr lang="en-US" sz="3100" b="1" dirty="0">
                <a:solidFill>
                  <a:schemeClr val="accent1">
                    <a:lumMod val="20000"/>
                    <a:lumOff val="80000"/>
                  </a:schemeClr>
                </a:solidFill>
                <a:latin typeface="Papyrus" panose="03070502060502030205" pitchFamily="66" charset="0"/>
              </a:rPr>
            </a:br>
            <a:br>
              <a:rPr lang="en-US" sz="3100" b="1" dirty="0">
                <a:solidFill>
                  <a:schemeClr val="accent1">
                    <a:lumMod val="20000"/>
                    <a:lumOff val="80000"/>
                  </a:schemeClr>
                </a:solidFill>
                <a:latin typeface="Papyrus" panose="03070502060502030205" pitchFamily="66" charset="0"/>
              </a:rPr>
            </a:br>
            <a:br>
              <a:rPr lang="en-US" sz="3100" b="1" dirty="0">
                <a:solidFill>
                  <a:schemeClr val="accent1">
                    <a:lumMod val="20000"/>
                    <a:lumOff val="80000"/>
                  </a:schemeClr>
                </a:solidFill>
                <a:latin typeface="Papyrus" panose="03070502060502030205" pitchFamily="66" charset="0"/>
              </a:rPr>
            </a:br>
            <a:endParaRPr lang="en-US" sz="3100" b="1" dirty="0">
              <a:solidFill>
                <a:schemeClr val="accent1">
                  <a:lumMod val="20000"/>
                  <a:lumOff val="80000"/>
                </a:schemeClr>
              </a:solidFill>
              <a:latin typeface="Papyrus" panose="03070502060502030205" pitchFamily="66" charset="0"/>
            </a:endParaRPr>
          </a:p>
        </p:txBody>
      </p:sp>
      <p:pic>
        <p:nvPicPr>
          <p:cNvPr id="14338" name="Picture 2" descr="http://www.greek-language.gr/digitalResources/files/image/mythology/lexicon/crete/189.Ariadne-Theseas.jpg">
            <a:extLst>
              <a:ext uri="{FF2B5EF4-FFF2-40B4-BE49-F238E27FC236}">
                <a16:creationId xmlns:a16="http://schemas.microsoft.com/office/drawing/2014/main" id="{05D23157-B8E2-4460-B544-B0F8D9834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0619" y="222428"/>
            <a:ext cx="6826925" cy="6435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08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0BE5-D8CB-4828-92F2-0181B9463805}"/>
              </a:ext>
            </a:extLst>
          </p:cNvPr>
          <p:cNvSpPr>
            <a:spLocks noGrp="1"/>
          </p:cNvSpPr>
          <p:nvPr>
            <p:ph type="title"/>
          </p:nvPr>
        </p:nvSpPr>
        <p:spPr>
          <a:xfrm>
            <a:off x="6819899" y="365125"/>
            <a:ext cx="5191125" cy="1325563"/>
          </a:xfrm>
        </p:spPr>
        <p:txBody>
          <a:bodyPr>
            <a:normAutofit fontScale="90000"/>
          </a:bodyPr>
          <a:lstStyle/>
          <a:p>
            <a:pPr algn="ct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departing from the island of Naxos leaving Ariadne behind, 1</a:t>
            </a:r>
            <a:r>
              <a:rPr lang="en-US" sz="2800" b="1" baseline="30000" dirty="0">
                <a:solidFill>
                  <a:schemeClr val="accent1">
                    <a:lumMod val="20000"/>
                    <a:lumOff val="80000"/>
                  </a:schemeClr>
                </a:solidFill>
                <a:latin typeface="Papyrus" panose="03070502060502030205" pitchFamily="66" charset="0"/>
              </a:rPr>
              <a:t>st</a:t>
            </a:r>
            <a:r>
              <a:rPr lang="en-US" sz="2800" b="1" dirty="0">
                <a:solidFill>
                  <a:schemeClr val="accent1">
                    <a:lumMod val="20000"/>
                    <a:lumOff val="80000"/>
                  </a:schemeClr>
                </a:solidFill>
                <a:latin typeface="Papyrus" panose="03070502060502030205" pitchFamily="66" charset="0"/>
              </a:rPr>
              <a:t> century AD, fresco  from Pompeii, National Archaeological Museum, Naples</a:t>
            </a:r>
            <a:endParaRPr lang="en-US" sz="2800" b="1" dirty="0">
              <a:latin typeface="Papyrus" panose="03070502060502030205" pitchFamily="66" charset="0"/>
            </a:endParaRPr>
          </a:p>
        </p:txBody>
      </p:sp>
      <p:pic>
        <p:nvPicPr>
          <p:cNvPr id="15362" name="Picture 2" descr="http://www.greek-language.gr/digitalResources/cache/image/773286a895bc8436/5461.480.jpg">
            <a:extLst>
              <a:ext uri="{FF2B5EF4-FFF2-40B4-BE49-F238E27FC236}">
                <a16:creationId xmlns:a16="http://schemas.microsoft.com/office/drawing/2014/main" id="{683D9473-CACB-4D68-868C-D41E0BBB00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52400"/>
            <a:ext cx="6534150" cy="653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801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CA97-28FF-4D57-A8B9-C8C49836360C}"/>
              </a:ext>
            </a:extLst>
          </p:cNvPr>
          <p:cNvSpPr>
            <a:spLocks noGrp="1"/>
          </p:cNvSpPr>
          <p:nvPr>
            <p:ph type="title"/>
          </p:nvPr>
        </p:nvSpPr>
        <p:spPr>
          <a:xfrm>
            <a:off x="7491046" y="365125"/>
            <a:ext cx="4536830" cy="1325563"/>
          </a:xfrm>
        </p:spPr>
        <p:txBody>
          <a:bodyPr>
            <a:normAutofit fontScale="90000"/>
          </a:bodyPr>
          <a:lstStyle/>
          <a:p>
            <a:pPr algn="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Theseus departing from the island of Naxos leaving Ariadne behind, 1</a:t>
            </a:r>
            <a:r>
              <a:rPr lang="en-US" sz="2800" b="1" baseline="30000" dirty="0">
                <a:solidFill>
                  <a:schemeClr val="accent1">
                    <a:lumMod val="20000"/>
                    <a:lumOff val="80000"/>
                  </a:schemeClr>
                </a:solidFill>
                <a:latin typeface="Papyrus" panose="03070502060502030205" pitchFamily="66" charset="0"/>
              </a:rPr>
              <a:t>st</a:t>
            </a:r>
            <a:r>
              <a:rPr lang="en-US" sz="2800" b="1" dirty="0">
                <a:solidFill>
                  <a:schemeClr val="accent1">
                    <a:lumMod val="20000"/>
                    <a:lumOff val="80000"/>
                  </a:schemeClr>
                </a:solidFill>
                <a:latin typeface="Papyrus" panose="03070502060502030205" pitchFamily="66" charset="0"/>
              </a:rPr>
              <a:t> century AD, fresco  from Pompeii, National Archaeological Museum, Naples</a:t>
            </a:r>
            <a:endParaRPr lang="en-US" sz="2800" dirty="0">
              <a:latin typeface="Papyrus" panose="03070502060502030205" pitchFamily="66" charset="0"/>
            </a:endParaRPr>
          </a:p>
        </p:txBody>
      </p:sp>
      <p:pic>
        <p:nvPicPr>
          <p:cNvPr id="1026" name="Picture 2" descr="https://2.bp.blogspot.com/-m0W7fLuJZk8/V4z6Gz4z49I/AAAAAAAApUQ/_rsjjawZJiAq8G_n-DaMzaeTP0MxmaC_ACLcB/s640/thesmmm.jpg">
            <a:extLst>
              <a:ext uri="{FF2B5EF4-FFF2-40B4-BE49-F238E27FC236}">
                <a16:creationId xmlns:a16="http://schemas.microsoft.com/office/drawing/2014/main" id="{4CA2E58D-F66F-4909-ADC1-C5D0B0C36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34" y="193424"/>
            <a:ext cx="7144974" cy="649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519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3958-9309-4A1C-BA18-0E325E972CA4}"/>
              </a:ext>
            </a:extLst>
          </p:cNvPr>
          <p:cNvSpPr>
            <a:spLocks noGrp="1"/>
          </p:cNvSpPr>
          <p:nvPr>
            <p:ph type="title"/>
          </p:nvPr>
        </p:nvSpPr>
        <p:spPr/>
        <p:txBody>
          <a:bodyPr>
            <a:normAutofit/>
          </a:bodyPr>
          <a:lstStyle/>
          <a:p>
            <a:pPr algn="ctr"/>
            <a:r>
              <a:rPr lang="en-US" sz="2800" b="1" dirty="0">
                <a:solidFill>
                  <a:schemeClr val="accent1">
                    <a:lumMod val="20000"/>
                    <a:lumOff val="80000"/>
                  </a:schemeClr>
                </a:solidFill>
                <a:latin typeface="Papyrus" panose="03070502060502030205" pitchFamily="66" charset="0"/>
              </a:rPr>
              <a:t>Herbert James Draper, 1864–1920</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Ariadne Deserted by Theseus, 1905, oil on canvas, Middlesbrough Institute of Modern Art</a:t>
            </a:r>
          </a:p>
        </p:txBody>
      </p:sp>
      <p:pic>
        <p:nvPicPr>
          <p:cNvPr id="2050" name="Picture 2" descr="https://4.bp.blogspot.com/-J6eADIlNQLU/V4u1qIY230I/AAAAAAAApSw/FxDyY4DUaYoaW0tlIl-M8kQooYLXN75DwCLcB/s640/adert.jpg">
            <a:extLst>
              <a:ext uri="{FF2B5EF4-FFF2-40B4-BE49-F238E27FC236}">
                <a16:creationId xmlns:a16="http://schemas.microsoft.com/office/drawing/2014/main" id="{3C788B6B-C7A0-4A97-8E21-96FA4ECCD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308" y="1690688"/>
            <a:ext cx="8789384" cy="495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635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1599-77DF-4410-8ACA-492A9A9A4482}"/>
              </a:ext>
            </a:extLst>
          </p:cNvPr>
          <p:cNvSpPr>
            <a:spLocks noGrp="1"/>
          </p:cNvSpPr>
          <p:nvPr>
            <p:ph type="title"/>
          </p:nvPr>
        </p:nvSpPr>
        <p:spPr>
          <a:xfrm>
            <a:off x="0" y="365125"/>
            <a:ext cx="2646838"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Angelica Kauffman, </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1741–1807</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Ariadne Abandoned by Theseus, c.  1774, oil on canvas, MFA, Houston</a:t>
            </a:r>
          </a:p>
        </p:txBody>
      </p:sp>
      <p:pic>
        <p:nvPicPr>
          <p:cNvPr id="3074" name="Picture 2" descr="https://3.bp.blogspot.com/-R1I1jBKuZqc/V4f8yk8COLI/AAAAAAAApIk/E-3JQOpgQbcE7-Q28kcsVZH0zZvDpv8RgCLcB/s640/Angelica_Kauffmann_-_Ariadne_Abandoned_by_Theseus_-_Google_Art_Project.jpg">
            <a:extLst>
              <a:ext uri="{FF2B5EF4-FFF2-40B4-BE49-F238E27FC236}">
                <a16:creationId xmlns:a16="http://schemas.microsoft.com/office/drawing/2014/main" id="{9EFA6626-3182-47E8-BB40-ED86BA174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838" y="190500"/>
            <a:ext cx="9403693" cy="6553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353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8D13D-9815-4174-8C77-2E2CE622F855}"/>
              </a:ext>
            </a:extLst>
          </p:cNvPr>
          <p:cNvSpPr>
            <a:spLocks noGrp="1"/>
          </p:cNvSpPr>
          <p:nvPr>
            <p:ph type="title"/>
          </p:nvPr>
        </p:nvSpPr>
        <p:spPr>
          <a:xfrm>
            <a:off x="6896100" y="365125"/>
            <a:ext cx="5048250" cy="1325563"/>
          </a:xfrm>
        </p:spPr>
        <p:txBody>
          <a:bodyPr>
            <a:normAutofit fontScale="90000"/>
          </a:bodyPr>
          <a:lstStyle/>
          <a:p>
            <a:br>
              <a:rPr lang="en-US" sz="2800" dirty="0">
                <a:latin typeface="Papyrus" panose="03070502060502030205" pitchFamily="66" charset="0"/>
              </a:rPr>
            </a:br>
            <a:br>
              <a:rPr lang="en-US" sz="2800" dirty="0">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Joseph Edward, 1933-2000</a:t>
            </a: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Ariadne in Naxos, 1925,oil on canvas, Birmingham Museums Trust</a:t>
            </a:r>
          </a:p>
        </p:txBody>
      </p:sp>
      <p:pic>
        <p:nvPicPr>
          <p:cNvPr id="1026" name="Picture 2" descr="http://www.greek-language.gr/digitalResources/cache/image/773286a895bc8436/5477.480.jpg">
            <a:extLst>
              <a:ext uri="{FF2B5EF4-FFF2-40B4-BE49-F238E27FC236}">
                <a16:creationId xmlns:a16="http://schemas.microsoft.com/office/drawing/2014/main" id="{7AB6F44B-14F7-4127-A979-27E3030D2D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11" y="150934"/>
            <a:ext cx="6554665" cy="655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94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6146" name="Picture 2" descr="MOSAIC FLOOR WITH MYTHOLOGICAL SCENES, AD 200-250 ">
            <a:extLst>
              <a:ext uri="{FF2B5EF4-FFF2-40B4-BE49-F238E27FC236}">
                <a16:creationId xmlns:a16="http://schemas.microsoft.com/office/drawing/2014/main" id="{702278D3-42D3-4F30-867F-5818F09F95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79"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92D80D6-D11A-456F-BF78-EABFFF52EDF2}"/>
              </a:ext>
            </a:extLst>
          </p:cNvPr>
          <p:cNvSpPr>
            <a:spLocks noGrp="1"/>
          </p:cNvSpPr>
          <p:nvPr>
            <p:ph type="title"/>
          </p:nvPr>
        </p:nvSpPr>
        <p:spPr>
          <a:xfrm>
            <a:off x="523875" y="5317240"/>
            <a:ext cx="11210925" cy="744836"/>
          </a:xfrm>
        </p:spPr>
        <p:txBody>
          <a:bodyPr>
            <a:normAutofit fontScale="90000"/>
          </a:bodyPr>
          <a:lstStyle/>
          <a:p>
            <a:pPr algn="ctr"/>
            <a:br>
              <a:rPr lang="en-US" sz="2000" b="1" dirty="0">
                <a:latin typeface="Papyrus" panose="03070502060502030205" pitchFamily="66" charset="0"/>
              </a:rPr>
            </a:br>
            <a:br>
              <a:rPr lang="en-US" sz="800" b="1" dirty="0">
                <a:latin typeface="Papyrus" panose="03070502060502030205" pitchFamily="66" charset="0"/>
              </a:rPr>
            </a:br>
            <a:br>
              <a:rPr lang="en-US" sz="800" b="1" dirty="0">
                <a:latin typeface="Papyrus" panose="03070502060502030205" pitchFamily="66" charset="0"/>
              </a:rPr>
            </a:br>
            <a:r>
              <a:rPr lang="en-US" sz="3100" b="1" dirty="0">
                <a:latin typeface="Papyrus" panose="03070502060502030205" pitchFamily="66" charset="0"/>
              </a:rPr>
              <a:t>Mosaic Floor with </a:t>
            </a:r>
            <a:r>
              <a:rPr lang="en-US" sz="3100" b="1" dirty="0" err="1">
                <a:latin typeface="Papyrus" panose="03070502060502030205" pitchFamily="66" charset="0"/>
              </a:rPr>
              <a:t>Dionysos</a:t>
            </a:r>
            <a:r>
              <a:rPr lang="en-US" sz="3100" b="1" dirty="0">
                <a:latin typeface="Papyrus" panose="03070502060502030205" pitchFamily="66" charset="0"/>
              </a:rPr>
              <a:t> and Ariadne, 200-250 AD, mosaic floor, Archaeological Museum, Thessaloniki, Greece</a:t>
            </a:r>
            <a:br>
              <a:rPr lang="en-US" sz="2700" b="1" dirty="0">
                <a:latin typeface="Papyrus" panose="03070502060502030205" pitchFamily="66" charset="0"/>
              </a:rPr>
            </a:br>
            <a:endParaRPr lang="en-US" sz="2700" b="1" dirty="0">
              <a:solidFill>
                <a:schemeClr val="tx1">
                  <a:lumMod val="85000"/>
                  <a:lumOff val="15000"/>
                </a:schemeClr>
              </a:solidFill>
              <a:latin typeface="Papyrus" panose="03070502060502030205" pitchFamily="66" charset="0"/>
            </a:endParaRPr>
          </a:p>
        </p:txBody>
      </p:sp>
    </p:spTree>
    <p:extLst>
      <p:ext uri="{BB962C8B-B14F-4D97-AF65-F5344CB8AC3E}">
        <p14:creationId xmlns:p14="http://schemas.microsoft.com/office/powerpoint/2010/main" val="2293266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420A2-0048-4212-88D5-C1EA24543A57}"/>
              </a:ext>
            </a:extLst>
          </p:cNvPr>
          <p:cNvSpPr>
            <a:spLocks noGrp="1"/>
          </p:cNvSpPr>
          <p:nvPr>
            <p:ph type="title"/>
          </p:nvPr>
        </p:nvSpPr>
        <p:spPr>
          <a:xfrm>
            <a:off x="6276974" y="365125"/>
            <a:ext cx="5743576"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2800" b="1" dirty="0" err="1">
                <a:solidFill>
                  <a:schemeClr val="accent1">
                    <a:lumMod val="20000"/>
                    <a:lumOff val="80000"/>
                  </a:schemeClr>
                </a:solidFill>
                <a:latin typeface="Papyrus" panose="03070502060502030205" pitchFamily="66" charset="0"/>
              </a:rPr>
              <a:t>Dionysos</a:t>
            </a:r>
            <a:r>
              <a:rPr lang="en-US" sz="2800" b="1" dirty="0">
                <a:solidFill>
                  <a:schemeClr val="accent1">
                    <a:lumMod val="20000"/>
                    <a:lumOff val="80000"/>
                  </a:schemeClr>
                </a:solidFill>
                <a:latin typeface="Papyrus" panose="03070502060502030205" pitchFamily="66" charset="0"/>
              </a:rPr>
              <a:t> and Ariadne, 1</a:t>
            </a:r>
            <a:r>
              <a:rPr lang="en-US" sz="2800" b="1" baseline="30000" dirty="0">
                <a:solidFill>
                  <a:schemeClr val="accent1">
                    <a:lumMod val="20000"/>
                    <a:lumOff val="80000"/>
                  </a:schemeClr>
                </a:solidFill>
                <a:latin typeface="Papyrus" panose="03070502060502030205" pitchFamily="66" charset="0"/>
              </a:rPr>
              <a:t>st</a:t>
            </a:r>
            <a:r>
              <a:rPr lang="en-US" sz="2800" b="1" dirty="0">
                <a:solidFill>
                  <a:schemeClr val="accent1">
                    <a:lumMod val="20000"/>
                    <a:lumOff val="80000"/>
                  </a:schemeClr>
                </a:solidFill>
                <a:latin typeface="Papyrus" panose="03070502060502030205" pitchFamily="66" charset="0"/>
              </a:rPr>
              <a:t> century AD, Pompeii, from the House of </a:t>
            </a:r>
            <a:r>
              <a:rPr lang="en-US" sz="2800" b="1" dirty="0" err="1">
                <a:solidFill>
                  <a:schemeClr val="accent1">
                    <a:lumMod val="20000"/>
                    <a:lumOff val="80000"/>
                  </a:schemeClr>
                </a:solidFill>
                <a:latin typeface="Papyrus" panose="03070502060502030205" pitchFamily="66" charset="0"/>
              </a:rPr>
              <a:t>Capitelli</a:t>
            </a:r>
            <a:r>
              <a:rPr lang="en-US" sz="2800" b="1" dirty="0">
                <a:solidFill>
                  <a:schemeClr val="accent1">
                    <a:lumMod val="20000"/>
                    <a:lumOff val="80000"/>
                  </a:schemeClr>
                </a:solidFill>
                <a:latin typeface="Papyrus" panose="03070502060502030205" pitchFamily="66" charset="0"/>
              </a:rPr>
              <a:t> </a:t>
            </a:r>
            <a:r>
              <a:rPr lang="en-US" sz="2800" b="1" dirty="0" err="1">
                <a:solidFill>
                  <a:schemeClr val="accent1">
                    <a:lumMod val="20000"/>
                    <a:lumOff val="80000"/>
                  </a:schemeClr>
                </a:solidFill>
                <a:latin typeface="Papyrus" panose="03070502060502030205" pitchFamily="66" charset="0"/>
              </a:rPr>
              <a:t>Colorati</a:t>
            </a:r>
            <a:r>
              <a:rPr lang="en-US" sz="2800" b="1" dirty="0">
                <a:solidFill>
                  <a:schemeClr val="accent1">
                    <a:lumMod val="20000"/>
                    <a:lumOff val="80000"/>
                  </a:schemeClr>
                </a:solidFill>
                <a:latin typeface="Papyrus" panose="03070502060502030205" pitchFamily="66" charset="0"/>
              </a:rPr>
              <a:t>, now in the National Archaeological Museum of Naples</a:t>
            </a:r>
          </a:p>
        </p:txBody>
      </p:sp>
      <p:pic>
        <p:nvPicPr>
          <p:cNvPr id="2050" name="Picture 2" descr="http://www.greek-language.gr/digitalResources/files/image/mythology/lexicon/crete/208.Dioniso_scopre_arianna,_da_casa_dei_capitelli_colorati_a_pompei,_9278.JPG">
            <a:extLst>
              <a:ext uri="{FF2B5EF4-FFF2-40B4-BE49-F238E27FC236}">
                <a16:creationId xmlns:a16="http://schemas.microsoft.com/office/drawing/2014/main" id="{2B40D937-4D93-40B0-8B9A-785DBA334B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743" y="192630"/>
            <a:ext cx="5929257"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372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69C14-0909-4D10-993A-0279CD5E77BA}"/>
              </a:ext>
            </a:extLst>
          </p:cNvPr>
          <p:cNvSpPr>
            <a:spLocks noGrp="1"/>
          </p:cNvSpPr>
          <p:nvPr>
            <p:ph type="title"/>
          </p:nvPr>
        </p:nvSpPr>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3100" b="1" dirty="0" err="1">
                <a:solidFill>
                  <a:schemeClr val="accent1">
                    <a:lumMod val="20000"/>
                    <a:lumOff val="80000"/>
                  </a:schemeClr>
                </a:solidFill>
                <a:latin typeface="Papyrus" panose="03070502060502030205" pitchFamily="66" charset="0"/>
              </a:rPr>
              <a:t>Dionysos</a:t>
            </a:r>
            <a:r>
              <a:rPr lang="en-US" sz="3100" b="1" dirty="0">
                <a:solidFill>
                  <a:schemeClr val="accent1">
                    <a:lumMod val="20000"/>
                    <a:lumOff val="80000"/>
                  </a:schemeClr>
                </a:solidFill>
                <a:latin typeface="Papyrus" panose="03070502060502030205" pitchFamily="66" charset="0"/>
              </a:rPr>
              <a:t> and Ariadne, 3</a:t>
            </a:r>
            <a:r>
              <a:rPr lang="en-US" sz="3100" b="1" baseline="30000" dirty="0">
                <a:solidFill>
                  <a:schemeClr val="accent1">
                    <a:lumMod val="20000"/>
                    <a:lumOff val="80000"/>
                  </a:schemeClr>
                </a:solidFill>
                <a:latin typeface="Papyrus" panose="03070502060502030205" pitchFamily="66" charset="0"/>
              </a:rPr>
              <a:t>rd</a:t>
            </a:r>
            <a:r>
              <a:rPr lang="en-US" sz="3100" b="1" dirty="0">
                <a:solidFill>
                  <a:schemeClr val="accent1">
                    <a:lumMod val="20000"/>
                    <a:lumOff val="80000"/>
                  </a:schemeClr>
                </a:solidFill>
                <a:latin typeface="Papyrus" panose="03070502060502030205" pitchFamily="66" charset="0"/>
              </a:rPr>
              <a:t> century AD, marble sarcophagus, The State Hermitage Museum</a:t>
            </a:r>
          </a:p>
        </p:txBody>
      </p:sp>
      <p:pic>
        <p:nvPicPr>
          <p:cNvPr id="3074" name="Picture 2" descr="http://www.greek-language.gr/digitalResources/files/image/mythology/lexicon/crete/213.sc0236.jpg">
            <a:extLst>
              <a:ext uri="{FF2B5EF4-FFF2-40B4-BE49-F238E27FC236}">
                <a16:creationId xmlns:a16="http://schemas.microsoft.com/office/drawing/2014/main" id="{336DC450-ACA3-47D2-8142-A9E0F1910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3050704"/>
            <a:ext cx="11830050" cy="2942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064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721CF-72ED-4B83-BDD3-40C76AEF1DBE}"/>
              </a:ext>
            </a:extLst>
          </p:cNvPr>
          <p:cNvSpPr>
            <a:spLocks noGrp="1"/>
          </p:cNvSpPr>
          <p:nvPr>
            <p:ph type="title"/>
          </p:nvPr>
        </p:nvSpPr>
        <p:spPr>
          <a:xfrm>
            <a:off x="114300" y="365125"/>
            <a:ext cx="2619375" cy="1325563"/>
          </a:xfrm>
        </p:spPr>
        <p:txBody>
          <a:bodyPr>
            <a:normAutofit fontScale="90000"/>
          </a:bodyPr>
          <a:lstStyle/>
          <a:p>
            <a:pPr algn="ct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br>
              <a:rPr lang="en-US" sz="2800" dirty="0">
                <a:latin typeface="Papyrus" panose="03070502060502030205" pitchFamily="66" charset="0"/>
              </a:rPr>
            </a:br>
            <a:r>
              <a:rPr lang="en-US" sz="2800" b="1" dirty="0" err="1">
                <a:solidFill>
                  <a:schemeClr val="accent1">
                    <a:lumMod val="20000"/>
                    <a:lumOff val="80000"/>
                  </a:schemeClr>
                </a:solidFill>
                <a:latin typeface="Papyrus" panose="03070502060502030205" pitchFamily="66" charset="0"/>
              </a:rPr>
              <a:t>Dionysos</a:t>
            </a:r>
            <a:r>
              <a:rPr lang="en-US" sz="2800" b="1" dirty="0">
                <a:solidFill>
                  <a:schemeClr val="accent1">
                    <a:lumMod val="20000"/>
                    <a:lumOff val="80000"/>
                  </a:schemeClr>
                </a:solidFill>
                <a:latin typeface="Papyrus" panose="03070502060502030205" pitchFamily="66" charset="0"/>
              </a:rPr>
              <a:t>, Ariadne, Satyrs and Hermes, 530-20 BC, black figure amphora attributed to the Bateman team, the MET, NY</a:t>
            </a:r>
          </a:p>
        </p:txBody>
      </p:sp>
      <p:pic>
        <p:nvPicPr>
          <p:cNvPr id="4098" name="Picture 2" descr="http://www.greek-language.gr/digitalResources/files/image/mythology/lexicon/crete/240.DP115354.jpg">
            <a:extLst>
              <a:ext uri="{FF2B5EF4-FFF2-40B4-BE49-F238E27FC236}">
                <a16:creationId xmlns:a16="http://schemas.microsoft.com/office/drawing/2014/main" id="{3658E017-3D38-4F60-8C25-559877BDAA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451" y="171450"/>
            <a:ext cx="9144637" cy="6541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300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B3DF-DFB4-4BEC-A15B-4887DC2EDF31}"/>
              </a:ext>
            </a:extLst>
          </p:cNvPr>
          <p:cNvSpPr>
            <a:spLocks noGrp="1"/>
          </p:cNvSpPr>
          <p:nvPr>
            <p:ph type="title"/>
          </p:nvPr>
        </p:nvSpPr>
        <p:spPr>
          <a:xfrm>
            <a:off x="171450" y="365125"/>
            <a:ext cx="4533900" cy="1325563"/>
          </a:xfrm>
        </p:spPr>
        <p:txBody>
          <a:bodyPr>
            <a:normAutofit fontScale="90000"/>
          </a:bodyPr>
          <a:lstStyle/>
          <a:p>
            <a:pPr algn="ct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Titian, 1490-1576</a:t>
            </a:r>
            <a:br>
              <a:rPr lang="en-US" sz="3100" b="1" dirty="0">
                <a:solidFill>
                  <a:schemeClr val="accent1">
                    <a:lumMod val="20000"/>
                    <a:lumOff val="80000"/>
                  </a:schemeClr>
                </a:solidFill>
                <a:latin typeface="Papyrus" panose="03070502060502030205" pitchFamily="66" charset="0"/>
              </a:rPr>
            </a:br>
            <a:r>
              <a:rPr lang="en-US" sz="3100" b="1" dirty="0">
                <a:solidFill>
                  <a:schemeClr val="accent1">
                    <a:lumMod val="20000"/>
                    <a:lumOff val="80000"/>
                  </a:schemeClr>
                </a:solidFill>
                <a:latin typeface="Papyrus" panose="03070502060502030205" pitchFamily="66" charset="0"/>
              </a:rPr>
              <a:t>Bacchus and Ariadne, 1522-23, oil on canvas, the National Gallery, London</a:t>
            </a:r>
          </a:p>
        </p:txBody>
      </p:sp>
      <p:pic>
        <p:nvPicPr>
          <p:cNvPr id="5122" name="Picture 2" descr="Titian Bacchus and Ariadne.jpg">
            <a:extLst>
              <a:ext uri="{FF2B5EF4-FFF2-40B4-BE49-F238E27FC236}">
                <a16:creationId xmlns:a16="http://schemas.microsoft.com/office/drawing/2014/main" id="{42D74C68-59F8-4225-B78B-0BC85C244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49" y="259123"/>
            <a:ext cx="7026275" cy="6360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522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721CF-72ED-4B83-BDD3-40C76AEF1DBE}"/>
              </a:ext>
            </a:extLst>
          </p:cNvPr>
          <p:cNvSpPr>
            <a:spLocks noGrp="1"/>
          </p:cNvSpPr>
          <p:nvPr>
            <p:ph type="title"/>
          </p:nvPr>
        </p:nvSpPr>
        <p:spPr>
          <a:xfrm>
            <a:off x="0" y="365125"/>
            <a:ext cx="1520189" cy="1325563"/>
          </a:xfrm>
        </p:spPr>
        <p:txBody>
          <a:bodyPr>
            <a:normAutofit fontScale="90000"/>
          </a:bodyPr>
          <a:lstStyle/>
          <a:p>
            <a:pPr algn="ct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1800" b="1" dirty="0">
                <a:solidFill>
                  <a:schemeClr val="accent1">
                    <a:lumMod val="20000"/>
                    <a:lumOff val="80000"/>
                  </a:schemeClr>
                </a:solidFill>
                <a:latin typeface="Papyrus" panose="03070502060502030205" pitchFamily="66" charset="0"/>
              </a:rPr>
              <a:t>Wedding of </a:t>
            </a:r>
            <a:r>
              <a:rPr lang="en-US" sz="1800" b="1" dirty="0" err="1">
                <a:solidFill>
                  <a:schemeClr val="accent1">
                    <a:lumMod val="20000"/>
                    <a:lumOff val="80000"/>
                  </a:schemeClr>
                </a:solidFill>
                <a:latin typeface="Papyrus" panose="03070502060502030205" pitchFamily="66" charset="0"/>
              </a:rPr>
              <a:t>Dionysos</a:t>
            </a:r>
            <a:r>
              <a:rPr lang="en-US" sz="1800" b="1" dirty="0">
                <a:solidFill>
                  <a:schemeClr val="accent1">
                    <a:lumMod val="20000"/>
                    <a:lumOff val="80000"/>
                  </a:schemeClr>
                </a:solidFill>
                <a:latin typeface="Papyrus" panose="03070502060502030205" pitchFamily="66" charset="0"/>
              </a:rPr>
              <a:t> and Ariadne, the </a:t>
            </a:r>
            <a:r>
              <a:rPr lang="en-US" sz="1800" b="1" dirty="0" err="1">
                <a:solidFill>
                  <a:schemeClr val="accent1">
                    <a:lumMod val="20000"/>
                    <a:lumOff val="80000"/>
                  </a:schemeClr>
                </a:solidFill>
                <a:latin typeface="Papyrus" panose="03070502060502030205" pitchFamily="66" charset="0"/>
              </a:rPr>
              <a:t>Derveni</a:t>
            </a:r>
            <a:r>
              <a:rPr lang="en-US" sz="1800" b="1" dirty="0">
                <a:solidFill>
                  <a:schemeClr val="accent1">
                    <a:lumMod val="20000"/>
                    <a:lumOff val="80000"/>
                  </a:schemeClr>
                </a:solidFill>
                <a:latin typeface="Papyrus" panose="03070502060502030205" pitchFamily="66" charset="0"/>
              </a:rPr>
              <a:t> Krater, bronze, 4</a:t>
            </a:r>
            <a:r>
              <a:rPr lang="en-US" sz="1800" b="1" baseline="30000" dirty="0">
                <a:solidFill>
                  <a:schemeClr val="accent1">
                    <a:lumMod val="20000"/>
                    <a:lumOff val="80000"/>
                  </a:schemeClr>
                </a:solidFill>
                <a:latin typeface="Papyrus" panose="03070502060502030205" pitchFamily="66" charset="0"/>
              </a:rPr>
              <a:t>th</a:t>
            </a:r>
            <a:r>
              <a:rPr lang="en-US" sz="1800" b="1" dirty="0">
                <a:solidFill>
                  <a:schemeClr val="accent1">
                    <a:lumMod val="20000"/>
                    <a:lumOff val="80000"/>
                  </a:schemeClr>
                </a:solidFill>
                <a:latin typeface="Papyrus" panose="03070502060502030205" pitchFamily="66" charset="0"/>
              </a:rPr>
              <a:t> century BC, Archaeological Museum of Thessaloniki</a:t>
            </a:r>
          </a:p>
        </p:txBody>
      </p:sp>
      <p:pic>
        <p:nvPicPr>
          <p:cNvPr id="5122" name="Picture 2" descr="Σχετική εικόνα">
            <a:extLst>
              <a:ext uri="{FF2B5EF4-FFF2-40B4-BE49-F238E27FC236}">
                <a16:creationId xmlns:a16="http://schemas.microsoft.com/office/drawing/2014/main" id="{C724DBCF-6E60-4B43-A734-B1D8734BD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189" y="200025"/>
            <a:ext cx="10481311" cy="655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836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160</Words>
  <Application>Microsoft Office PowerPoint</Application>
  <PresentationFormat>Widescreen</PresentationFormat>
  <Paragraphs>31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Papyrus</vt:lpstr>
      <vt:lpstr>Office Theme</vt:lpstr>
      <vt:lpstr>PowerPoint Presentation</vt:lpstr>
      <vt:lpstr>   Master of the Cassoni Campana, active 1500-1525 in Florence, The Taking of Athens by Minos, King of Crete, c. 1510s, oil on poplar panel, Musée du Petit Palais, Avignon  </vt:lpstr>
      <vt:lpstr>Jean-François-Pierre Peyron, 1744–1814 Athenian Girls Drawing Lots to Determine which among them Shall Be Sent to Crete for Sacrifice to the Minotaur, 1778, oil on paper laid on canvas, the Wellington Collection, Apsley House</vt:lpstr>
      <vt:lpstr>Gustave Moreau, 1826-1898 Athenians Delivered to the Minotaur, 1855, oil on canvas, Musée de Brou - Bourg-en-Bresse </vt:lpstr>
      <vt:lpstr>Jean-Baptiste Peytavin, 1767-1855 Seven Athenians Delivered from the Minotaur, 1808, oil on canvas,  Museum of Fine Arts of Chambéry</vt:lpstr>
      <vt:lpstr>Master of the Campana Cassoni, 1500-1525 Theseus and the Minotaur, c. 1500 and 1525, oil on panel, Musee du Petit Palais, Avignon  </vt:lpstr>
      <vt:lpstr>1) Minotaur, the son of the white Bull and Pasiphae, attacks and kills Cretans 2) The Minotaur is captured with the help of Poseidon. 3) The ship with Theseus arrives. 4) Theseus meets Ariadne and her sister Phaedra. 5) Ariadne gives a ball of thread to Theseusa to be able to return from the Labyrinth 6). Theseus goes to the Labyrinth 7) He kills inside the Labyrinth the Minotaur, Ariadne and her sister are waiting in front of the Labyrinth 8) Theseus with Ariadne and her sister leave Crete. 9) Their ship with the black sail leaves Crete.</vt:lpstr>
      <vt:lpstr>         The Protagonists  Theseus, prince of Athens  and  Ariadne, princess of Crete   Theseus and Ariadne, attributed to Euphronios, c. 500 BC, red figure kylix, the British Museum</vt:lpstr>
      <vt:lpstr>John William Waterhouse, 1849-1898 Ariadne, c. 1898, oil, canvas, private collection </vt:lpstr>
      <vt:lpstr> Marble sarcophagus with garlands and the myth of Theseus and Ariadne, 130–150 AD, marble, the MET, NY   </vt:lpstr>
      <vt:lpstr>Charles de La Fosse, 1829-1910 Theseus and Ariadne,  19th.century, oil on canvas, private collection</vt:lpstr>
      <vt:lpstr>       Edward Burne-Jones,  1833–1898 Theseus and the Minotaur in the Labyrinth, c. 1861, pencil, brown wash, pen and ink on paper, Birmingham Museum and Art Gallery </vt:lpstr>
      <vt:lpstr>   Antoine-Louis Barye, 1796-1875 Theseus Slaying Minotaur, 1843, bronze sculpture, Baltimore Museum of Art</vt:lpstr>
      <vt:lpstr>     Victorious Theseus, 1st century AD, fresco, the painting is now hanging on a wall in the Museo Nazionale (National Museum) in Naples, but once it was part of a wall in a Pompeian house, the House of Gavius Rufus </vt:lpstr>
      <vt:lpstr> Ariadne and Theseus departing from Crete, c. 735 BC, Attic krater, the British Museum</vt:lpstr>
      <vt:lpstr>    Benedetto Gennari II, 1635-1715 Theseus with Ariadne and Phaedra the daughters of King Minos, c.  1702, oil on canvas, Kunsthistorisches Museum in Vienna</vt:lpstr>
      <vt:lpstr>        Theseus departing from the island of Naxos leaving Ariadne behind, c. 400 BC, red figure stamnos, MFA, Boston   </vt:lpstr>
      <vt:lpstr>     Theseus departing from the island of Naxos leaving Ariadne behind, 1st century AD, fresco  from Pompeii, National Archaeological Museum, Naples</vt:lpstr>
      <vt:lpstr>     Theseus departing from the island of Naxos leaving Ariadne behind, 1st century AD, fresco  from Pompeii, National Archaeological Museum, Naples</vt:lpstr>
      <vt:lpstr>Herbert James Draper, 1864–1920 Ariadne Deserted by Theseus, 1905, oil on canvas, Middlesbrough Institute of Modern Art</vt:lpstr>
      <vt:lpstr>       Angelica Kauffman,  1741–1807 Ariadne Abandoned by Theseus, c.  1774, oil on canvas, MFA, Houston</vt:lpstr>
      <vt:lpstr>   Joseph Edward, 1933-2000 Ariadne in Naxos, 1925,oil on canvas, Birmingham Museums Trust</vt:lpstr>
      <vt:lpstr>   Mosaic Floor with Dionysos and Ariadne, 200-250 AD, mosaic floor, Archaeological Museum, Thessaloniki, Greece </vt:lpstr>
      <vt:lpstr>    Dionysos and Ariadne, 1st century AD, Pompeii, from the House of Capitelli Colorati, now in the National Archaeological Museum of Naples</vt:lpstr>
      <vt:lpstr>       Dionysos and Ariadne, 3rd century AD, marble sarcophagus, The State Hermitage Museum</vt:lpstr>
      <vt:lpstr>           Dionysos, Ariadne, Satyrs and Hermes, 530-20 BC, black figure amphora attributed to the Bateman team, the MET, NY</vt:lpstr>
      <vt:lpstr>   Titian, 1490-1576 Bacchus and Ariadne, 1522-23, oil on canvas, the National Gallery, London</vt:lpstr>
      <vt:lpstr>      Wedding of Dionysos and Ariadne, the Derveni Krater, bronze, 4th century BC, Archaeological Museum of Thessaloniki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2019-10-22T04:03:28Z</dcterms:created>
  <dcterms:modified xsi:type="dcterms:W3CDTF">2019-10-22T04:14:35Z</dcterms:modified>
</cp:coreProperties>
</file>