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10" r:id="rId2"/>
    <p:sldId id="513" r:id="rId3"/>
    <p:sldId id="514" r:id="rId4"/>
    <p:sldId id="515" r:id="rId5"/>
    <p:sldId id="516"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A97"/>
    <a:srgbClr val="AAA476"/>
    <a:srgbClr val="9A9786"/>
    <a:srgbClr val="757261"/>
    <a:srgbClr val="817F55"/>
    <a:srgbClr val="BEBC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8FC0B8-ED60-4E04-B469-EFD8A1753F77}" v="16" dt="2019-10-25T06:06:22.9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C25A-F6F9-4C38-9401-B5141C2D53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F9087D-DEA3-48ED-8BF3-AE67DF5932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2317E2-B0BD-41EC-A704-6322E8C9BEBE}"/>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5" name="Footer Placeholder 4">
            <a:extLst>
              <a:ext uri="{FF2B5EF4-FFF2-40B4-BE49-F238E27FC236}">
                <a16:creationId xmlns:a16="http://schemas.microsoft.com/office/drawing/2014/main" id="{2D1E9B93-545F-4FDE-BE27-D035BB011FC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B5CAFE4-EB88-4C83-9CFD-906C05A92DD2}"/>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1994082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398FA-21CD-4F5C-9272-AC1C5EC41D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CB8E43-25F4-40BE-9CA9-9234398A4C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38967B-2C7F-407F-813A-B4BAD6012C41}"/>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5" name="Footer Placeholder 4">
            <a:extLst>
              <a:ext uri="{FF2B5EF4-FFF2-40B4-BE49-F238E27FC236}">
                <a16:creationId xmlns:a16="http://schemas.microsoft.com/office/drawing/2014/main" id="{856CCFE6-541F-4CC5-8CA1-2C37B989BF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F5431F-E802-4405-8EA1-B4F1A6234774}"/>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2370672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B803-1070-4D5C-9CB5-9E2D3BA7BF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3351B1-EA34-4899-8AC7-02159CFFBC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1DFD10-0D36-48B9-95DF-779C651AF469}"/>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5" name="Footer Placeholder 4">
            <a:extLst>
              <a:ext uri="{FF2B5EF4-FFF2-40B4-BE49-F238E27FC236}">
                <a16:creationId xmlns:a16="http://schemas.microsoft.com/office/drawing/2014/main" id="{716CE0B2-07E0-4693-97BB-D41537F2385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2BB636-C5AE-4476-9846-C7DCA8AB954F}"/>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2681012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47A2-334E-4EDC-A023-37AF37F9E0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E92FBB-6C2A-47DB-A47B-131D0196C5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759948-61DF-4023-8C2B-682A347E78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DF12C8-D6D9-4D94-B88C-BD6E0679233E}"/>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6" name="Footer Placeholder 5">
            <a:extLst>
              <a:ext uri="{FF2B5EF4-FFF2-40B4-BE49-F238E27FC236}">
                <a16:creationId xmlns:a16="http://schemas.microsoft.com/office/drawing/2014/main" id="{095B3DF5-33BE-465C-AA25-9080F857BD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9107A0-FC30-47F8-A3C0-B9D93D98FD9B}"/>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69482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4BA35-8CFF-4040-94C8-69504CB37B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8C2380-94DD-42FF-A563-3552E0D751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469F9F-7010-41CC-BFBD-E0A3D1BDAF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AB32AE-A8BB-4C3B-8252-642F199BD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A7700-8068-4AF7-A0F5-34ADC71897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63E0C0-9FC6-4252-A805-A8FC7A1896AF}"/>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8" name="Footer Placeholder 7">
            <a:extLst>
              <a:ext uri="{FF2B5EF4-FFF2-40B4-BE49-F238E27FC236}">
                <a16:creationId xmlns:a16="http://schemas.microsoft.com/office/drawing/2014/main" id="{DFBCC36C-9C18-49D4-8624-139C16DC1A1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0803F1E-82A0-45B1-B666-2B6A9000BF24}"/>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477758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AA909-BA2D-4268-9D87-B2BCB1B2B2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218A3F-D59E-45CB-AB5B-92A28741E0D1}"/>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4" name="Footer Placeholder 3">
            <a:extLst>
              <a:ext uri="{FF2B5EF4-FFF2-40B4-BE49-F238E27FC236}">
                <a16:creationId xmlns:a16="http://schemas.microsoft.com/office/drawing/2014/main" id="{4C6F82E5-1723-403F-BA4C-AB84CA932F4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20B54E5-E814-46F8-BE3B-6AE534DE5200}"/>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1860324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E6774D-3716-4774-A955-82D014829A3A}"/>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3" name="Footer Placeholder 2">
            <a:extLst>
              <a:ext uri="{FF2B5EF4-FFF2-40B4-BE49-F238E27FC236}">
                <a16:creationId xmlns:a16="http://schemas.microsoft.com/office/drawing/2014/main" id="{A5303360-E4DE-4D8E-9BD7-3EE31AEF94D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463982C-945C-479B-BFEE-F67F517D99B3}"/>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2455886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8C91E-ACBE-4D78-8D48-A3F1ABD1E7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8AAD8D-07B7-4951-87A4-08295C78AB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010AB2-CB5C-409E-B738-A39DA9EA3A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B3B8DA-78B3-44B1-89B9-BF8D903F7A51}"/>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6" name="Footer Placeholder 5">
            <a:extLst>
              <a:ext uri="{FF2B5EF4-FFF2-40B4-BE49-F238E27FC236}">
                <a16:creationId xmlns:a16="http://schemas.microsoft.com/office/drawing/2014/main" id="{6E5AD463-0720-438C-BE2B-F43C352D5CE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1DBC366-9DF5-4FE0-B42E-F95BBC6A8DE5}"/>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345089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97281-CEDA-4E70-97FE-D6ADDC8C1D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8604FB-4728-4B28-8566-E16F3DA0D7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1F04247-E52C-4A46-9464-E2F426DF2E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6312B-F843-4E1D-B0D7-8D74F6D97A59}"/>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6" name="Footer Placeholder 5">
            <a:extLst>
              <a:ext uri="{FF2B5EF4-FFF2-40B4-BE49-F238E27FC236}">
                <a16:creationId xmlns:a16="http://schemas.microsoft.com/office/drawing/2014/main" id="{AE28A8D0-7809-4B6B-B59F-22863153AE5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D219054-66FC-4AFF-ABC5-46267D5CAFA0}"/>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1925705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0097-BC2A-446E-986B-949129C87C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E78AB6-C1B6-4630-B150-A10CE06418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E9A068-31F4-4B2B-96C9-4CAAE9652EBD}"/>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5" name="Footer Placeholder 4">
            <a:extLst>
              <a:ext uri="{FF2B5EF4-FFF2-40B4-BE49-F238E27FC236}">
                <a16:creationId xmlns:a16="http://schemas.microsoft.com/office/drawing/2014/main" id="{3D9257AA-BCC4-480A-9918-F4FF48C029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45E282E-7876-4A18-8AC7-08A805D707EF}"/>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1893582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1DE63F-08AE-41B0-9435-4D65EA2B08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FB415A-8C29-41C2-B926-5CBAACEB7A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B8263-0908-40B8-BFC5-F5E1678BDCAF}"/>
              </a:ext>
            </a:extLst>
          </p:cNvPr>
          <p:cNvSpPr>
            <a:spLocks noGrp="1"/>
          </p:cNvSpPr>
          <p:nvPr>
            <p:ph type="dt" sz="half" idx="10"/>
          </p:nvPr>
        </p:nvSpPr>
        <p:spPr/>
        <p:txBody>
          <a:bodyPr/>
          <a:lstStyle/>
          <a:p>
            <a:fld id="{6741D65A-6370-4204-8856-8287E4152E75}" type="datetimeFigureOut">
              <a:rPr lang="en-US" smtClean="0"/>
              <a:t>10/25/2019</a:t>
            </a:fld>
            <a:endParaRPr lang="en-US" dirty="0"/>
          </a:p>
        </p:txBody>
      </p:sp>
      <p:sp>
        <p:nvSpPr>
          <p:cNvPr id="5" name="Footer Placeholder 4">
            <a:extLst>
              <a:ext uri="{FF2B5EF4-FFF2-40B4-BE49-F238E27FC236}">
                <a16:creationId xmlns:a16="http://schemas.microsoft.com/office/drawing/2014/main" id="{2EAC91BA-5ED4-4198-8261-7624F413CF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CB112FD-FD35-4F91-B97B-01B750122D78}"/>
              </a:ext>
            </a:extLst>
          </p:cNvPr>
          <p:cNvSpPr>
            <a:spLocks noGrp="1"/>
          </p:cNvSpPr>
          <p:nvPr>
            <p:ph type="sldNum" sz="quarter" idx="12"/>
          </p:nvPr>
        </p:nvSpPr>
        <p:spPr/>
        <p:txBody>
          <a:bodyPr/>
          <a:lstStyle/>
          <a:p>
            <a:fld id="{61B799EA-3B28-4B61-9B27-534083BCD476}" type="slidenum">
              <a:rPr lang="en-US" smtClean="0"/>
              <a:t>‹#›</a:t>
            </a:fld>
            <a:endParaRPr lang="en-US" dirty="0"/>
          </a:p>
        </p:txBody>
      </p:sp>
    </p:spTree>
    <p:extLst>
      <p:ext uri="{BB962C8B-B14F-4D97-AF65-F5344CB8AC3E}">
        <p14:creationId xmlns:p14="http://schemas.microsoft.com/office/powerpoint/2010/main" val="267245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9C5B6E-8187-4C1A-B425-87318EBED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DEF4D8-9C00-42FB-A060-ABAEA7A67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F512A-B55D-4993-B007-D9F475C383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41D65A-6370-4204-8856-8287E4152E75}" type="datetimeFigureOut">
              <a:rPr lang="en-US" smtClean="0"/>
              <a:t>10/25/2019</a:t>
            </a:fld>
            <a:endParaRPr lang="en-US" dirty="0"/>
          </a:p>
        </p:txBody>
      </p:sp>
      <p:sp>
        <p:nvSpPr>
          <p:cNvPr id="5" name="Footer Placeholder 4">
            <a:extLst>
              <a:ext uri="{FF2B5EF4-FFF2-40B4-BE49-F238E27FC236}">
                <a16:creationId xmlns:a16="http://schemas.microsoft.com/office/drawing/2014/main" id="{ECC926D4-63F7-436A-8025-BF22CC0097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D2B4F91-CD6E-4DBB-9F3B-1C14339BF4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799EA-3B28-4B61-9B27-534083BCD476}" type="slidenum">
              <a:rPr lang="en-US" smtClean="0"/>
              <a:t>‹#›</a:t>
            </a:fld>
            <a:endParaRPr lang="en-US" dirty="0"/>
          </a:p>
        </p:txBody>
      </p:sp>
    </p:spTree>
    <p:extLst>
      <p:ext uri="{BB962C8B-B14F-4D97-AF65-F5344CB8AC3E}">
        <p14:creationId xmlns:p14="http://schemas.microsoft.com/office/powerpoint/2010/main" val="413685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FBA97"/>
        </a:solidFill>
        <a:effectLst/>
      </p:bgPr>
    </p:bg>
    <p:spTree>
      <p:nvGrpSpPr>
        <p:cNvPr id="1" name=""/>
        <p:cNvGrpSpPr/>
        <p:nvPr/>
      </p:nvGrpSpPr>
      <p:grpSpPr>
        <a:xfrm>
          <a:off x="0" y="0"/>
          <a:ext cx="0" cy="0"/>
          <a:chOff x="0" y="0"/>
          <a:chExt cx="0" cy="0"/>
        </a:xfrm>
      </p:grpSpPr>
      <p:sp>
        <p:nvSpPr>
          <p:cNvPr id="3" name="Horizontal Scroll 2">
            <a:extLst>
              <a:ext uri="{FF2B5EF4-FFF2-40B4-BE49-F238E27FC236}">
                <a16:creationId xmlns:a16="http://schemas.microsoft.com/office/drawing/2014/main" id="{3717C808-F7D2-447D-99DE-5F96B03FF56E}"/>
              </a:ext>
            </a:extLst>
          </p:cNvPr>
          <p:cNvSpPr/>
          <p:nvPr/>
        </p:nvSpPr>
        <p:spPr>
          <a:xfrm>
            <a:off x="2286000" y="1066800"/>
            <a:ext cx="7467600" cy="48768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800" dirty="0">
              <a:solidFill>
                <a:schemeClr val="bg2">
                  <a:lumMod val="25000"/>
                </a:schemeClr>
              </a:solidFill>
              <a:latin typeface="Castellar" panose="020A0402060406010301" pitchFamily="18" charset="0"/>
            </a:endParaRPr>
          </a:p>
          <a:p>
            <a:pPr algn="ctr" eaLnBrk="1" hangingPunct="1">
              <a:defRPr/>
            </a:pPr>
            <a:endParaRPr lang="en-US" sz="800" dirty="0">
              <a:solidFill>
                <a:schemeClr val="bg2">
                  <a:lumMod val="25000"/>
                </a:schemeClr>
              </a:solidFill>
              <a:latin typeface="Castellar" panose="020A0402060406010301" pitchFamily="18" charset="0"/>
            </a:endParaRPr>
          </a:p>
          <a:p>
            <a:pPr algn="ctr" eaLnBrk="1" hangingPunct="1">
              <a:defRPr/>
            </a:pPr>
            <a:r>
              <a:rPr lang="en-US" sz="4800" dirty="0">
                <a:solidFill>
                  <a:schemeClr val="bg2">
                    <a:lumMod val="25000"/>
                  </a:schemeClr>
                </a:solidFill>
                <a:latin typeface="Castellar" panose="020A0402060406010301" pitchFamily="18" charset="0"/>
              </a:rPr>
              <a:t>Hercules at the Crossroads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FBA9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773F7-40AF-4077-B769-42B3829E5C31}"/>
              </a:ext>
            </a:extLst>
          </p:cNvPr>
          <p:cNvSpPr>
            <a:spLocks noGrp="1"/>
          </p:cNvSpPr>
          <p:nvPr>
            <p:ph type="title"/>
          </p:nvPr>
        </p:nvSpPr>
        <p:spPr>
          <a:xfrm>
            <a:off x="6400800" y="274638"/>
            <a:ext cx="4114800" cy="1143000"/>
          </a:xfrm>
        </p:spPr>
        <p:txBody>
          <a:bodyPr>
            <a:normAutofit fontScale="90000"/>
          </a:bodyPr>
          <a:lstStyle/>
          <a:p>
            <a:pPr algn="ctr">
              <a:defRPr/>
            </a:pP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r>
              <a:rPr lang="en-US" sz="2000" b="1" dirty="0">
                <a:solidFill>
                  <a:schemeClr val="bg2">
                    <a:lumMod val="10000"/>
                  </a:schemeClr>
                </a:solidFill>
                <a:latin typeface="Papyrus" panose="03070502060502030205" pitchFamily="66" charset="0"/>
              </a:rPr>
              <a:t>Hercules was trained in all the warlike arts, music and letters.</a:t>
            </a:r>
            <a:br>
              <a:rPr lang="en-US" sz="2000" b="1" dirty="0">
                <a:solidFill>
                  <a:schemeClr val="bg2">
                    <a:lumMod val="10000"/>
                  </a:schemeClr>
                </a:solidFill>
                <a:latin typeface="Papyrus" panose="03070502060502030205" pitchFamily="66" charset="0"/>
              </a:rPr>
            </a:br>
            <a:r>
              <a:rPr lang="en-US" sz="2000" b="1" dirty="0">
                <a:solidFill>
                  <a:schemeClr val="bg2">
                    <a:lumMod val="10000"/>
                  </a:schemeClr>
                </a:solidFill>
                <a:latin typeface="Papyrus" panose="03070502060502030205" pitchFamily="66" charset="0"/>
              </a:rPr>
              <a:t>But knowledge does not always confer wisdom, so Hercules took himself deep into the forest to think.</a:t>
            </a:r>
            <a:br>
              <a:rPr lang="en-US" sz="2000" b="1" dirty="0">
                <a:solidFill>
                  <a:schemeClr val="bg2">
                    <a:lumMod val="10000"/>
                  </a:schemeClr>
                </a:solidFill>
                <a:latin typeface="Papyrus" panose="03070502060502030205" pitchFamily="66" charset="0"/>
              </a:rPr>
            </a:br>
            <a:r>
              <a:rPr lang="en-US" sz="2000" b="1" dirty="0">
                <a:solidFill>
                  <a:schemeClr val="bg2">
                    <a:lumMod val="10000"/>
                  </a:schemeClr>
                </a:solidFill>
                <a:latin typeface="Papyrus" panose="03070502060502030205" pitchFamily="66" charset="0"/>
              </a:rPr>
              <a:t>To his surprise, two ladies appeared in front of him. Both were beautiful. One stood before him, richly dressed in colours and jewellery, but the other, in simple white.</a:t>
            </a:r>
            <a:br>
              <a:rPr lang="en-US" sz="2000" b="1" dirty="0">
                <a:solidFill>
                  <a:schemeClr val="bg2">
                    <a:lumMod val="10000"/>
                  </a:schemeClr>
                </a:solidFill>
                <a:latin typeface="Papyrus" panose="03070502060502030205" pitchFamily="66" charset="0"/>
              </a:rPr>
            </a:br>
            <a:r>
              <a:rPr lang="en-US" sz="2000" b="1" dirty="0">
                <a:solidFill>
                  <a:schemeClr val="bg2">
                    <a:lumMod val="10000"/>
                  </a:schemeClr>
                </a:solidFill>
                <a:latin typeface="Papyrus" panose="03070502060502030205" pitchFamily="66" charset="0"/>
              </a:rPr>
              <a:t>The first was Vice, and she said: “Choose me, and your life shall be a pleasure, and no effort of mind or body will be demanded of you.”</a:t>
            </a:r>
            <a:br>
              <a:rPr lang="en-US" sz="2000" b="1" dirty="0">
                <a:solidFill>
                  <a:schemeClr val="bg2">
                    <a:lumMod val="10000"/>
                  </a:schemeClr>
                </a:solidFill>
                <a:latin typeface="Papyrus" panose="03070502060502030205" pitchFamily="66" charset="0"/>
              </a:rPr>
            </a:br>
            <a:r>
              <a:rPr lang="en-US" sz="2000" b="1" dirty="0">
                <a:solidFill>
                  <a:schemeClr val="bg2">
                    <a:lumMod val="10000"/>
                  </a:schemeClr>
                </a:solidFill>
                <a:latin typeface="Papyrus" panose="03070502060502030205" pitchFamily="66" charset="0"/>
              </a:rPr>
              <a:t>The other was Virtue, and she said: “Choose me, and you will have the honour of your countrymen, but I cannot promise a life without labour, for no man may reap where he does not sow.”</a:t>
            </a:r>
            <a:br>
              <a:rPr lang="en-US" sz="2000" b="1" dirty="0">
                <a:solidFill>
                  <a:schemeClr val="bg2">
                    <a:lumMod val="10000"/>
                  </a:schemeClr>
                </a:solidFill>
                <a:latin typeface="Papyrus" panose="03070502060502030205" pitchFamily="66" charset="0"/>
              </a:rPr>
            </a:br>
            <a:r>
              <a:rPr lang="en-US" sz="2000" b="1" dirty="0">
                <a:solidFill>
                  <a:schemeClr val="bg2">
                    <a:lumMod val="10000"/>
                  </a:schemeClr>
                </a:solidFill>
                <a:latin typeface="Papyrus" panose="03070502060502030205" pitchFamily="66" charset="0"/>
              </a:rPr>
              <a:t>And Heracles chose the path of Virtue — both the sweet, and the bitter.</a:t>
            </a:r>
            <a:br>
              <a:rPr lang="en-US" sz="2000" b="1" dirty="0">
                <a:solidFill>
                  <a:schemeClr val="bg2">
                    <a:lumMod val="10000"/>
                  </a:schemeClr>
                </a:solidFill>
                <a:latin typeface="Papyrus" panose="03070502060502030205" pitchFamily="66" charset="0"/>
              </a:rPr>
            </a:br>
            <a:br>
              <a:rPr lang="en-US" sz="2000" b="1" dirty="0">
                <a:solidFill>
                  <a:schemeClr val="bg2">
                    <a:lumMod val="10000"/>
                  </a:schemeClr>
                </a:solidFill>
                <a:latin typeface="Papyrus" panose="03070502060502030205" pitchFamily="66" charset="0"/>
              </a:rPr>
            </a:br>
            <a:r>
              <a:rPr lang="es-ES" sz="2000" b="1" dirty="0">
                <a:solidFill>
                  <a:schemeClr val="bg2">
                    <a:lumMod val="10000"/>
                  </a:schemeClr>
                </a:solidFill>
                <a:latin typeface="Papyrus" panose="03070502060502030205" pitchFamily="66" charset="0"/>
              </a:rPr>
              <a:t>Pompeo Batoni, </a:t>
            </a:r>
            <a:r>
              <a:rPr lang="es-ES" sz="2000" dirty="0">
                <a:solidFill>
                  <a:schemeClr val="bg2">
                    <a:lumMod val="10000"/>
                  </a:schemeClr>
                </a:solidFill>
                <a:latin typeface="Papyrus" panose="03070502060502030205" pitchFamily="66" charset="0"/>
              </a:rPr>
              <a:t>1708-1787</a:t>
            </a:r>
            <a:br>
              <a:rPr lang="es-ES" sz="2000" b="1" dirty="0">
                <a:solidFill>
                  <a:schemeClr val="bg2">
                    <a:lumMod val="10000"/>
                  </a:schemeClr>
                </a:solidFill>
                <a:latin typeface="Papyrus" panose="03070502060502030205" pitchFamily="66" charset="0"/>
              </a:rPr>
            </a:br>
            <a:r>
              <a:rPr lang="es-ES" sz="2000" b="1" dirty="0">
                <a:solidFill>
                  <a:schemeClr val="bg2">
                    <a:lumMod val="10000"/>
                  </a:schemeClr>
                </a:solidFill>
                <a:latin typeface="Papyrus" panose="03070502060502030205" pitchFamily="66" charset="0"/>
              </a:rPr>
              <a:t>Hercules at the Crossroads, </a:t>
            </a:r>
            <a:r>
              <a:rPr lang="es-ES" sz="2000" dirty="0">
                <a:solidFill>
                  <a:schemeClr val="bg2">
                    <a:lumMod val="10000"/>
                  </a:schemeClr>
                </a:solidFill>
                <a:latin typeface="Papyrus" panose="03070502060502030205" pitchFamily="66" charset="0"/>
              </a:rPr>
              <a:t>1765, oil on canvas, 245x172 cm, Hermitage Museum</a:t>
            </a:r>
            <a:br>
              <a:rPr lang="es-ES" sz="2000" dirty="0">
                <a:solidFill>
                  <a:schemeClr val="bg2">
                    <a:lumMod val="10000"/>
                  </a:schemeClr>
                </a:solidFill>
                <a:latin typeface="Papyrus" panose="03070502060502030205" pitchFamily="66" charset="0"/>
              </a:rPr>
            </a:br>
            <a:endParaRPr lang="en-US" sz="2000" dirty="0">
              <a:solidFill>
                <a:schemeClr val="bg2">
                  <a:lumMod val="10000"/>
                </a:schemeClr>
              </a:solidFill>
              <a:latin typeface="Papyrus" panose="03070502060502030205" pitchFamily="66" charset="0"/>
            </a:endParaRPr>
          </a:p>
        </p:txBody>
      </p:sp>
      <p:pic>
        <p:nvPicPr>
          <p:cNvPr id="19459" name="Picture 2" descr="ÎÏÎ¿ÏÎ­Î»ÎµÏÎ¼Î± ÎµÎ¹ÎºÏÎ½Î±Ï Î³Î¹Î± Hercules at the Crossroads Youtube">
            <a:extLst>
              <a:ext uri="{FF2B5EF4-FFF2-40B4-BE49-F238E27FC236}">
                <a16:creationId xmlns:a16="http://schemas.microsoft.com/office/drawing/2014/main" id="{BBEA1BC8-A65F-4EFB-A939-D126A4237A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14300"/>
            <a:ext cx="461645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FBA97"/>
        </a:solidFill>
        <a:effectLst/>
      </p:bgPr>
    </p:bg>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66DBE2F2-24AA-4FAB-8439-7FBF21A342B7}"/>
              </a:ext>
            </a:extLst>
          </p:cNvPr>
          <p:cNvSpPr>
            <a:spLocks noGrp="1"/>
          </p:cNvSpPr>
          <p:nvPr>
            <p:ph type="title"/>
          </p:nvPr>
        </p:nvSpPr>
        <p:spPr>
          <a:xfrm>
            <a:off x="1524000" y="365127"/>
            <a:ext cx="9144000" cy="1325563"/>
          </a:xfrm>
        </p:spPr>
        <p:txBody>
          <a:bodyPr/>
          <a:lstStyle/>
          <a:p>
            <a:pPr algn="ctr"/>
            <a:r>
              <a:rPr lang="el-GR" altLang="en-US" sz="2000" b="1" dirty="0"/>
              <a:t>Annibale Carracci</a:t>
            </a:r>
            <a:r>
              <a:rPr lang="en-US" altLang="en-US" sz="2000" b="1" dirty="0">
                <a:latin typeface="Papyrus" panose="03070502060502030205" pitchFamily="66" charset="0"/>
              </a:rPr>
              <a:t>, 1560-1609 </a:t>
            </a:r>
            <a:br>
              <a:rPr lang="en-US" altLang="en-US" sz="2000" b="1" dirty="0">
                <a:latin typeface="Papyrus" panose="03070502060502030205" pitchFamily="66" charset="0"/>
              </a:rPr>
            </a:br>
            <a:r>
              <a:rPr lang="en-US" altLang="en-US" sz="2000" b="1" dirty="0">
                <a:latin typeface="Papyrus" panose="03070502060502030205" pitchFamily="66" charset="0"/>
              </a:rPr>
              <a:t>Heracles with Pleasure and Virtue, </a:t>
            </a:r>
            <a:r>
              <a:rPr lang="en-US" altLang="en-US" sz="2000" dirty="0">
                <a:latin typeface="Papyrus" panose="03070502060502030205" pitchFamily="66" charset="0"/>
              </a:rPr>
              <a:t>1596, oil on canvas, 166 cm × 237 cm,  Capodimonte Gallery, Naples</a:t>
            </a:r>
            <a:br>
              <a:rPr lang="en-US" altLang="en-US" sz="2000" dirty="0">
                <a:latin typeface="Papyrus" panose="03070502060502030205" pitchFamily="66" charset="0"/>
              </a:rPr>
            </a:br>
            <a:endParaRPr lang="en-US" altLang="en-US" sz="2000" b="1" dirty="0">
              <a:latin typeface="Papyrus" panose="03070502060502030205" pitchFamily="66" charset="0"/>
            </a:endParaRPr>
          </a:p>
        </p:txBody>
      </p:sp>
      <p:sp>
        <p:nvSpPr>
          <p:cNvPr id="20483" name="AutoShape 4" descr="File:CarracciHercules.jpg">
            <a:extLst>
              <a:ext uri="{FF2B5EF4-FFF2-40B4-BE49-F238E27FC236}">
                <a16:creationId xmlns:a16="http://schemas.microsoft.com/office/drawing/2014/main" id="{126668D5-F33B-49D9-94EE-7C5B5FB8B09E}"/>
              </a:ext>
            </a:extLst>
          </p:cNvPr>
          <p:cNvSpPr>
            <a:spLocks noChangeAspect="1" noChangeArrowheads="1"/>
          </p:cNvSpPr>
          <p:nvPr/>
        </p:nvSpPr>
        <p:spPr bwMode="auto">
          <a:xfrm>
            <a:off x="1587500" y="-136525"/>
            <a:ext cx="76200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dirty="0">
              <a:latin typeface="Arial" panose="020B0604020202020204" pitchFamily="34" charset="0"/>
            </a:endParaRPr>
          </a:p>
        </p:txBody>
      </p:sp>
      <p:pic>
        <p:nvPicPr>
          <p:cNvPr id="20484" name="Picture 6" descr="File:CarracciHercules.jpg">
            <a:extLst>
              <a:ext uri="{FF2B5EF4-FFF2-40B4-BE49-F238E27FC236}">
                <a16:creationId xmlns:a16="http://schemas.microsoft.com/office/drawing/2014/main" id="{2A927B50-259B-441C-AB3C-FE493EA7D7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524000"/>
            <a:ext cx="76200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FBA9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D66CC-3E79-408C-BC4C-831B768AA5BA}"/>
              </a:ext>
            </a:extLst>
          </p:cNvPr>
          <p:cNvSpPr>
            <a:spLocks noGrp="1"/>
          </p:cNvSpPr>
          <p:nvPr>
            <p:ph type="title"/>
          </p:nvPr>
        </p:nvSpPr>
        <p:spPr/>
        <p:txBody>
          <a:bodyPr/>
          <a:lstStyle/>
          <a:p>
            <a:pPr algn="ctr">
              <a:defRPr/>
            </a:pPr>
            <a:r>
              <a:rPr lang="en-US" sz="2000" b="1" dirty="0">
                <a:solidFill>
                  <a:schemeClr val="tx1">
                    <a:lumMod val="75000"/>
                    <a:lumOff val="25000"/>
                  </a:schemeClr>
                </a:solidFill>
                <a:latin typeface="Papyrus" panose="03070502060502030205" pitchFamily="66" charset="0"/>
                <a:cs typeface="Times New Roman" panose="02020603050405020304" pitchFamily="18" charset="0"/>
              </a:rPr>
              <a:t>Pompeo Batoni, </a:t>
            </a:r>
            <a:r>
              <a:rPr lang="en-US" sz="2000" dirty="0">
                <a:solidFill>
                  <a:schemeClr val="tx1">
                    <a:lumMod val="75000"/>
                    <a:lumOff val="25000"/>
                  </a:schemeClr>
                </a:solidFill>
                <a:latin typeface="Papyrus" panose="03070502060502030205" pitchFamily="66" charset="0"/>
                <a:cs typeface="Times New Roman" panose="02020603050405020304" pitchFamily="18" charset="0"/>
              </a:rPr>
              <a:t>1708 – 1787</a:t>
            </a:r>
            <a:br>
              <a:rPr lang="en-US" sz="2000" b="1" dirty="0">
                <a:solidFill>
                  <a:schemeClr val="tx1">
                    <a:lumMod val="75000"/>
                    <a:lumOff val="25000"/>
                  </a:schemeClr>
                </a:solidFill>
                <a:latin typeface="Papyrus" panose="03070502060502030205" pitchFamily="66" charset="0"/>
                <a:cs typeface="Times New Roman" panose="02020603050405020304" pitchFamily="18" charset="0"/>
              </a:rPr>
            </a:br>
            <a:r>
              <a:rPr lang="en-US" sz="2000" b="1" dirty="0">
                <a:solidFill>
                  <a:schemeClr val="tx1">
                    <a:lumMod val="75000"/>
                    <a:lumOff val="25000"/>
                  </a:schemeClr>
                </a:solidFill>
                <a:latin typeface="Papyrus" panose="03070502060502030205" pitchFamily="66" charset="0"/>
                <a:cs typeface="Times New Roman" panose="02020603050405020304" pitchFamily="18" charset="0"/>
              </a:rPr>
              <a:t>Hercules at the Crossroads</a:t>
            </a:r>
            <a:r>
              <a:rPr lang="en-US" sz="2000" dirty="0">
                <a:solidFill>
                  <a:schemeClr val="tx1">
                    <a:lumMod val="75000"/>
                    <a:lumOff val="25000"/>
                  </a:schemeClr>
                </a:solidFill>
                <a:latin typeface="Papyrus" panose="03070502060502030205" pitchFamily="66" charset="0"/>
                <a:cs typeface="Times New Roman" panose="02020603050405020304" pitchFamily="18" charset="0"/>
              </a:rPr>
              <a:t>, 1753, oil on canvas, 245x172 cm, the Hermitage, St. Petersburg</a:t>
            </a:r>
            <a:br>
              <a:rPr lang="en-US" sz="2000" dirty="0">
                <a:solidFill>
                  <a:schemeClr val="tx1">
                    <a:lumMod val="75000"/>
                    <a:lumOff val="25000"/>
                  </a:schemeClr>
                </a:solidFill>
              </a:rPr>
            </a:br>
            <a:endParaRPr lang="en-US" sz="2000" dirty="0">
              <a:solidFill>
                <a:schemeClr val="tx1">
                  <a:lumMod val="75000"/>
                  <a:lumOff val="25000"/>
                </a:schemeClr>
              </a:solidFill>
            </a:endParaRPr>
          </a:p>
        </p:txBody>
      </p:sp>
      <p:pic>
        <p:nvPicPr>
          <p:cNvPr id="21507" name="Picture 2" descr="ÎÏÎ¿ÏÎ­Î»ÎµÏÎ¼Î± ÎµÎ¹ÎºÏÎ½Î±Ï Î³Î¹Î± Hercules at the Crossroads">
            <a:extLst>
              <a:ext uri="{FF2B5EF4-FFF2-40B4-BE49-F238E27FC236}">
                <a16:creationId xmlns:a16="http://schemas.microsoft.com/office/drawing/2014/main" id="{D765B762-D1C2-4926-9766-444DC30EF7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6050" y="1420814"/>
            <a:ext cx="6819900" cy="518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FBA97"/>
        </a:solidFill>
        <a:effectLst/>
      </p:bgPr>
    </p:bg>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175D0606-CF03-49E7-9568-0A5F7D0DC82D}"/>
              </a:ext>
            </a:extLst>
          </p:cNvPr>
          <p:cNvSpPr>
            <a:spLocks noGrp="1"/>
          </p:cNvSpPr>
          <p:nvPr>
            <p:ph type="title"/>
          </p:nvPr>
        </p:nvSpPr>
        <p:spPr>
          <a:xfrm>
            <a:off x="1981200" y="360363"/>
            <a:ext cx="8229600" cy="1143000"/>
          </a:xfrm>
        </p:spPr>
        <p:txBody>
          <a:bodyPr/>
          <a:lstStyle/>
          <a:p>
            <a:pPr algn="ctr"/>
            <a:r>
              <a:rPr lang="en-US" altLang="en-US" sz="2000" b="1" dirty="0">
                <a:latin typeface="Papyrus" panose="03070502060502030205" pitchFamily="66" charset="0"/>
              </a:rPr>
              <a:t>J. Naque, Hercules at the Crossroads, </a:t>
            </a:r>
            <a:r>
              <a:rPr lang="en-US" altLang="en-US" sz="2000" dirty="0">
                <a:latin typeface="Papyrus" panose="03070502060502030205" pitchFamily="66" charset="0"/>
              </a:rPr>
              <a:t>c. 1912, carved mother of pearl, gouache on vellum, and green stone fan, Smithsonian American Art Museum, Washington, DC</a:t>
            </a:r>
            <a:endParaRPr lang="en-US" altLang="en-US" sz="2000" b="1" dirty="0">
              <a:latin typeface="Papyrus" panose="03070502060502030205" pitchFamily="66" charset="0"/>
            </a:endParaRPr>
          </a:p>
        </p:txBody>
      </p:sp>
      <p:pic>
        <p:nvPicPr>
          <p:cNvPr id="22531" name="Picture 2" descr="http://westernhumanities101.pbworks.com/f/1263550980/hercules5.jpg">
            <a:extLst>
              <a:ext uri="{FF2B5EF4-FFF2-40B4-BE49-F238E27FC236}">
                <a16:creationId xmlns:a16="http://schemas.microsoft.com/office/drawing/2014/main" id="{A7DFD9F8-EEBE-4D44-963C-8C209B212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9575" y="1828800"/>
            <a:ext cx="88773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49</Words>
  <Application>Microsoft Office PowerPoint</Application>
  <PresentationFormat>Widescreen</PresentationFormat>
  <Paragraphs>7</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Castellar</vt:lpstr>
      <vt:lpstr>Papyrus</vt:lpstr>
      <vt:lpstr>Office Theme</vt:lpstr>
      <vt:lpstr>PowerPoint Presentation</vt:lpstr>
      <vt:lpstr>                                Hercules was trained in all the warlike arts, music and letters. But knowledge does not always confer wisdom, so Hercules took himself deep into the forest to think. To his surprise, two ladies appeared in front of him. Both were beautiful. One stood before him, richly dressed in colours and jewellery, but the other, in simple white. The first was Vice, and she said: “Choose me, and your life shall be a pleasure, and no effort of mind or body will be demanded of you.” The other was Virtue, and she said: “Choose me, and you will have the honour of your countrymen, but I cannot promise a life without labour, for no man may reap where he does not sow.” And Heracles chose the path of Virtue — both the sweet, and the bitter.  Pompeo Batoni, 1708-1787 Hercules at the Crossroads, 1765, oil on canvas, 245x172 cm, Hermitage Museum </vt:lpstr>
      <vt:lpstr>Annibale Carracci, 1560-1609  Heracles with Pleasure and Virtue, 1596, oil on canvas, 166 cm × 237 cm,  Capodimonte Gallery, Naples </vt:lpstr>
      <vt:lpstr>Pompeo Batoni, 1708 – 1787 Hercules at the Crossroads, 1753, oil on canvas, 245x172 cm, the Hermitage, St. Petersburg </vt:lpstr>
      <vt:lpstr>J. Naque, Hercules at the Crossroads, c. 1912, carved mother of pearl, gouache on vellum, and green stone fan, Smithsonian American Art Museum, Washington, DC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2019-10-25T05:56:19Z</dcterms:created>
  <dcterms:modified xsi:type="dcterms:W3CDTF">2019-10-25T06:06:26Z</dcterms:modified>
</cp:coreProperties>
</file>