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6" r:id="rId4"/>
    <p:sldId id="259" r:id="rId5"/>
    <p:sldId id="267" r:id="rId6"/>
    <p:sldId id="260" r:id="rId7"/>
    <p:sldId id="261" r:id="rId8"/>
    <p:sldId id="262" r:id="rId9"/>
    <p:sldId id="263" r:id="rId10"/>
    <p:sldId id="26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39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5C67F8-7D21-46DA-86D7-711D0F36E66B}" v="6" dt="2019-10-27T05:47:57.0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B05C67F8-7D21-46DA-86D7-711D0F36E66B}"/>
    <pc:docChg chg="delSld modSld">
      <pc:chgData name="Amalia Spiliakou" userId="f4bd6b91a0b5818a" providerId="LiveId" clId="{B05C67F8-7D21-46DA-86D7-711D0F36E66B}" dt="2019-10-27T07:02:31.844" v="29" actId="2696"/>
      <pc:docMkLst>
        <pc:docMk/>
      </pc:docMkLst>
      <pc:sldChg chg="del">
        <pc:chgData name="Amalia Spiliakou" userId="f4bd6b91a0b5818a" providerId="LiveId" clId="{B05C67F8-7D21-46DA-86D7-711D0F36E66B}" dt="2019-10-27T07:02:30.866" v="28" actId="2696"/>
        <pc:sldMkLst>
          <pc:docMk/>
          <pc:sldMk cId="1038377645" sldId="264"/>
        </pc:sldMkLst>
      </pc:sldChg>
      <pc:sldChg chg="del">
        <pc:chgData name="Amalia Spiliakou" userId="f4bd6b91a0b5818a" providerId="LiveId" clId="{B05C67F8-7D21-46DA-86D7-711D0F36E66B}" dt="2019-10-27T07:02:31.844" v="29" actId="2696"/>
        <pc:sldMkLst>
          <pc:docMk/>
          <pc:sldMk cId="1626379727" sldId="265"/>
        </pc:sldMkLst>
      </pc:sldChg>
      <pc:sldChg chg="modSp">
        <pc:chgData name="Amalia Spiliakou" userId="f4bd6b91a0b5818a" providerId="LiveId" clId="{B05C67F8-7D21-46DA-86D7-711D0F36E66B}" dt="2019-10-27T05:48:07.174" v="27" actId="14100"/>
        <pc:sldMkLst>
          <pc:docMk/>
          <pc:sldMk cId="2565942479" sldId="268"/>
        </pc:sldMkLst>
        <pc:spChg chg="mod">
          <ac:chgData name="Amalia Spiliakou" userId="f4bd6b91a0b5818a" providerId="LiveId" clId="{B05C67F8-7D21-46DA-86D7-711D0F36E66B}" dt="2019-10-27T05:47:42.784" v="24" actId="20577"/>
          <ac:spMkLst>
            <pc:docMk/>
            <pc:sldMk cId="2565942479" sldId="268"/>
            <ac:spMk id="2" creationId="{49E1521F-D52D-4264-BDC2-43DDD4490276}"/>
          </ac:spMkLst>
        </pc:spChg>
        <pc:picChg chg="mod">
          <ac:chgData name="Amalia Spiliakou" userId="f4bd6b91a0b5818a" providerId="LiveId" clId="{B05C67F8-7D21-46DA-86D7-711D0F36E66B}" dt="2019-10-27T05:48:07.174" v="27" actId="14100"/>
          <ac:picMkLst>
            <pc:docMk/>
            <pc:sldMk cId="2565942479" sldId="268"/>
            <ac:picMk id="4" creationId="{854895C2-83AB-426A-9715-B22F1C8CCD2A}"/>
          </ac:picMkLst>
        </pc:picChg>
        <pc:picChg chg="mod">
          <ac:chgData name="Amalia Spiliakou" userId="f4bd6b91a0b5818a" providerId="LiveId" clId="{B05C67F8-7D21-46DA-86D7-711D0F36E66B}" dt="2019-10-27T05:48:01.531" v="26" actId="14100"/>
          <ac:picMkLst>
            <pc:docMk/>
            <pc:sldMk cId="2565942479" sldId="268"/>
            <ac:picMk id="5" creationId="{A78510C8-354B-4A04-91AC-08778826F471}"/>
          </ac:picMkLst>
        </pc:picChg>
        <pc:picChg chg="mod">
          <ac:chgData name="Amalia Spiliakou" userId="f4bd6b91a0b5818a" providerId="LiveId" clId="{B05C67F8-7D21-46DA-86D7-711D0F36E66B}" dt="2019-10-27T05:47:57.025" v="25" actId="14100"/>
          <ac:picMkLst>
            <pc:docMk/>
            <pc:sldMk cId="2565942479" sldId="268"/>
            <ac:picMk id="12290" creationId="{47160257-D71B-4E43-9348-E4E5BA74811A}"/>
          </ac:picMkLst>
        </pc:picChg>
      </pc:sldChg>
    </pc:docChg>
  </pc:docChgLst>
  <pc:docChgLst>
    <pc:chgData name="Amalia Spiliakou" userId="f4bd6b91a0b5818a" providerId="LiveId" clId="{6E44AD0D-BEA6-44B4-9DEC-99EB4EDF377B}"/>
    <pc:docChg chg="custSel modSld">
      <pc:chgData name="Amalia Spiliakou" userId="f4bd6b91a0b5818a" providerId="LiveId" clId="{6E44AD0D-BEA6-44B4-9DEC-99EB4EDF377B}" dt="2018-11-17T11:34:12.056" v="85" actId="20577"/>
      <pc:docMkLst>
        <pc:docMk/>
      </pc:docMkLst>
      <pc:sldChg chg="modSp">
        <pc:chgData name="Amalia Spiliakou" userId="f4bd6b91a0b5818a" providerId="LiveId" clId="{6E44AD0D-BEA6-44B4-9DEC-99EB4EDF377B}" dt="2018-11-17T11:34:12.056" v="85" actId="20577"/>
        <pc:sldMkLst>
          <pc:docMk/>
          <pc:sldMk cId="1626379727" sldId="265"/>
        </pc:sldMkLst>
        <pc:spChg chg="mod">
          <ac:chgData name="Amalia Spiliakou" userId="f4bd6b91a0b5818a" providerId="LiveId" clId="{6E44AD0D-BEA6-44B4-9DEC-99EB4EDF377B}" dt="2018-11-17T11:34:12.056" v="85" actId="20577"/>
          <ac:spMkLst>
            <pc:docMk/>
            <pc:sldMk cId="1626379727" sldId="265"/>
            <ac:spMk id="2" creationId="{EF6C73E4-E3E6-4992-991D-8314403DCAA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D2AA4-A390-48A4-8D45-E78E8F24B4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1F036E-E745-4BB4-937A-B9647376CD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D581AC-4F6D-41B7-995F-E1FDDA112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C8598-A3CE-4B86-AD60-87D3E8F04D1B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34802F-703D-490F-81D5-EAD073944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2215B0-E901-4C9E-857E-FB201228C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9C972-60E0-4876-83BB-38A519F04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779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62CB6-E287-44E0-958B-9B761C961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799A62-63CF-4E5B-802D-EE5A64A0B7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B70C9E-F650-4175-861C-D5CEEC5ED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C8598-A3CE-4B86-AD60-87D3E8F04D1B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A9A1F4-5A21-4412-84A2-02156F4C2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187D4F-39AA-4887-9FE1-1E5E7F2A2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9C972-60E0-4876-83BB-38A519F04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309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65A94-799D-4A58-820A-FD1C0610E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A0C8FD-6517-4F9A-ADAE-2E89433D0C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920DF7-901F-4A4E-9421-CE1648664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C8598-A3CE-4B86-AD60-87D3E8F04D1B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2BB1A5-E666-4B82-A0F0-CA0A1748E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01D0D3-F8FE-4945-8517-71BD149DD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9C972-60E0-4876-83BB-38A519F04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347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31485-199D-4BED-BA0A-4DB062C5F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C45AD-A72E-49AC-A581-4A45BB0C3D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5746BA-66D4-41FC-B8C9-CDBD6C31EF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42319D-7DBE-46F3-B62B-ACFA1CC37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C8598-A3CE-4B86-AD60-87D3E8F04D1B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FD8DA3-9000-4753-9FEE-BAA349BA1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A18AB7-2104-42D9-B813-CFAD0526D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9C972-60E0-4876-83BB-38A519F04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89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3C7F1-CA7C-4010-910B-B5ABDF898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835E80-8044-4862-828A-3A36804F98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1535B6-FA3F-40A7-86B4-C5DE14D709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8CED75-75A3-4A1B-A4F3-B92834FC4C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9C3254-3D76-4961-96B3-8161785BA4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BF634C-83CB-417E-B80D-497D7DC93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C8598-A3CE-4B86-AD60-87D3E8F04D1B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23A9D4-AD7B-473A-BBA1-BDBFA201F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EC08A4-BBA5-41E2-882E-ADB22FB79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9C972-60E0-4876-83BB-38A519F04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632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7C487-8629-487C-81CD-B0D8AA75B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4D1A02-28E6-4E77-AC20-71C1737BB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C8598-A3CE-4B86-AD60-87D3E8F04D1B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41C00B-16B2-4C3B-BC8B-613613FD7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477592-62A3-46F2-A5BF-11BD6F9F4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9C972-60E0-4876-83BB-38A519F04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144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11F79D-A675-4EA1-AB07-9E13482B5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C8598-A3CE-4B86-AD60-87D3E8F04D1B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FC9542-F8CD-4FE0-88D5-F1E180C6A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D36996-0D7F-492B-A394-1C54EE78E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9C972-60E0-4876-83BB-38A519F04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177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0C943-62D4-48AF-9166-226EC89F9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F4BCF1-FDBE-40F4-AF18-2B7D6F09DA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44A610-2A66-446C-A916-89785DB264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47663F-B25E-4116-9C77-487558C0A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C8598-A3CE-4B86-AD60-87D3E8F04D1B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71EB06-7C7E-4579-8844-92A356B65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F13BCA-8D22-4772-9874-875093375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9C972-60E0-4876-83BB-38A519F04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56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48598-3522-42B9-B8C2-94BDD873B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493EF7-3F38-4CC6-9C7C-2F9456AA96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7C5EB2-FAE5-48A4-A6D3-D763129161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16929A-23CE-47BF-A60F-93169EA7C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C8598-A3CE-4B86-AD60-87D3E8F04D1B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86A9E4-DC83-48C2-928F-626F0E629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A5C9E2-9FC8-40B2-965D-433B23954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9C972-60E0-4876-83BB-38A519F04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96202-4D5C-4E64-9559-48A171900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9EBADF-C7A9-4B92-A1B2-303F71C494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02426C-9A10-4871-9729-2ABFB3A05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C8598-A3CE-4B86-AD60-87D3E8F04D1B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40791-F94C-439D-BCDA-840833421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E775D3-DBA4-428F-B126-6059A3C0C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9C972-60E0-4876-83BB-38A519F04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713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F87B53-0F83-4B06-B170-FF8219A11E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D6ED31-353E-475E-AB0C-6B8E8CF903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39D191-6C43-4389-8346-BD826B589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C8598-A3CE-4B86-AD60-87D3E8F04D1B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4BEEDA-CA7C-4A00-93E2-B0E7A67F2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ADB3DD-AD4E-4953-8BD8-2176A4EC8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9C972-60E0-4876-83BB-38A519F04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341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1A4D32-0CBB-400B-8E60-BE0C86C9B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51997B-BE58-4B35-B042-6B54D7FF0C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BCBE7A-83C5-49F0-9920-DA82AC49CB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6C8598-A3CE-4B86-AD60-87D3E8F04D1B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2E9ED6-EAD4-4276-B166-E5FF51FADD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A83F71-3764-4CA2-99B3-671A3C5210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9C972-60E0-4876-83BB-38A519F04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667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439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bbon: Curved and Tilted Up 2">
            <a:extLst>
              <a:ext uri="{FF2B5EF4-FFF2-40B4-BE49-F238E27FC236}">
                <a16:creationId xmlns:a16="http://schemas.microsoft.com/office/drawing/2014/main" id="{4D835A4F-ECA7-4E66-9945-97C396EB7BC1}"/>
              </a:ext>
            </a:extLst>
          </p:cNvPr>
          <p:cNvSpPr/>
          <p:nvPr/>
        </p:nvSpPr>
        <p:spPr>
          <a:xfrm>
            <a:off x="813786" y="694677"/>
            <a:ext cx="10564428" cy="5468645"/>
          </a:xfrm>
          <a:prstGeom prst="ellipseRibbon2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7200" i="1" dirty="0">
                <a:solidFill>
                  <a:schemeClr val="accent4">
                    <a:lumMod val="50000"/>
                  </a:schemeClr>
                </a:solidFill>
                <a:latin typeface="Baskerville Old Face" panose="02020602080505020303" pitchFamily="18" charset="0"/>
              </a:rPr>
              <a:t>Byzantine Chalices</a:t>
            </a:r>
          </a:p>
        </p:txBody>
      </p:sp>
    </p:spTree>
    <p:extLst>
      <p:ext uri="{BB962C8B-B14F-4D97-AF65-F5344CB8AC3E}">
        <p14:creationId xmlns:p14="http://schemas.microsoft.com/office/powerpoint/2010/main" val="2809605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439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80CFB-6BD6-4421-A639-22DD703A6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365125"/>
            <a:ext cx="5908674" cy="1325563"/>
          </a:xfrm>
        </p:spPr>
        <p:txBody>
          <a:bodyPr>
            <a:noAutofit/>
          </a:bodyPr>
          <a:lstStyle/>
          <a:p>
            <a:pPr algn="ctr"/>
            <a:br>
              <a:rPr lang="en-US" sz="28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8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8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8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8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r>
              <a:rPr lang="en-US" sz="28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The Antioch "Chalice,”  500–550, Metalwork-Silver, 19.6 x 18 x 15.2 cm, the MET, NY </a:t>
            </a:r>
            <a:br>
              <a:rPr lang="en-US" sz="28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8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8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8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8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endParaRPr lang="en-US" sz="2800" i="1" dirty="0">
              <a:solidFill>
                <a:schemeClr val="accent4">
                  <a:lumMod val="20000"/>
                  <a:lumOff val="80000"/>
                </a:schemeClr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1028" name="Picture 4" descr="The Antioch &quot;Chalice&quot;, Silver, silver-gilt, Byzantine">
            <a:extLst>
              <a:ext uri="{FF2B5EF4-FFF2-40B4-BE49-F238E27FC236}">
                <a16:creationId xmlns:a16="http://schemas.microsoft.com/office/drawing/2014/main" id="{32829842-CE84-4187-BEDA-7F420B84C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" y="180159"/>
            <a:ext cx="5699908" cy="6495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he Antioch &quot;Chalice&quot;, Silver, silver-gilt, Byzantine">
            <a:extLst>
              <a:ext uri="{FF2B5EF4-FFF2-40B4-BE49-F238E27FC236}">
                <a16:creationId xmlns:a16="http://schemas.microsoft.com/office/drawing/2014/main" id="{0B5800B4-BF7B-464B-99CF-B837462F54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243" y="1891431"/>
            <a:ext cx="4198188" cy="4784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026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439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66735-16EA-46C7-8740-5DB2C70D1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86" y="365125"/>
            <a:ext cx="341941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r>
              <a:rPr lang="en-US" sz="31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Byzantine Chalice, </a:t>
            </a:r>
            <a:r>
              <a:rPr lang="en-US" sz="31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6th century , silver, MFA, Boston</a:t>
            </a:r>
          </a:p>
        </p:txBody>
      </p:sp>
      <p:pic>
        <p:nvPicPr>
          <p:cNvPr id="9218" name="Picture 2" descr="ÎÏÎ¿ÏÎ­Î»ÎµÏÎ¼Î± ÎµÎ¹ÎºÏÎ½Î±Ï Î³Î¹Î± Byzantine Chalices drawings">
            <a:extLst>
              <a:ext uri="{FF2B5EF4-FFF2-40B4-BE49-F238E27FC236}">
                <a16:creationId xmlns:a16="http://schemas.microsoft.com/office/drawing/2014/main" id="{BED4FB6A-8281-4924-A6BD-5DA4738058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7912" y="211961"/>
            <a:ext cx="8196002" cy="6434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mfas3.s3.amazonaws.com/objects/SL37042.jpg">
            <a:extLst>
              <a:ext uri="{FF2B5EF4-FFF2-40B4-BE49-F238E27FC236}">
                <a16:creationId xmlns:a16="http://schemas.microsoft.com/office/drawing/2014/main" id="{D9CE796F-99BA-43ED-A51A-7B2BCEFC74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086" y="2915433"/>
            <a:ext cx="4876800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2917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439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370D9-4A23-4B02-AD72-B08DD9306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5878" y="365125"/>
            <a:ext cx="6752998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0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0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2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2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2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2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2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r>
              <a:rPr lang="en-US" sz="26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The </a:t>
            </a:r>
            <a:r>
              <a:rPr lang="en-US" sz="2600" b="1" i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Attarouthi</a:t>
            </a:r>
            <a:r>
              <a:rPr lang="en-US" sz="26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 Treasure – Chalice, </a:t>
            </a:r>
            <a:r>
              <a:rPr lang="en-US" sz="26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500–650, Silver and gilded silver, 20.7 × 14.9 cm, 360g, the MET NY</a:t>
            </a:r>
            <a:br>
              <a:rPr lang="en-US" sz="26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r>
              <a:rPr lang="en-US" sz="26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Chalice, Early Byzantine, 527–565, silver with gold and niello, Dumbarton Oaks Collection</a:t>
            </a:r>
            <a:br>
              <a:rPr lang="en-US" sz="26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r>
              <a:rPr lang="en-US" sz="26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Chalice with Apostles Venerating the Cross, </a:t>
            </a:r>
            <a:r>
              <a:rPr lang="en-US" sz="26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8</a:t>
            </a:r>
            <a:r>
              <a:rPr lang="en-US" sz="2600" i="1" baseline="30000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th</a:t>
            </a:r>
            <a:r>
              <a:rPr lang="en-US" sz="26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 century, silver repoussé, partial gilt, Walters Art Museum</a:t>
            </a:r>
            <a:br>
              <a:rPr lang="en-US" sz="26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2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36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36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endParaRPr lang="en-US" sz="3600" i="1" dirty="0">
              <a:solidFill>
                <a:schemeClr val="accent4">
                  <a:lumMod val="20000"/>
                  <a:lumOff val="80000"/>
                </a:schemeClr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2050" name="Picture 2" descr="The Attarouthi Treasure - Chalice, Silver and gilded silver, Byzantine">
            <a:extLst>
              <a:ext uri="{FF2B5EF4-FFF2-40B4-BE49-F238E27FC236}">
                <a16:creationId xmlns:a16="http://schemas.microsoft.com/office/drawing/2014/main" id="{6D7EDADE-E924-4E32-AC25-46102D523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124" y="182562"/>
            <a:ext cx="4869656" cy="649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halice, Early Byzantine">
            <a:extLst>
              <a:ext uri="{FF2B5EF4-FFF2-40B4-BE49-F238E27FC236}">
                <a16:creationId xmlns:a16="http://schemas.microsoft.com/office/drawing/2014/main" id="{0F3DD56D-460E-492D-B4B1-226FB65C9D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878" y="2322642"/>
            <a:ext cx="3385507" cy="4352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lik:Byzantine - Chalice with Apostles Venerating the Cross - Walters 57636 - Profile.jpg">
            <a:extLst>
              <a:ext uri="{FF2B5EF4-FFF2-40B4-BE49-F238E27FC236}">
                <a16:creationId xmlns:a16="http://schemas.microsoft.com/office/drawing/2014/main" id="{5C34B038-F3DA-4EBC-9565-AE3FCEF738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9178" y="2322642"/>
            <a:ext cx="3629697" cy="4364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342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439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E71EE-10C7-4EB1-9C43-CDAF8AF9E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02" y="365125"/>
            <a:ext cx="2852901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r>
              <a:rPr lang="en-US" sz="31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The Avar Treasure, 600s–700s, gold and silver, the MET, NY</a:t>
            </a:r>
          </a:p>
        </p:txBody>
      </p:sp>
      <p:pic>
        <p:nvPicPr>
          <p:cNvPr id="10242" name="Picture 2" descr="ÎÏÎ¿ÏÎ­Î»ÎµÏÎ¼Î± ÎµÎ¹ÎºÏÎ½Î±Ï Î³Î¹Î± Byzantine Chalices drawings">
            <a:extLst>
              <a:ext uri="{FF2B5EF4-FFF2-40B4-BE49-F238E27FC236}">
                <a16:creationId xmlns:a16="http://schemas.microsoft.com/office/drawing/2014/main" id="{CC7BE098-0C01-4FFF-9DBC-E88FA2136A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4748" y="727452"/>
            <a:ext cx="8728750" cy="540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4378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439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ÎÏÎ¿ÏÎ­Î»ÎµÏÎ¼Î± ÎµÎ¹ÎºÏÎ½Î±Ï Î³Î¹Î± Chalice of the Emperor Romanos II, (959-963), possibly from Hagia Sophia. (Treasury of Saint Mark's in Venice.)">
            <a:extLst>
              <a:ext uri="{FF2B5EF4-FFF2-40B4-BE49-F238E27FC236}">
                <a16:creationId xmlns:a16="http://schemas.microsoft.com/office/drawing/2014/main" id="{13DDEDE9-45DB-46EC-89A5-61D2F5AD84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56" y="118997"/>
            <a:ext cx="4925161" cy="6620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0C2C66C-1668-4A68-A125-5F20E84F0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8300" y="365125"/>
            <a:ext cx="6879244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r>
              <a:rPr lang="en-US" sz="27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The sardonyx gilt, enamel, and pearl Chalice of the Emperor </a:t>
            </a:r>
            <a:r>
              <a:rPr lang="en-US" sz="2700" b="1" i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Romanos</a:t>
            </a:r>
            <a:r>
              <a:rPr lang="en-US" sz="27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 II, </a:t>
            </a:r>
            <a:r>
              <a:rPr lang="en-US" sz="27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10</a:t>
            </a:r>
            <a:r>
              <a:rPr lang="en-US" sz="2700" i="1" baseline="30000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th</a:t>
            </a:r>
            <a:r>
              <a:rPr lang="en-US" sz="27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 century, possibly from </a:t>
            </a:r>
            <a:r>
              <a:rPr lang="en-US" sz="2700" i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HagiaSophia</a:t>
            </a:r>
            <a:r>
              <a:rPr lang="en-US" sz="27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 in Constantinople and looted in 1204, Treasury of Saint Mark’s, Venice</a:t>
            </a:r>
            <a:br>
              <a:rPr lang="en-US" sz="27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7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7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7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7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endParaRPr lang="en-US" sz="2700" i="1" dirty="0">
              <a:solidFill>
                <a:schemeClr val="accent4">
                  <a:lumMod val="20000"/>
                  <a:lumOff val="80000"/>
                </a:schemeClr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080" name="Picture 8" descr="Î£ÏÎµÏÎ¹ÎºÎ® ÎµÎ¹ÎºÏÎ½Î±">
            <a:extLst>
              <a:ext uri="{FF2B5EF4-FFF2-40B4-BE49-F238E27FC236}">
                <a16:creationId xmlns:a16="http://schemas.microsoft.com/office/drawing/2014/main" id="{E168F307-AAD5-4176-A646-C06A0ADA93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241" y="1891430"/>
            <a:ext cx="6463429" cy="4847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0932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439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F6DC0-4585-4DED-8923-C153B41C9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184" y="365125"/>
            <a:ext cx="7281276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Chalice of Emperor </a:t>
            </a:r>
            <a:r>
              <a:rPr lang="en-US" sz="2400" b="1" i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Romanos</a:t>
            </a:r>
            <a: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, Sardonyx stone cup, </a:t>
            </a:r>
            <a:r>
              <a:rPr lang="en-US" sz="24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dated to 1</a:t>
            </a:r>
            <a:r>
              <a:rPr lang="en-US" sz="2400" i="1" baseline="30000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st</a:t>
            </a:r>
            <a:r>
              <a:rPr lang="en-US" sz="24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 BC-1</a:t>
            </a:r>
            <a:r>
              <a:rPr lang="en-US" sz="2400" i="1" baseline="30000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st</a:t>
            </a:r>
            <a:r>
              <a:rPr lang="en-US" sz="24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 AD  reused in the marvelous 10thC two-handled chalice of the Byzantine Emperor Romanus, Saint Mark’s Treasury, Venice</a:t>
            </a:r>
            <a:br>
              <a:rPr lang="en-US" sz="20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endParaRPr lang="en-US" sz="2000" i="1" dirty="0">
              <a:solidFill>
                <a:schemeClr val="accent4">
                  <a:lumMod val="20000"/>
                  <a:lumOff val="80000"/>
                </a:schemeClr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4098" name="Picture 2" descr="https://pbs.twimg.com/media/DJW5IrvWAAEUCnZ.jpg">
            <a:extLst>
              <a:ext uri="{FF2B5EF4-FFF2-40B4-BE49-F238E27FC236}">
                <a16:creationId xmlns:a16="http://schemas.microsoft.com/office/drawing/2014/main" id="{D537B136-80E0-4ECF-A4A5-45B7C30A77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85" y="1594632"/>
            <a:ext cx="7613215" cy="5075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pbs.twimg.com/media/DJW5N2hWAAAXmAm.jpg">
            <a:extLst>
              <a:ext uri="{FF2B5EF4-FFF2-40B4-BE49-F238E27FC236}">
                <a16:creationId xmlns:a16="http://schemas.microsoft.com/office/drawing/2014/main" id="{A09F38D2-B875-4F6B-A7E7-B5DC483425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7161" y="3499719"/>
            <a:ext cx="4475655" cy="298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pbs.twimg.com/media/DJW5PDgXgAEWzT5.jpg">
            <a:extLst>
              <a:ext uri="{FF2B5EF4-FFF2-40B4-BE49-F238E27FC236}">
                <a16:creationId xmlns:a16="http://schemas.microsoft.com/office/drawing/2014/main" id="{52BEF4B5-58EB-43A8-B45D-475906244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7162" y="441543"/>
            <a:ext cx="4475654" cy="298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4757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439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F6DC0-4585-4DED-8923-C153B41C9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622" y="365125"/>
            <a:ext cx="7337121" cy="1325563"/>
          </a:xfrm>
        </p:spPr>
        <p:txBody>
          <a:bodyPr>
            <a:noAutofit/>
          </a:bodyPr>
          <a:lstStyle/>
          <a:p>
            <a:pPr algn="ctr"/>
            <a:b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Chalice with Eucharistic Inscription</a:t>
            </a:r>
            <a:r>
              <a:rPr lang="en-US" sz="24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, 10</a:t>
            </a:r>
            <a:r>
              <a:rPr lang="en-US" sz="2400" i="1" baseline="30000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th</a:t>
            </a:r>
            <a:r>
              <a:rPr lang="en-US" sz="24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 century, sardonyx, gold, silver-gilt, enamel, stones and pearls, Saint Mark’s Treasury, Venice</a:t>
            </a:r>
            <a:br>
              <a:rPr lang="en-US" sz="24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r>
              <a:rPr lang="en-US" sz="24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 </a:t>
            </a:r>
          </a:p>
        </p:txBody>
      </p:sp>
      <p:pic>
        <p:nvPicPr>
          <p:cNvPr id="5122" name="Picture 2" descr="Î£ÏÎµÏÎ¹ÎºÎ® ÎµÎ¹ÎºÏÎ½Î±">
            <a:extLst>
              <a:ext uri="{FF2B5EF4-FFF2-40B4-BE49-F238E27FC236}">
                <a16:creationId xmlns:a16="http://schemas.microsoft.com/office/drawing/2014/main" id="{7218628D-F161-4A8B-B7F2-EFDE21C221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622" y="1750187"/>
            <a:ext cx="7337121" cy="4891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meravigliedivenezia.it/media/cms_page_media/2014/4/4/TSM_042_006.jpg.1200x1200_q85.jpg">
            <a:extLst>
              <a:ext uri="{FF2B5EF4-FFF2-40B4-BE49-F238E27FC236}">
                <a16:creationId xmlns:a16="http://schemas.microsoft.com/office/drawing/2014/main" id="{64EA7ACB-6C56-44E9-A8BF-23671F3F5F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575" y="710213"/>
            <a:ext cx="4298805" cy="286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www.meravigliedivenezia.it/media/cms_page_media/2014/4/4/TSM_042_007.jpg.1200x1200_q85.jpg">
            <a:extLst>
              <a:ext uri="{FF2B5EF4-FFF2-40B4-BE49-F238E27FC236}">
                <a16:creationId xmlns:a16="http://schemas.microsoft.com/office/drawing/2014/main" id="{D6E16DAC-FC7C-49C2-86F8-B89CA85F8B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575" y="3772190"/>
            <a:ext cx="4298803" cy="2869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68939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439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6DD5B-5E37-45A7-9B67-380B8C314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5424" y="365125"/>
            <a:ext cx="6709393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r>
              <a:rPr lang="en-US" sz="27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Chalice of the Patriarchs, </a:t>
            </a:r>
            <a:r>
              <a:rPr lang="en-US" sz="27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10</a:t>
            </a:r>
            <a:r>
              <a:rPr lang="en-US" sz="2700" i="1" baseline="30000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th</a:t>
            </a:r>
            <a:r>
              <a:rPr lang="en-US" sz="27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 century, </a:t>
            </a:r>
            <a:r>
              <a:rPr lang="en-US" sz="27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sardonyx, silver-gilt, enamel, stones and pearls, </a:t>
            </a:r>
            <a:r>
              <a:rPr lang="en-US" sz="27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Saint Mark’s Treasury, Venice</a:t>
            </a:r>
            <a:endParaRPr lang="en-US" sz="2700" b="1" i="1" dirty="0">
              <a:solidFill>
                <a:schemeClr val="accent4">
                  <a:lumMod val="20000"/>
                  <a:lumOff val="80000"/>
                </a:schemeClr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6146" name="Picture 2" descr="ÎÏÎ¿ÏÎ­Î»ÎµÏÎ¼Î± ÎµÎ¹ÎºÏÎ½Î±Ï Î³Î¹Î± Byzantine Chalice of the Patriarch">
            <a:extLst>
              <a:ext uri="{FF2B5EF4-FFF2-40B4-BE49-F238E27FC236}">
                <a16:creationId xmlns:a16="http://schemas.microsoft.com/office/drawing/2014/main" id="{9E97D6CD-98D7-44A2-A7E1-80FBFD810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83" y="98597"/>
            <a:ext cx="4844223" cy="6660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69205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439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1521F-D52D-4264-BDC2-43DDD4490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069" y="365125"/>
            <a:ext cx="11909862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The Jasper Cup of </a:t>
            </a:r>
            <a:r>
              <a:rPr lang="en-US" sz="2400" b="1" i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Vatopedi</a:t>
            </a:r>
            <a: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, 14</a:t>
            </a:r>
            <a:r>
              <a:rPr lang="en-US" sz="2400" b="1" i="1" baseline="30000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th</a:t>
            </a:r>
            <a: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 century, belonged to Manuel </a:t>
            </a:r>
            <a:r>
              <a:rPr lang="en-US" sz="2400" b="1" i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Cantacuzenos</a:t>
            </a:r>
            <a: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b="1" i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Palaeologos</a:t>
            </a:r>
            <a: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 (1349-80), Despot of Mystra, carved jasper, gilded silver relief work, H. 19.5 cm, </a:t>
            </a:r>
            <a:r>
              <a:rPr lang="en-US" sz="2400" b="1" i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Vatopedi</a:t>
            </a:r>
            <a: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  <a:t> Monastery, Mount Athos, Greece</a:t>
            </a:r>
            <a:b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br>
              <a:rPr lang="en-US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skerville Old Face" panose="02020602080505020303" pitchFamily="18" charset="0"/>
              </a:rPr>
            </a:br>
            <a:endParaRPr lang="en-US" sz="2400" b="1" i="1" dirty="0">
              <a:solidFill>
                <a:schemeClr val="accent4">
                  <a:lumMod val="20000"/>
                  <a:lumOff val="80000"/>
                </a:schemeClr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12290" name="Picture 2" descr="Î£ÏÎµÏÎ¹ÎºÎ® ÎµÎ¹ÎºÏÎ½Î±">
            <a:extLst>
              <a:ext uri="{FF2B5EF4-FFF2-40B4-BE49-F238E27FC236}">
                <a16:creationId xmlns:a16="http://schemas.microsoft.com/office/drawing/2014/main" id="{47160257-D71B-4E43-9348-E4E5BA7481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275" y="1211044"/>
            <a:ext cx="9088656" cy="5427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http://1.bp.blogspot.com/-MRX3FvAicec/T4_WgEKPZMI/AAAAAAAAJuw/nx7tvs5Pam4/s200/03.jpg">
            <a:extLst>
              <a:ext uri="{FF2B5EF4-FFF2-40B4-BE49-F238E27FC236}">
                <a16:creationId xmlns:a16="http://schemas.microsoft.com/office/drawing/2014/main" id="{854895C2-83AB-426A-9715-B22F1C8CCD2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069" y="4061012"/>
            <a:ext cx="2960718" cy="2403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ttp://1.bp.blogspot.com/-pmi2KU_sYpM/T4_WXxokNJI/AAAAAAAAJuo/uGmtiWAWuhQ/s200/02.jpg">
            <a:extLst>
              <a:ext uri="{FF2B5EF4-FFF2-40B4-BE49-F238E27FC236}">
                <a16:creationId xmlns:a16="http://schemas.microsoft.com/office/drawing/2014/main" id="{A78510C8-354B-4A04-91AC-08778826F471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068" y="1690688"/>
            <a:ext cx="2960719" cy="2237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59424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34</Words>
  <Application>Microsoft Office PowerPoint</Application>
  <PresentationFormat>Widescreen</PresentationFormat>
  <Paragraphs>10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Baskerville Old Face</vt:lpstr>
      <vt:lpstr>Calibri</vt:lpstr>
      <vt:lpstr>Calibri Light</vt:lpstr>
      <vt:lpstr>Office Theme</vt:lpstr>
      <vt:lpstr>PowerPoint Presentation</vt:lpstr>
      <vt:lpstr>     The Antioch "Chalice,”  500–550, Metalwork-Silver, 19.6 x 18 x 15.2 cm, the MET, NY      </vt:lpstr>
      <vt:lpstr>     Byzantine Chalice, 6th century , silver, MFA, Boston</vt:lpstr>
      <vt:lpstr>        The Attarouthi Treasure – Chalice, 500–650, Silver and gilded silver, 20.7 × 14.9 cm, 360g, the MET NY Chalice, Early Byzantine, 527–565, silver with gold and niello, Dumbarton Oaks Collection Chalice with Apostles Venerating the Cross, 8th century, silver repoussé, partial gilt, Walters Art Museum    </vt:lpstr>
      <vt:lpstr>                The Avar Treasure, 600s–700s, gold and silver, the MET, NY</vt:lpstr>
      <vt:lpstr>     The sardonyx gilt, enamel, and pearl Chalice of the Emperor Romanos II, 10th century, possibly from HagiaSophia in Constantinople and looted in 1204, Treasury of Saint Mark’s, Venice     </vt:lpstr>
      <vt:lpstr>Chalice of Emperor Romanos, Sardonyx stone cup, dated to 1st BC-1st AD  reused in the marvelous 10thC two-handled chalice of the Byzantine Emperor Romanus, Saint Mark’s Treasury, Venice </vt:lpstr>
      <vt:lpstr> Chalice with Eucharistic Inscription, 10th century, sardonyx, gold, silver-gilt, enamel, stones and pearls, Saint Mark’s Treasury, Venice  </vt:lpstr>
      <vt:lpstr>     Chalice of the Patriarchs, 10th century, sardonyx, silver-gilt, enamel, stones and pearls, Saint Mark’s Treasury, Venice</vt:lpstr>
      <vt:lpstr>     The Jasper Cup of Vatopedi, 14th century, belonged to Manuel Cantacuzenos Palaeologos (1349-80), Despot of Mystra, carved jasper, gilded silver relief work, H. 19.5 cm, Vatopedi Monastery, Mount Athos, Greece  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12</cp:revision>
  <dcterms:created xsi:type="dcterms:W3CDTF">2018-11-17T06:25:41Z</dcterms:created>
  <dcterms:modified xsi:type="dcterms:W3CDTF">2019-10-27T07:02:42Z</dcterms:modified>
</cp:coreProperties>
</file>