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1" r:id="rId2"/>
    <p:sldId id="332" r:id="rId3"/>
    <p:sldId id="334" r:id="rId4"/>
    <p:sldId id="335" r:id="rId5"/>
    <p:sldId id="336" r:id="rId6"/>
    <p:sldId id="337" r:id="rId7"/>
    <p:sldId id="339"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02ED8876-AC9B-4291-A92E-3EDDDAA3F78B}"/>
    <pc:docChg chg="custSel modSld">
      <pc:chgData name="Amalia Spiliakou" userId="f4bd6b91a0b5818a" providerId="LiveId" clId="{02ED8876-AC9B-4291-A92E-3EDDDAA3F78B}" dt="2019-10-13T05:18:41.569" v="4" actId="27636"/>
      <pc:docMkLst>
        <pc:docMk/>
      </pc:docMkLst>
      <pc:sldChg chg="modSp">
        <pc:chgData name="Amalia Spiliakou" userId="f4bd6b91a0b5818a" providerId="LiveId" clId="{02ED8876-AC9B-4291-A92E-3EDDDAA3F78B}" dt="2019-10-13T05:18:41.569" v="4" actId="27636"/>
        <pc:sldMkLst>
          <pc:docMk/>
          <pc:sldMk cId="2579786581" sldId="339"/>
        </pc:sldMkLst>
        <pc:spChg chg="mod">
          <ac:chgData name="Amalia Spiliakou" userId="f4bd6b91a0b5818a" providerId="LiveId" clId="{02ED8876-AC9B-4291-A92E-3EDDDAA3F78B}" dt="2019-10-13T05:18:41.569" v="4" actId="27636"/>
          <ac:spMkLst>
            <pc:docMk/>
            <pc:sldMk cId="2579786581" sldId="339"/>
            <ac:spMk id="1331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2057469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005309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38D51-7516-4160-BCE9-9FF9236F612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487869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E38D51-7516-4160-BCE9-9FF9236F612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591060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38D51-7516-4160-BCE9-9FF9236F6120}" type="datetimeFigureOut">
              <a:rPr lang="en-US" smtClean="0"/>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513072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E38D51-7516-4160-BCE9-9FF9236F6120}" type="datetimeFigureOut">
              <a:rPr lang="en-US" smtClean="0"/>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564897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38D51-7516-4160-BCE9-9FF9236F6120}" type="datetimeFigureOut">
              <a:rPr lang="en-US" smtClean="0"/>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1619184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E38D51-7516-4160-BCE9-9FF9236F612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729653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E38D51-7516-4160-BCE9-9FF9236F612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1793806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873794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2913348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E38D51-7516-4160-BCE9-9FF9236F6120}" type="datetimeFigureOut">
              <a:rPr lang="en-US" smtClean="0"/>
              <a:t>10/13/2019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24C1A-01BB-4F5F-A75B-5E9BCF195A13}" type="slidenum">
              <a:rPr lang="en-US" smtClean="0"/>
              <a:t>‹#›</a:t>
            </a:fld>
            <a:endParaRPr lang="en-US"/>
          </a:p>
        </p:txBody>
      </p:sp>
    </p:spTree>
    <p:extLst>
      <p:ext uri="{BB962C8B-B14F-4D97-AF65-F5344CB8AC3E}">
        <p14:creationId xmlns:p14="http://schemas.microsoft.com/office/powerpoint/2010/main" val="429255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Ribbon: Curved and Tilted Up 3">
            <a:extLst>
              <a:ext uri="{FF2B5EF4-FFF2-40B4-BE49-F238E27FC236}">
                <a16:creationId xmlns:a16="http://schemas.microsoft.com/office/drawing/2014/main" id="{8136A10A-6FE6-477F-9175-6A6427C4D5B2}"/>
              </a:ext>
            </a:extLst>
          </p:cNvPr>
          <p:cNvSpPr/>
          <p:nvPr/>
        </p:nvSpPr>
        <p:spPr>
          <a:xfrm>
            <a:off x="571500" y="1607344"/>
            <a:ext cx="7979569" cy="3807619"/>
          </a:xfrm>
          <a:prstGeom prst="ellipseRibbon2">
            <a:avLst/>
          </a:prstGeom>
          <a:gradFill>
            <a:gsLst>
              <a:gs pos="1000">
                <a:schemeClr val="accent2">
                  <a:lumMod val="40000"/>
                  <a:lumOff val="60000"/>
                </a:schemeClr>
              </a:gs>
              <a:gs pos="50000">
                <a:schemeClr val="accent2">
                  <a:lumMod val="105000"/>
                  <a:satMod val="103000"/>
                  <a:tint val="73000"/>
                </a:schemeClr>
              </a:gs>
              <a:gs pos="100000">
                <a:schemeClr val="accent2">
                  <a:lumMod val="105000"/>
                  <a:satMod val="109000"/>
                  <a:tint val="81000"/>
                </a:schemeClr>
              </a:gs>
            </a:gsLst>
          </a:gradFill>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r>
              <a:rPr lang="en-US" sz="3300" b="1" dirty="0">
                <a:ln w="6600">
                  <a:solidFill>
                    <a:schemeClr val="accent2"/>
                  </a:solidFill>
                  <a:prstDash val="solid"/>
                </a:ln>
                <a:solidFill>
                  <a:srgbClr val="FFFFFF"/>
                </a:solidFill>
                <a:effectLst>
                  <a:outerShdw dist="38100" dir="2700000" algn="tl" rotWithShape="0">
                    <a:schemeClr val="accent2"/>
                  </a:outerShdw>
                </a:effectLst>
              </a:rPr>
              <a:t>Ancient Greek Pottery</a:t>
            </a:r>
          </a:p>
          <a:p>
            <a:pPr algn="ctr"/>
            <a:r>
              <a:rPr lang="en-US" sz="3300" b="1" dirty="0">
                <a:ln w="6600">
                  <a:solidFill>
                    <a:schemeClr val="accent2"/>
                  </a:solidFill>
                  <a:prstDash val="solid"/>
                </a:ln>
                <a:solidFill>
                  <a:srgbClr val="FFFFFF"/>
                </a:solidFill>
                <a:effectLst>
                  <a:outerShdw dist="38100" dir="2700000" algn="tl" rotWithShape="0">
                    <a:schemeClr val="accent2"/>
                  </a:outerShdw>
                </a:effectLst>
              </a:rPr>
              <a:t>The François Vase</a:t>
            </a: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877332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br>
              <a:rPr lang="en-US" sz="2200" b="1" dirty="0">
                <a:solidFill>
                  <a:schemeClr val="accent4">
                    <a:lumMod val="50000"/>
                  </a:schemeClr>
                </a:solidFill>
                <a:latin typeface="Papyrus" panose="03070502060502030205" pitchFamily="66" charset="0"/>
              </a:rPr>
            </a:br>
            <a:br>
              <a:rPr lang="en-US" sz="2200" b="1" dirty="0">
                <a:solidFill>
                  <a:schemeClr val="accent4">
                    <a:lumMod val="50000"/>
                  </a:schemeClr>
                </a:solidFill>
                <a:latin typeface="Papyrus" panose="03070502060502030205" pitchFamily="66" charset="0"/>
              </a:rPr>
            </a:br>
            <a:br>
              <a:rPr lang="en-US" sz="2200" b="1" dirty="0">
                <a:solidFill>
                  <a:schemeClr val="accent4">
                    <a:lumMod val="50000"/>
                  </a:schemeClr>
                </a:solidFill>
                <a:latin typeface="Papyrus" panose="03070502060502030205" pitchFamily="66" charset="0"/>
              </a:rPr>
            </a:br>
            <a:r>
              <a:rPr lang="en-US" sz="2200" b="1" dirty="0">
                <a:solidFill>
                  <a:schemeClr val="accent4">
                    <a:lumMod val="50000"/>
                  </a:schemeClr>
                </a:solidFill>
                <a:latin typeface="Papyrus" panose="03070502060502030205" pitchFamily="66" charset="0"/>
              </a:rPr>
              <a:t>François Vase, Volute Krater, black figure,  570-560 BC, painter Kleitias and potter Ergotimos, Florence Archaeological Museum</a:t>
            </a:r>
            <a:br>
              <a:rPr lang="en-US" sz="2200" b="1" dirty="0">
                <a:solidFill>
                  <a:schemeClr val="accent4">
                    <a:lumMod val="50000"/>
                  </a:schemeClr>
                </a:solidFill>
                <a:latin typeface="Papyrus" panose="03070502060502030205" pitchFamily="66" charset="0"/>
              </a:rPr>
            </a:br>
            <a:r>
              <a:rPr lang="en-US" sz="2200" b="1" dirty="0">
                <a:solidFill>
                  <a:schemeClr val="accent4">
                    <a:lumMod val="50000"/>
                  </a:schemeClr>
                </a:solidFill>
                <a:latin typeface="Papyrus" panose="03070502060502030205" pitchFamily="66" charset="0"/>
              </a:rPr>
              <a:t>François Vase is richly decorated in seven registers with additional scenes on handles.</a:t>
            </a:r>
            <a:br>
              <a:rPr lang="en-US" sz="2200" b="1" dirty="0">
                <a:solidFill>
                  <a:schemeClr val="accent4">
                    <a:lumMod val="50000"/>
                  </a:schemeClr>
                </a:solidFill>
                <a:latin typeface="Papyrus" panose="03070502060502030205" pitchFamily="66" charset="0"/>
              </a:rPr>
            </a:br>
            <a:br>
              <a:rPr lang="en-US" sz="2200" b="1" dirty="0">
                <a:solidFill>
                  <a:schemeClr val="accent4">
                    <a:lumMod val="50000"/>
                  </a:schemeClr>
                </a:solidFill>
                <a:latin typeface="Papyrus" panose="03070502060502030205" pitchFamily="66" charset="0"/>
              </a:rPr>
            </a:br>
            <a:br>
              <a:rPr lang="en-US" sz="1500" b="1" dirty="0">
                <a:latin typeface="Papyrus" panose="03070502060502030205" pitchFamily="66" charset="0"/>
              </a:rPr>
            </a:br>
            <a:br>
              <a:rPr lang="en-US" sz="1200" b="1" dirty="0"/>
            </a:br>
            <a:endParaRPr lang="el-GR" sz="1200" b="1" dirty="0"/>
          </a:p>
        </p:txBody>
      </p:sp>
      <p:pic>
        <p:nvPicPr>
          <p:cNvPr id="12300" name="Picture 12" descr="http://www.florenceinferno.com/wp-content/uploads/2014/04/fran%C3%A7ois_vase_frontal_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77" y="1681417"/>
            <a:ext cx="6894200" cy="458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descr="https://greekpaintedpottery.files.wordpress.com/2012/10/080amolenuvolette-it-570-le-vase-franc3a7ois-vue-de-trois-quart-the-franc3a7ois-vase-seen-of-three-quar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3481" y="2150920"/>
            <a:ext cx="3100242" cy="3945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46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9219" name="Content Placeholder 3"/>
          <p:cNvSpPr>
            <a:spLocks noGrp="1"/>
          </p:cNvSpPr>
          <p:nvPr>
            <p:ph sz="half" idx="2"/>
          </p:nvPr>
        </p:nvSpPr>
        <p:spPr>
          <a:xfrm>
            <a:off x="5406888" y="1612624"/>
            <a:ext cx="3568147" cy="4283766"/>
          </a:xfrm>
        </p:spPr>
        <p:txBody>
          <a:bodyPr>
            <a:normAutofit/>
          </a:bodyPr>
          <a:lstStyle/>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Location:</a:t>
            </a:r>
            <a:r>
              <a:rPr lang="en-US" altLang="el-GR" sz="2000" dirty="0">
                <a:solidFill>
                  <a:schemeClr val="accent4">
                    <a:lumMod val="50000"/>
                  </a:schemeClr>
                </a:solidFill>
                <a:latin typeface="Papyrus" panose="03070502060502030205" pitchFamily="66" charset="0"/>
                <a:cs typeface="Times New Roman" panose="02020603050405020304" pitchFamily="18" charset="0"/>
              </a:rPr>
              <a:t> Museo  Archeologico, Florence</a:t>
            </a:r>
          </a:p>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Date: </a:t>
            </a:r>
            <a:r>
              <a:rPr lang="en-US" altLang="el-GR" sz="2000" dirty="0">
                <a:solidFill>
                  <a:schemeClr val="accent4">
                    <a:lumMod val="50000"/>
                  </a:schemeClr>
                </a:solidFill>
                <a:latin typeface="Papyrus" panose="03070502060502030205" pitchFamily="66" charset="0"/>
                <a:cs typeface="Times New Roman" panose="02020603050405020304" pitchFamily="18" charset="0"/>
              </a:rPr>
              <a:t>c.570 B.C.E. (archaic period)</a:t>
            </a:r>
          </a:p>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Painte</a:t>
            </a:r>
            <a:r>
              <a:rPr lang="en-US" altLang="el-GR" sz="2000" dirty="0">
                <a:solidFill>
                  <a:schemeClr val="accent4">
                    <a:lumMod val="50000"/>
                  </a:schemeClr>
                </a:solidFill>
                <a:latin typeface="Papyrus" panose="03070502060502030205" pitchFamily="66" charset="0"/>
                <a:cs typeface="Times New Roman" panose="02020603050405020304" pitchFamily="18" charset="0"/>
              </a:rPr>
              <a:t>r: Kleitias</a:t>
            </a:r>
          </a:p>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Potter:</a:t>
            </a:r>
            <a:r>
              <a:rPr lang="en-US" altLang="el-GR" sz="2000" dirty="0">
                <a:solidFill>
                  <a:schemeClr val="accent4">
                    <a:lumMod val="50000"/>
                  </a:schemeClr>
                </a:solidFill>
                <a:latin typeface="Papyrus" panose="03070502060502030205" pitchFamily="66" charset="0"/>
                <a:cs typeface="Times New Roman" panose="02020603050405020304" pitchFamily="18" charset="0"/>
              </a:rPr>
              <a:t> Ergotimos</a:t>
            </a:r>
          </a:p>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Shape:</a:t>
            </a:r>
            <a:r>
              <a:rPr lang="en-US" altLang="el-GR" sz="2000" dirty="0">
                <a:solidFill>
                  <a:schemeClr val="accent4">
                    <a:lumMod val="50000"/>
                  </a:schemeClr>
                </a:solidFill>
                <a:latin typeface="Papyrus" panose="03070502060502030205" pitchFamily="66" charset="0"/>
                <a:cs typeface="Times New Roman" panose="02020603050405020304" pitchFamily="18" charset="0"/>
              </a:rPr>
              <a:t> volute krater</a:t>
            </a:r>
          </a:p>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Size: </a:t>
            </a:r>
            <a:r>
              <a:rPr lang="en-US" altLang="el-GR" sz="2000" dirty="0">
                <a:solidFill>
                  <a:schemeClr val="accent4">
                    <a:lumMod val="50000"/>
                  </a:schemeClr>
                </a:solidFill>
                <a:latin typeface="Papyrus" panose="03070502060502030205" pitchFamily="66" charset="0"/>
                <a:cs typeface="Times New Roman" panose="02020603050405020304" pitchFamily="18" charset="0"/>
              </a:rPr>
              <a:t>66cm</a:t>
            </a:r>
          </a:p>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Technique:</a:t>
            </a:r>
            <a:r>
              <a:rPr lang="en-US" altLang="el-GR" sz="2000" dirty="0">
                <a:solidFill>
                  <a:schemeClr val="accent4">
                    <a:lumMod val="50000"/>
                  </a:schemeClr>
                </a:solidFill>
                <a:latin typeface="Papyrus" panose="03070502060502030205" pitchFamily="66" charset="0"/>
                <a:cs typeface="Times New Roman" panose="02020603050405020304" pitchFamily="18" charset="0"/>
              </a:rPr>
              <a:t> Black-Figure</a:t>
            </a:r>
          </a:p>
          <a:p>
            <a:r>
              <a:rPr lang="en-US" altLang="el-GR" sz="2000" b="1" dirty="0">
                <a:solidFill>
                  <a:schemeClr val="accent4">
                    <a:lumMod val="50000"/>
                  </a:schemeClr>
                </a:solidFill>
                <a:latin typeface="Papyrus" panose="03070502060502030205" pitchFamily="66" charset="0"/>
                <a:cs typeface="Times New Roman" panose="02020603050405020304" pitchFamily="18" charset="0"/>
              </a:rPr>
              <a:t>Function: </a:t>
            </a:r>
            <a:r>
              <a:rPr lang="en-US" altLang="el-GR" sz="2000" dirty="0">
                <a:solidFill>
                  <a:schemeClr val="accent4">
                    <a:lumMod val="50000"/>
                  </a:schemeClr>
                </a:solidFill>
                <a:latin typeface="Papyrus" panose="03070502060502030205" pitchFamily="66" charset="0"/>
                <a:cs typeface="Times New Roman" panose="02020603050405020304" pitchFamily="18" charset="0"/>
              </a:rPr>
              <a:t>mixing bowl for wine and water.</a:t>
            </a:r>
          </a:p>
        </p:txBody>
      </p:sp>
      <p:pic>
        <p:nvPicPr>
          <p:cNvPr id="3074" name="Picture 2" descr="Αποτέλεσμα εικόνας για François Vase">
            <a:extLst>
              <a:ext uri="{FF2B5EF4-FFF2-40B4-BE49-F238E27FC236}">
                <a16:creationId xmlns:a16="http://schemas.microsoft.com/office/drawing/2014/main" id="{62A89F26-8F65-45FA-8EB9-C227015F50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0987"/>
            <a:ext cx="5254834" cy="6596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08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243" name="Rectangle 2"/>
          <p:cNvSpPr>
            <a:spLocks noChangeArrowheads="1"/>
          </p:cNvSpPr>
          <p:nvPr/>
        </p:nvSpPr>
        <p:spPr bwMode="auto">
          <a:xfrm>
            <a:off x="4572000" y="663388"/>
            <a:ext cx="4363278" cy="621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sz="2000" dirty="0">
              <a:solidFill>
                <a:schemeClr val="accent4">
                  <a:lumMod val="50000"/>
                </a:schemeClr>
              </a:solidFill>
              <a:latin typeface="Papyrus" panose="03070502060502030205" pitchFamily="66" charset="0"/>
              <a:cs typeface="Times New Roman" panose="02020603050405020304" pitchFamily="18" charset="0"/>
            </a:endParaRPr>
          </a:p>
          <a:p>
            <a:pPr eaLnBrk="1" hangingPunct="1"/>
            <a:endParaRPr lang="en-US" altLang="el-GR" sz="2000" dirty="0">
              <a:solidFill>
                <a:schemeClr val="accent4">
                  <a:lumMod val="50000"/>
                </a:schemeClr>
              </a:solidFill>
              <a:latin typeface="Papyrus" panose="03070502060502030205" pitchFamily="66" charset="0"/>
              <a:cs typeface="Times New Roman" panose="02020603050405020304" pitchFamily="18" charset="0"/>
            </a:endParaRPr>
          </a:p>
          <a:p>
            <a:pPr eaLnBrk="1" hangingPunct="1"/>
            <a:r>
              <a:rPr lang="en-US" altLang="el-GR" sz="2000" dirty="0">
                <a:solidFill>
                  <a:schemeClr val="accent4">
                    <a:lumMod val="50000"/>
                  </a:schemeClr>
                </a:solidFill>
                <a:latin typeface="Papyrus" panose="03070502060502030205" pitchFamily="66" charset="0"/>
                <a:cs typeface="Times New Roman" panose="02020603050405020304" pitchFamily="18" charset="0"/>
              </a:rPr>
              <a:t>1. Shape and decoration revolutionary for time</a:t>
            </a:r>
          </a:p>
          <a:p>
            <a:pPr eaLnBrk="1" hangingPunct="1"/>
            <a:r>
              <a:rPr lang="en-US" altLang="el-GR" sz="2000" dirty="0">
                <a:solidFill>
                  <a:schemeClr val="accent4">
                    <a:lumMod val="50000"/>
                  </a:schemeClr>
                </a:solidFill>
                <a:latin typeface="Papyrus" panose="03070502060502030205" pitchFamily="66" charset="0"/>
                <a:cs typeface="Times New Roman" panose="02020603050405020304" pitchFamily="18" charset="0"/>
              </a:rPr>
              <a:t>2. Painted decoration inspired by Corinthian miniaturist style in vogue during the Orientalizing period</a:t>
            </a:r>
          </a:p>
          <a:p>
            <a:pPr eaLnBrk="1" hangingPunct="1"/>
            <a:r>
              <a:rPr lang="en-US" altLang="el-GR" sz="2000" dirty="0">
                <a:solidFill>
                  <a:schemeClr val="accent4">
                    <a:lumMod val="50000"/>
                  </a:schemeClr>
                </a:solidFill>
                <a:latin typeface="Papyrus" panose="03070502060502030205" pitchFamily="66" charset="0"/>
                <a:cs typeface="Times New Roman" panose="02020603050405020304" pitchFamily="18" charset="0"/>
              </a:rPr>
              <a:t>3. Division into seven friezes or bands</a:t>
            </a:r>
          </a:p>
          <a:p>
            <a:pPr eaLnBrk="1" hangingPunct="1"/>
            <a:r>
              <a:rPr lang="en-US" altLang="el-GR" sz="2000" dirty="0">
                <a:solidFill>
                  <a:schemeClr val="accent4">
                    <a:lumMod val="50000"/>
                  </a:schemeClr>
                </a:solidFill>
                <a:latin typeface="Papyrus" panose="03070502060502030205" pitchFamily="66" charset="0"/>
                <a:cs typeface="Times New Roman" panose="02020603050405020304" pitchFamily="18" charset="0"/>
              </a:rPr>
              <a:t>4. 270 human and animal figurines and 121 of them inscribed with names</a:t>
            </a:r>
          </a:p>
          <a:p>
            <a:pPr eaLnBrk="1" hangingPunct="1"/>
            <a:r>
              <a:rPr lang="en-US" altLang="el-GR" sz="2000" dirty="0">
                <a:solidFill>
                  <a:schemeClr val="accent4">
                    <a:lumMod val="50000"/>
                  </a:schemeClr>
                </a:solidFill>
                <a:latin typeface="Papyrus" panose="03070502060502030205" pitchFamily="66" charset="0"/>
                <a:cs typeface="Times New Roman" panose="02020603050405020304" pitchFamily="18" charset="0"/>
              </a:rPr>
              <a:t>5. Boustrophedon writing: the writing goes in either direction,</a:t>
            </a:r>
          </a:p>
          <a:p>
            <a:pPr eaLnBrk="1" hangingPunct="1"/>
            <a:r>
              <a:rPr lang="en-US" altLang="el-GR" sz="2000" dirty="0">
                <a:solidFill>
                  <a:schemeClr val="accent4">
                    <a:lumMod val="50000"/>
                  </a:schemeClr>
                </a:solidFill>
                <a:latin typeface="Papyrus" panose="03070502060502030205" pitchFamily="66" charset="0"/>
                <a:cs typeface="Times New Roman" panose="02020603050405020304" pitchFamily="18" charset="0"/>
              </a:rPr>
              <a:t>6. Features of  the Orientalizing period like</a:t>
            </a:r>
          </a:p>
          <a:p>
            <a:pPr eaLnBrk="1" hangingPunct="1"/>
            <a:r>
              <a:rPr lang="en-US" altLang="el-GR" sz="2000" dirty="0">
                <a:solidFill>
                  <a:schemeClr val="accent4">
                    <a:lumMod val="50000"/>
                  </a:schemeClr>
                </a:solidFill>
                <a:latin typeface="Papyrus" panose="03070502060502030205" pitchFamily="66" charset="0"/>
                <a:cs typeface="Times New Roman" panose="02020603050405020304" pitchFamily="18" charset="0"/>
              </a:rPr>
              <a:t>mythological animals such as griffins and sphinxes as well as exotic vegetable motifs like the lotus and palmettos, evident in the decoration of the vase.</a:t>
            </a:r>
          </a:p>
          <a:p>
            <a:pPr eaLnBrk="1" hangingPunct="1"/>
            <a:endParaRPr lang="en-US" altLang="el-GR" dirty="0">
              <a:solidFill>
                <a:schemeClr val="accent4">
                  <a:lumMod val="50000"/>
                </a:schemeClr>
              </a:solidFill>
              <a:latin typeface="Papyrus" panose="03070502060502030205" pitchFamily="66" charset="0"/>
              <a:cs typeface="Times New Roman" panose="02020603050405020304" pitchFamily="18" charset="0"/>
            </a:endParaRPr>
          </a:p>
        </p:txBody>
      </p:sp>
      <p:sp>
        <p:nvSpPr>
          <p:cNvPr id="10244" name="Title 3"/>
          <p:cNvSpPr>
            <a:spLocks noGrp="1"/>
          </p:cNvSpPr>
          <p:nvPr>
            <p:ph type="title"/>
          </p:nvPr>
        </p:nvSpPr>
        <p:spPr>
          <a:xfrm>
            <a:off x="457200" y="365126"/>
            <a:ext cx="3870724" cy="1325563"/>
          </a:xfrm>
        </p:spPr>
        <p:txBody>
          <a:bodyPr>
            <a:normAutofit/>
          </a:bodyPr>
          <a:lstStyle/>
          <a:p>
            <a:pPr algn="ctr"/>
            <a:r>
              <a:rPr lang="en-US" altLang="el-GR" sz="2100" b="1" dirty="0">
                <a:solidFill>
                  <a:schemeClr val="accent4">
                    <a:lumMod val="50000"/>
                  </a:schemeClr>
                </a:solidFill>
                <a:latin typeface="Papyrus" panose="03070502060502030205" pitchFamily="66" charset="0"/>
                <a:cs typeface="Times New Roman" panose="02020603050405020304" pitchFamily="18" charset="0"/>
              </a:rPr>
              <a:t>The</a:t>
            </a:r>
            <a:r>
              <a:rPr lang="en-US" altLang="el-GR" sz="2100" dirty="0">
                <a:solidFill>
                  <a:schemeClr val="accent4">
                    <a:lumMod val="50000"/>
                  </a:schemeClr>
                </a:solidFill>
                <a:latin typeface="Papyrus" panose="03070502060502030205" pitchFamily="66" charset="0"/>
                <a:cs typeface="Times New Roman" panose="02020603050405020304" pitchFamily="18" charset="0"/>
              </a:rPr>
              <a:t> </a:t>
            </a:r>
            <a:r>
              <a:rPr lang="el-GR" altLang="el-GR" sz="2100" b="1" dirty="0" err="1">
                <a:solidFill>
                  <a:schemeClr val="accent4">
                    <a:lumMod val="50000"/>
                  </a:schemeClr>
                </a:solidFill>
                <a:latin typeface="Times New Roman" panose="02020603050405020304" pitchFamily="18" charset="0"/>
                <a:cs typeface="Times New Roman" panose="02020603050405020304" pitchFamily="18" charset="0"/>
              </a:rPr>
              <a:t>François</a:t>
            </a:r>
            <a:r>
              <a:rPr lang="el-GR" altLang="el-GR" sz="2100" b="1" dirty="0">
                <a:solidFill>
                  <a:schemeClr val="accent4">
                    <a:lumMod val="50000"/>
                  </a:schemeClr>
                </a:solidFill>
                <a:latin typeface="Times New Roman" panose="02020603050405020304" pitchFamily="18" charset="0"/>
                <a:cs typeface="Times New Roman" panose="02020603050405020304" pitchFamily="18" charset="0"/>
              </a:rPr>
              <a:t> </a:t>
            </a:r>
            <a:r>
              <a:rPr lang="el-GR" altLang="el-GR" sz="2100" b="1" dirty="0" err="1">
                <a:solidFill>
                  <a:schemeClr val="accent4">
                    <a:lumMod val="50000"/>
                  </a:schemeClr>
                </a:solidFill>
                <a:latin typeface="Times New Roman" panose="02020603050405020304" pitchFamily="18" charset="0"/>
                <a:cs typeface="Times New Roman" panose="02020603050405020304" pitchFamily="18" charset="0"/>
              </a:rPr>
              <a:t>Vase</a:t>
            </a:r>
            <a:r>
              <a:rPr lang="en-US" altLang="el-GR" sz="2100" b="1" dirty="0">
                <a:solidFill>
                  <a:schemeClr val="accent4">
                    <a:lumMod val="50000"/>
                  </a:schemeClr>
                </a:solidFill>
                <a:latin typeface="Papyrus" panose="03070502060502030205" pitchFamily="66" charset="0"/>
                <a:cs typeface="Times New Roman" panose="02020603050405020304" pitchFamily="18" charset="0"/>
              </a:rPr>
              <a:t> – Basic Characteristics</a:t>
            </a:r>
            <a:endParaRPr lang="en-US" altLang="el-GR" sz="2100" dirty="0">
              <a:solidFill>
                <a:schemeClr val="accent4">
                  <a:lumMod val="50000"/>
                </a:schemeClr>
              </a:solidFill>
              <a:latin typeface="Papyrus" panose="03070502060502030205" pitchFamily="66" charset="0"/>
              <a:cs typeface="Times New Roman" panose="02020603050405020304" pitchFamily="18" charset="0"/>
            </a:endParaRPr>
          </a:p>
        </p:txBody>
      </p:sp>
      <p:pic>
        <p:nvPicPr>
          <p:cNvPr id="2050" name="Picture 2" descr="Αποτέλεσμα εικόνας για François Vase">
            <a:extLst>
              <a:ext uri="{FF2B5EF4-FFF2-40B4-BE49-F238E27FC236}">
                <a16:creationId xmlns:a16="http://schemas.microsoft.com/office/drawing/2014/main" id="{15D23889-2BE7-4BCE-BCF4-660C98448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22" y="1273113"/>
            <a:ext cx="4267200" cy="5356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637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89841" y="1131094"/>
            <a:ext cx="5554159" cy="994172"/>
          </a:xfrm>
        </p:spPr>
        <p:txBody>
          <a:bodyPr>
            <a:normAutofit fontScale="90000"/>
          </a:bodyPr>
          <a:lstStyle/>
          <a:p>
            <a:br>
              <a:rPr lang="en-US" sz="1200" b="1" dirty="0"/>
            </a:br>
            <a:br>
              <a:rPr lang="en-US" sz="1200" b="1" dirty="0"/>
            </a:br>
            <a:br>
              <a:rPr lang="en-US" sz="1200" b="1" dirty="0"/>
            </a:br>
            <a:br>
              <a:rPr lang="en-US" sz="1200" b="1" dirty="0"/>
            </a:br>
            <a:br>
              <a:rPr lang="en-US" sz="1200" b="1" dirty="0"/>
            </a:br>
            <a:br>
              <a:rPr lang="en-US" sz="1200" b="1" dirty="0"/>
            </a:br>
            <a:br>
              <a:rPr lang="en-US" sz="1200" b="1" dirty="0"/>
            </a:br>
            <a:br>
              <a:rPr lang="en-US" sz="1200" b="1" dirty="0"/>
            </a:br>
            <a:br>
              <a:rPr lang="en-US" sz="1200" b="1" dirty="0"/>
            </a:br>
            <a:br>
              <a:rPr lang="en-US" sz="1200" b="1" dirty="0"/>
            </a:br>
            <a:br>
              <a:rPr lang="en-US" sz="1200" b="1" dirty="0"/>
            </a:br>
            <a:br>
              <a:rPr lang="en-US" sz="1200" b="1" dirty="0"/>
            </a:br>
            <a:r>
              <a:rPr lang="en-US" sz="2200" b="1" dirty="0">
                <a:solidFill>
                  <a:schemeClr val="accent4">
                    <a:lumMod val="50000"/>
                  </a:schemeClr>
                </a:solidFill>
                <a:latin typeface="Papyrus" panose="03070502060502030205" pitchFamily="66" charset="0"/>
              </a:rPr>
              <a:t>Side A top – Side B bottom</a:t>
            </a:r>
            <a:br>
              <a:rPr lang="en-US" sz="800" b="1" dirty="0">
                <a:solidFill>
                  <a:schemeClr val="accent4">
                    <a:lumMod val="50000"/>
                  </a:schemeClr>
                </a:solidFill>
                <a:latin typeface="Papyrus" panose="03070502060502030205" pitchFamily="66" charset="0"/>
              </a:rPr>
            </a:br>
            <a:br>
              <a:rPr lang="en-US" sz="1800" b="1" dirty="0"/>
            </a:br>
            <a:r>
              <a:rPr lang="en-US" sz="1800" b="1" dirty="0">
                <a:solidFill>
                  <a:schemeClr val="accent4">
                    <a:lumMod val="50000"/>
                  </a:schemeClr>
                </a:solidFill>
                <a:latin typeface="Papyrus" panose="03070502060502030205" pitchFamily="66" charset="0"/>
              </a:rPr>
              <a:t>Two friezes on the neck: above, the hunt for the </a:t>
            </a:r>
            <a:r>
              <a:rPr lang="en-US" sz="1800" b="1" dirty="0" err="1">
                <a:solidFill>
                  <a:schemeClr val="accent4">
                    <a:lumMod val="50000"/>
                  </a:schemeClr>
                </a:solidFill>
                <a:latin typeface="Papyrus" panose="03070502060502030205" pitchFamily="66" charset="0"/>
              </a:rPr>
              <a:t>Calydonian</a:t>
            </a:r>
            <a:r>
              <a:rPr lang="en-US" sz="1800" b="1" dirty="0">
                <a:solidFill>
                  <a:schemeClr val="accent4">
                    <a:lumMod val="50000"/>
                  </a:schemeClr>
                </a:solidFill>
                <a:latin typeface="Papyrus" panose="03070502060502030205" pitchFamily="66" charset="0"/>
              </a:rPr>
              <a:t> Boar (A), and the dance of Theseus and the Athenian youths on their escape from Crete (B), and below, chariot race in the funeral games for </a:t>
            </a:r>
            <a:r>
              <a:rPr lang="en-US" sz="1800" b="1" dirty="0" err="1">
                <a:solidFill>
                  <a:schemeClr val="accent4">
                    <a:lumMod val="50000"/>
                  </a:schemeClr>
                </a:solidFill>
                <a:latin typeface="Papyrus" panose="03070502060502030205" pitchFamily="66" charset="0"/>
              </a:rPr>
              <a:t>Patroklos</a:t>
            </a:r>
            <a:r>
              <a:rPr lang="en-US" sz="1800" b="1" dirty="0">
                <a:solidFill>
                  <a:schemeClr val="accent4">
                    <a:lumMod val="50000"/>
                  </a:schemeClr>
                </a:solidFill>
                <a:latin typeface="Papyrus" panose="03070502060502030205" pitchFamily="66" charset="0"/>
              </a:rPr>
              <a:t> (A), and the battle between </a:t>
            </a:r>
            <a:r>
              <a:rPr lang="en-US" sz="1800" b="1" dirty="0" err="1">
                <a:solidFill>
                  <a:schemeClr val="accent4">
                    <a:lumMod val="50000"/>
                  </a:schemeClr>
                </a:solidFill>
                <a:latin typeface="Papyrus" panose="03070502060502030205" pitchFamily="66" charset="0"/>
              </a:rPr>
              <a:t>Lapiths</a:t>
            </a:r>
            <a:r>
              <a:rPr lang="en-US" sz="1800" b="1" dirty="0">
                <a:solidFill>
                  <a:schemeClr val="accent4">
                    <a:lumMod val="50000"/>
                  </a:schemeClr>
                </a:solidFill>
                <a:latin typeface="Papyrus" panose="03070502060502030205" pitchFamily="66" charset="0"/>
              </a:rPr>
              <a:t> and Centaurs (B). </a:t>
            </a:r>
            <a:br>
              <a:rPr lang="en-US" sz="1800" b="1" dirty="0">
                <a:solidFill>
                  <a:schemeClr val="accent4">
                    <a:lumMod val="50000"/>
                  </a:schemeClr>
                </a:solidFill>
                <a:latin typeface="Papyrus" panose="03070502060502030205" pitchFamily="66" charset="0"/>
              </a:rPr>
            </a:br>
            <a:br>
              <a:rPr lang="en-US" sz="1800" b="1" dirty="0">
                <a:solidFill>
                  <a:schemeClr val="accent4">
                    <a:lumMod val="50000"/>
                  </a:schemeClr>
                </a:solidFill>
                <a:latin typeface="Papyrus" panose="03070502060502030205" pitchFamily="66" charset="0"/>
              </a:rPr>
            </a:br>
            <a:r>
              <a:rPr lang="en-US" sz="1800" b="1" dirty="0">
                <a:solidFill>
                  <a:schemeClr val="accent4">
                    <a:lumMod val="50000"/>
                  </a:schemeClr>
                </a:solidFill>
                <a:latin typeface="Papyrus" panose="03070502060502030205" pitchFamily="66" charset="0"/>
              </a:rPr>
              <a:t>On the shoulder, continuous around the whole vase, the wedding of Peleus and Thetis and a procession of deities.</a:t>
            </a:r>
            <a:br>
              <a:rPr lang="en-US" sz="1800" b="1" dirty="0">
                <a:solidFill>
                  <a:schemeClr val="accent4">
                    <a:lumMod val="50000"/>
                  </a:schemeClr>
                </a:solidFill>
                <a:latin typeface="Papyrus" panose="03070502060502030205" pitchFamily="66" charset="0"/>
              </a:rPr>
            </a:br>
            <a:br>
              <a:rPr lang="en-US" sz="1800" b="1" dirty="0">
                <a:solidFill>
                  <a:schemeClr val="accent4">
                    <a:lumMod val="50000"/>
                  </a:schemeClr>
                </a:solidFill>
                <a:latin typeface="Papyrus" panose="03070502060502030205" pitchFamily="66" charset="0"/>
              </a:rPr>
            </a:br>
            <a:r>
              <a:rPr lang="en-US" sz="1800" b="1" dirty="0">
                <a:solidFill>
                  <a:schemeClr val="accent4">
                    <a:lumMod val="50000"/>
                  </a:schemeClr>
                </a:solidFill>
                <a:latin typeface="Papyrus" panose="03070502060502030205" pitchFamily="66" charset="0"/>
              </a:rPr>
              <a:t>On the lower body, Achilles chasing </a:t>
            </a:r>
            <a:r>
              <a:rPr lang="en-US" sz="1800" b="1" dirty="0" err="1">
                <a:solidFill>
                  <a:schemeClr val="accent4">
                    <a:lumMod val="50000"/>
                  </a:schemeClr>
                </a:solidFill>
                <a:latin typeface="Papyrus" panose="03070502060502030205" pitchFamily="66" charset="0"/>
              </a:rPr>
              <a:t>Troilos</a:t>
            </a:r>
            <a:r>
              <a:rPr lang="en-US" sz="1800" b="1" dirty="0">
                <a:solidFill>
                  <a:schemeClr val="accent4">
                    <a:lumMod val="50000"/>
                  </a:schemeClr>
                </a:solidFill>
                <a:latin typeface="Papyrus" panose="03070502060502030205" pitchFamily="66" charset="0"/>
              </a:rPr>
              <a:t> (A) and the return of Hephaistos to Olympus (B). </a:t>
            </a:r>
            <a:br>
              <a:rPr lang="en-US" sz="1800" b="1" dirty="0">
                <a:solidFill>
                  <a:schemeClr val="accent4">
                    <a:lumMod val="50000"/>
                  </a:schemeClr>
                </a:solidFill>
                <a:latin typeface="Papyrus" panose="03070502060502030205" pitchFamily="66" charset="0"/>
              </a:rPr>
            </a:br>
            <a:br>
              <a:rPr lang="en-US" sz="1800" b="1" dirty="0">
                <a:solidFill>
                  <a:schemeClr val="accent4">
                    <a:lumMod val="50000"/>
                  </a:schemeClr>
                </a:solidFill>
                <a:latin typeface="Papyrus" panose="03070502060502030205" pitchFamily="66" charset="0"/>
              </a:rPr>
            </a:br>
            <a:r>
              <a:rPr lang="en-US" sz="1800" b="1" dirty="0">
                <a:solidFill>
                  <a:schemeClr val="accent4">
                    <a:lumMod val="50000"/>
                  </a:schemeClr>
                </a:solidFill>
                <a:latin typeface="Papyrus" panose="03070502060502030205" pitchFamily="66" charset="0"/>
              </a:rPr>
              <a:t>Lower register: sphinxes, animal battles, and </a:t>
            </a:r>
            <a:r>
              <a:rPr lang="en-US" sz="1800" b="1" dirty="0" err="1">
                <a:solidFill>
                  <a:schemeClr val="accent4">
                    <a:lumMod val="50000"/>
                  </a:schemeClr>
                </a:solidFill>
                <a:latin typeface="Papyrus" panose="03070502060502030205" pitchFamily="66" charset="0"/>
              </a:rPr>
              <a:t>palmette</a:t>
            </a:r>
            <a:r>
              <a:rPr lang="en-US" sz="1800" b="1" dirty="0">
                <a:solidFill>
                  <a:schemeClr val="accent4">
                    <a:lumMod val="50000"/>
                  </a:schemeClr>
                </a:solidFill>
                <a:latin typeface="Papyrus" panose="03070502060502030205" pitchFamily="66" charset="0"/>
              </a:rPr>
              <a:t> decoration. </a:t>
            </a:r>
            <a:br>
              <a:rPr lang="en-US" sz="1800" b="1" dirty="0">
                <a:solidFill>
                  <a:schemeClr val="accent4">
                    <a:lumMod val="50000"/>
                  </a:schemeClr>
                </a:solidFill>
                <a:latin typeface="Papyrus" panose="03070502060502030205" pitchFamily="66" charset="0"/>
              </a:rPr>
            </a:br>
            <a:br>
              <a:rPr lang="en-US" sz="1800" b="1" dirty="0">
                <a:solidFill>
                  <a:schemeClr val="accent4">
                    <a:lumMod val="50000"/>
                  </a:schemeClr>
                </a:solidFill>
                <a:latin typeface="Papyrus" panose="03070502060502030205" pitchFamily="66" charset="0"/>
              </a:rPr>
            </a:br>
            <a:r>
              <a:rPr lang="en-US" sz="1800" b="1" dirty="0">
                <a:solidFill>
                  <a:schemeClr val="accent4">
                    <a:lumMod val="50000"/>
                  </a:schemeClr>
                </a:solidFill>
                <a:latin typeface="Papyrus" panose="03070502060502030205" pitchFamily="66" charset="0"/>
              </a:rPr>
              <a:t>On the foot, the battle between pygmies and cranes. </a:t>
            </a:r>
            <a:br>
              <a:rPr lang="en-US" sz="1800" b="1" dirty="0">
                <a:solidFill>
                  <a:schemeClr val="accent4">
                    <a:lumMod val="50000"/>
                  </a:schemeClr>
                </a:solidFill>
                <a:latin typeface="Papyrus" panose="03070502060502030205" pitchFamily="66" charset="0"/>
              </a:rPr>
            </a:br>
            <a:r>
              <a:rPr lang="en-US" sz="1800" b="1" dirty="0">
                <a:solidFill>
                  <a:schemeClr val="accent4">
                    <a:lumMod val="50000"/>
                  </a:schemeClr>
                </a:solidFill>
                <a:latin typeface="Papyrus" panose="03070502060502030205" pitchFamily="66" charset="0"/>
              </a:rPr>
              <a:t>On the handles, Ajax carrying the dead Achilles, and Artemis or the Mistress of Beasts.</a:t>
            </a:r>
            <a:endParaRPr lang="el-GR" sz="1800" b="1" dirty="0">
              <a:solidFill>
                <a:schemeClr val="accent4">
                  <a:lumMod val="50000"/>
                </a:schemeClr>
              </a:solidFill>
            </a:endParaRPr>
          </a:p>
        </p:txBody>
      </p:sp>
      <p:pic>
        <p:nvPicPr>
          <p:cNvPr id="7" name="Picture 4" descr="http://faculty.goucher.edu/eng230/calydonian-boar.jpg">
            <a:extLst>
              <a:ext uri="{FF2B5EF4-FFF2-40B4-BE49-F238E27FC236}">
                <a16:creationId xmlns:a16="http://schemas.microsoft.com/office/drawing/2014/main" id="{6F3EB8C0-5C11-4BBD-8ABF-72084DAC08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9841" y="4823012"/>
            <a:ext cx="5390938" cy="190383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Σχετική εικόνα">
            <a:extLst>
              <a:ext uri="{FF2B5EF4-FFF2-40B4-BE49-F238E27FC236}">
                <a16:creationId xmlns:a16="http://schemas.microsoft.com/office/drawing/2014/main" id="{989952C3-76FF-40DB-8F05-CFD4512B7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21" y="3429000"/>
            <a:ext cx="3352816" cy="32978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Σχετική εικόνα">
            <a:extLst>
              <a:ext uri="{FF2B5EF4-FFF2-40B4-BE49-F238E27FC236}">
                <a16:creationId xmlns:a16="http://schemas.microsoft.com/office/drawing/2014/main" id="{A9E172BD-8F24-4823-86A5-A3CCEB495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221" y="131148"/>
            <a:ext cx="3352817" cy="3386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68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290" name="Title 1"/>
          <p:cNvSpPr>
            <a:spLocks noGrp="1"/>
          </p:cNvSpPr>
          <p:nvPr>
            <p:ph type="title"/>
          </p:nvPr>
        </p:nvSpPr>
        <p:spPr>
          <a:xfrm>
            <a:off x="4724400" y="1131094"/>
            <a:ext cx="4273171" cy="994172"/>
          </a:xfrm>
        </p:spPr>
        <p:txBody>
          <a:bodyPr>
            <a:normAutofit fontScale="90000"/>
          </a:bodyPr>
          <a:lstStyle/>
          <a:p>
            <a:pPr algn="ctr"/>
            <a:br>
              <a:rPr lang="en-US" altLang="el-GR" sz="1500" b="1" dirty="0"/>
            </a:br>
            <a:br>
              <a:rPr lang="en-US" altLang="el-GR" sz="1500" b="1" dirty="0"/>
            </a:br>
            <a:r>
              <a:rPr lang="en-US" altLang="el-GR" sz="2200" b="1" dirty="0">
                <a:solidFill>
                  <a:schemeClr val="accent4">
                    <a:lumMod val="50000"/>
                  </a:schemeClr>
                </a:solidFill>
                <a:latin typeface="Papyrus" panose="03070502060502030205" pitchFamily="66" charset="0"/>
              </a:rPr>
              <a:t>Conventions of Black Figure Style Pottery</a:t>
            </a:r>
            <a:br>
              <a:rPr lang="en-US" altLang="el-GR" sz="2200" b="1" dirty="0">
                <a:solidFill>
                  <a:schemeClr val="accent4">
                    <a:lumMod val="50000"/>
                  </a:schemeClr>
                </a:solidFill>
                <a:latin typeface="Papyrus" panose="03070502060502030205" pitchFamily="66" charset="0"/>
              </a:rPr>
            </a:br>
            <a:endParaRPr lang="en-US" altLang="el-GR" sz="2200" b="1" dirty="0">
              <a:solidFill>
                <a:schemeClr val="accent4">
                  <a:lumMod val="50000"/>
                </a:schemeClr>
              </a:solidFill>
              <a:latin typeface="Papyrus" panose="03070502060502030205" pitchFamily="66" charset="0"/>
            </a:endParaRPr>
          </a:p>
        </p:txBody>
      </p:sp>
      <p:sp>
        <p:nvSpPr>
          <p:cNvPr id="4" name="Content Placeholder 3"/>
          <p:cNvSpPr>
            <a:spLocks noGrp="1"/>
          </p:cNvSpPr>
          <p:nvPr>
            <p:ph sz="half" idx="2"/>
          </p:nvPr>
        </p:nvSpPr>
        <p:spPr>
          <a:xfrm>
            <a:off x="4724400" y="2125266"/>
            <a:ext cx="4151243" cy="3364707"/>
          </a:xfrm>
        </p:spPr>
        <p:txBody>
          <a:bodyPr>
            <a:normAutofit/>
          </a:bodyPr>
          <a:lstStyle/>
          <a:p>
            <a:pPr>
              <a:buFont typeface="Arial" charset="0"/>
              <a:buNone/>
              <a:defRPr/>
            </a:pPr>
            <a:r>
              <a:rPr lang="en-US" sz="2000" b="1" dirty="0">
                <a:solidFill>
                  <a:schemeClr val="accent4">
                    <a:lumMod val="50000"/>
                  </a:schemeClr>
                </a:solidFill>
                <a:latin typeface="Papyrus" panose="03070502060502030205" pitchFamily="66" charset="0"/>
                <a:cs typeface="Times New Roman" pitchFamily="18" charset="0"/>
              </a:rPr>
              <a:t>1. </a:t>
            </a:r>
            <a:r>
              <a:rPr lang="en-US" sz="2000" dirty="0">
                <a:solidFill>
                  <a:schemeClr val="accent4">
                    <a:lumMod val="50000"/>
                  </a:schemeClr>
                </a:solidFill>
                <a:latin typeface="Papyrus" panose="03070502060502030205" pitchFamily="66" charset="0"/>
                <a:cs typeface="Times New Roman" pitchFamily="18" charset="0"/>
              </a:rPr>
              <a:t>All silhouettes are filled in with clay slip</a:t>
            </a:r>
          </a:p>
          <a:p>
            <a:pPr marL="342900" indent="-342900">
              <a:buNone/>
              <a:defRPr/>
            </a:pPr>
            <a:r>
              <a:rPr lang="en-US" sz="2000" b="1" dirty="0">
                <a:solidFill>
                  <a:schemeClr val="accent4">
                    <a:lumMod val="50000"/>
                  </a:schemeClr>
                </a:solidFill>
                <a:latin typeface="Papyrus" panose="03070502060502030205" pitchFamily="66" charset="0"/>
                <a:cs typeface="Times New Roman" pitchFamily="18" charset="0"/>
              </a:rPr>
              <a:t>2.</a:t>
            </a:r>
            <a:r>
              <a:rPr lang="en-US" sz="2000" dirty="0">
                <a:solidFill>
                  <a:schemeClr val="accent4">
                    <a:lumMod val="50000"/>
                  </a:schemeClr>
                </a:solidFill>
                <a:latin typeface="Papyrus" panose="03070502060502030205" pitchFamily="66" charset="0"/>
                <a:cs typeface="Times New Roman" pitchFamily="18" charset="0"/>
              </a:rPr>
              <a:t> Colour is added to identify: female flesh, drapery, a couple of horses and the dog (now almost entirely worn away) on the back of the Kalydonian boar</a:t>
            </a:r>
          </a:p>
          <a:p>
            <a:pPr marL="342900" indent="-342900">
              <a:buNone/>
              <a:defRPr/>
            </a:pPr>
            <a:r>
              <a:rPr lang="en-US" sz="2000" b="1" dirty="0">
                <a:solidFill>
                  <a:schemeClr val="accent4">
                    <a:lumMod val="50000"/>
                  </a:schemeClr>
                </a:solidFill>
                <a:latin typeface="Papyrus" panose="03070502060502030205" pitchFamily="66" charset="0"/>
                <a:cs typeface="Times New Roman" pitchFamily="18" charset="0"/>
              </a:rPr>
              <a:t>3.</a:t>
            </a:r>
            <a:r>
              <a:rPr lang="en-US" sz="2000" dirty="0">
                <a:solidFill>
                  <a:schemeClr val="accent4">
                    <a:lumMod val="50000"/>
                  </a:schemeClr>
                </a:solidFill>
                <a:latin typeface="Papyrus" panose="03070502060502030205" pitchFamily="66" charset="0"/>
                <a:cs typeface="Times New Roman" pitchFamily="18" charset="0"/>
              </a:rPr>
              <a:t> Incision are used for hair, internal details of anatomy and ornate patterns on some clothing.</a:t>
            </a:r>
          </a:p>
        </p:txBody>
      </p:sp>
      <p:pic>
        <p:nvPicPr>
          <p:cNvPr id="1026" name="Picture 2" descr="http://www.fhw.gr/chronos/03/images/culture/religion/ph22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429" y="161365"/>
            <a:ext cx="4483768"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079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3314" name="Title 1"/>
          <p:cNvSpPr>
            <a:spLocks noGrp="1"/>
          </p:cNvSpPr>
          <p:nvPr>
            <p:ph type="title"/>
          </p:nvPr>
        </p:nvSpPr>
        <p:spPr>
          <a:xfrm>
            <a:off x="188844" y="365126"/>
            <a:ext cx="4502426" cy="1325563"/>
          </a:xfrm>
        </p:spPr>
        <p:txBody>
          <a:bodyPr>
            <a:noAutofit/>
          </a:bodyPr>
          <a:lstStyle/>
          <a:p>
            <a:pPr algn="ctr"/>
            <a:br>
              <a:rPr lang="en-US" altLang="el-GR" sz="2000" b="1" dirty="0">
                <a:solidFill>
                  <a:schemeClr val="accent4">
                    <a:lumMod val="50000"/>
                  </a:schemeClr>
                </a:solidFill>
                <a:latin typeface="Papyrus" panose="03070502060502030205" pitchFamily="66" charset="0"/>
                <a:cs typeface="Times New Roman" panose="02020603050405020304" pitchFamily="18" charset="0"/>
              </a:rPr>
            </a:br>
            <a:br>
              <a:rPr lang="en-US" altLang="el-GR" sz="2000" b="1" dirty="0">
                <a:solidFill>
                  <a:schemeClr val="accent4">
                    <a:lumMod val="50000"/>
                  </a:schemeClr>
                </a:solidFill>
                <a:latin typeface="Papyrus" panose="03070502060502030205" pitchFamily="66" charset="0"/>
                <a:cs typeface="Times New Roman" panose="02020603050405020304" pitchFamily="18" charset="0"/>
              </a:rPr>
            </a:br>
            <a:br>
              <a:rPr lang="en-US" altLang="el-GR" sz="2000" b="1" dirty="0">
                <a:solidFill>
                  <a:schemeClr val="accent4">
                    <a:lumMod val="50000"/>
                  </a:schemeClr>
                </a:solidFill>
                <a:latin typeface="Papyrus" panose="03070502060502030205" pitchFamily="66" charset="0"/>
                <a:cs typeface="Times New Roman" panose="02020603050405020304" pitchFamily="18" charset="0"/>
              </a:rPr>
            </a:br>
            <a:r>
              <a:rPr lang="en-US" altLang="el-GR" sz="2000" b="1" dirty="0">
                <a:solidFill>
                  <a:schemeClr val="accent4">
                    <a:lumMod val="50000"/>
                  </a:schemeClr>
                </a:solidFill>
                <a:latin typeface="Papyrus" panose="03070502060502030205" pitchFamily="66" charset="0"/>
                <a:cs typeface="Times New Roman" panose="02020603050405020304" pitchFamily="18" charset="0"/>
              </a:rPr>
              <a:t>The </a:t>
            </a:r>
            <a:r>
              <a:rPr lang="el-GR" altLang="el-GR" sz="2000" b="1" dirty="0" err="1">
                <a:solidFill>
                  <a:schemeClr val="accent4">
                    <a:lumMod val="50000"/>
                  </a:schemeClr>
                </a:solidFill>
                <a:latin typeface="Times New Roman" panose="02020603050405020304" pitchFamily="18" charset="0"/>
                <a:cs typeface="Times New Roman" panose="02020603050405020304" pitchFamily="18" charset="0"/>
              </a:rPr>
              <a:t>François</a:t>
            </a:r>
            <a:r>
              <a:rPr lang="el-GR" altLang="el-GR" sz="2000" b="1" dirty="0">
                <a:solidFill>
                  <a:schemeClr val="accent4">
                    <a:lumMod val="50000"/>
                  </a:schemeClr>
                </a:solidFill>
                <a:latin typeface="Times New Roman" panose="02020603050405020304" pitchFamily="18" charset="0"/>
                <a:cs typeface="Times New Roman" panose="02020603050405020304" pitchFamily="18" charset="0"/>
              </a:rPr>
              <a:t> </a:t>
            </a:r>
            <a:r>
              <a:rPr lang="el-GR" altLang="el-GR" sz="2000" b="1" dirty="0" err="1">
                <a:solidFill>
                  <a:schemeClr val="accent4">
                    <a:lumMod val="50000"/>
                  </a:schemeClr>
                </a:solidFill>
                <a:latin typeface="Times New Roman" panose="02020603050405020304" pitchFamily="18" charset="0"/>
                <a:cs typeface="Times New Roman" panose="02020603050405020304" pitchFamily="18" charset="0"/>
              </a:rPr>
              <a:t>Vase</a:t>
            </a:r>
            <a:r>
              <a:rPr lang="en-US" altLang="el-GR" sz="2000" b="1" dirty="0">
                <a:solidFill>
                  <a:schemeClr val="accent4">
                    <a:lumMod val="50000"/>
                  </a:schemeClr>
                </a:solidFill>
                <a:latin typeface="Papyrus" panose="03070502060502030205" pitchFamily="66" charset="0"/>
                <a:cs typeface="Times New Roman" panose="02020603050405020304" pitchFamily="18" charset="0"/>
              </a:rPr>
              <a:t> – The depicted figures</a:t>
            </a:r>
            <a:endParaRPr lang="en-US" altLang="el-GR" sz="2000" dirty="0">
              <a:solidFill>
                <a:schemeClr val="accent4">
                  <a:lumMod val="50000"/>
                </a:schemeClr>
              </a:solidFill>
              <a:latin typeface="Papyrus" panose="03070502060502030205" pitchFamily="66" charset="0"/>
            </a:endParaRPr>
          </a:p>
        </p:txBody>
      </p:sp>
      <p:sp>
        <p:nvSpPr>
          <p:cNvPr id="13315" name="Content Placeholder 3"/>
          <p:cNvSpPr>
            <a:spLocks noGrp="1"/>
          </p:cNvSpPr>
          <p:nvPr>
            <p:ph sz="half" idx="2"/>
          </p:nvPr>
        </p:nvSpPr>
        <p:spPr>
          <a:xfrm>
            <a:off x="4890052" y="365125"/>
            <a:ext cx="4065104" cy="6044639"/>
          </a:xfrm>
        </p:spPr>
        <p:txBody>
          <a:bodyPr>
            <a:normAutofit fontScale="70000" lnSpcReduction="20000"/>
          </a:bodyPr>
          <a:lstStyle/>
          <a:p>
            <a:pPr>
              <a:buFont typeface="Arial" panose="020B0604020202020204" pitchFamily="34" charset="0"/>
              <a:buNone/>
            </a:pPr>
            <a:endParaRPr lang="en-US" altLang="el-GR" sz="1050" b="1" dirty="0">
              <a:latin typeface="Times New Roman" panose="02020603050405020304" pitchFamily="18" charset="0"/>
              <a:cs typeface="Times New Roman" panose="02020603050405020304" pitchFamily="18" charset="0"/>
            </a:endParaRPr>
          </a:p>
          <a:p>
            <a:pPr>
              <a:buFont typeface="Arial" panose="020B0604020202020204" pitchFamily="34" charset="0"/>
              <a:buNone/>
            </a:pPr>
            <a:endParaRPr lang="en-US" altLang="el-GR" sz="1800" b="1" dirty="0">
              <a:solidFill>
                <a:schemeClr val="accent4">
                  <a:lumMod val="50000"/>
                </a:schemeClr>
              </a:solidFill>
              <a:latin typeface="Papyrus" panose="03070502060502030205" pitchFamily="66" charset="0"/>
              <a:cs typeface="Times New Roman" panose="02020603050405020304" pitchFamily="18" charset="0"/>
            </a:endParaRPr>
          </a:p>
          <a:p>
            <a:pPr>
              <a:buFont typeface="Arial" panose="020B0604020202020204" pitchFamily="34" charset="0"/>
              <a:buNone/>
            </a:pPr>
            <a:endParaRPr lang="en-US" altLang="el-GR" sz="1800" b="1" dirty="0">
              <a:solidFill>
                <a:schemeClr val="accent4">
                  <a:lumMod val="50000"/>
                </a:schemeClr>
              </a:solidFill>
              <a:latin typeface="Papyrus" panose="03070502060502030205" pitchFamily="66" charset="0"/>
              <a:cs typeface="Times New Roman" panose="02020603050405020304" pitchFamily="18" charset="0"/>
            </a:endParaRPr>
          </a:p>
          <a:p>
            <a:pPr>
              <a:buFont typeface="Arial" panose="020B0604020202020204" pitchFamily="34" charset="0"/>
              <a:buNone/>
            </a:pPr>
            <a:r>
              <a:rPr lang="en-US" altLang="el-GR" sz="2600" b="1" dirty="0">
                <a:solidFill>
                  <a:schemeClr val="accent4">
                    <a:lumMod val="50000"/>
                  </a:schemeClr>
                </a:solidFill>
                <a:latin typeface="Papyrus" panose="03070502060502030205" pitchFamily="66" charset="0"/>
                <a:cs typeface="Times New Roman" panose="02020603050405020304" pitchFamily="18" charset="0"/>
              </a:rPr>
              <a:t>1. Small-scale, silhouette figures</a:t>
            </a:r>
          </a:p>
          <a:p>
            <a:pPr>
              <a:buFont typeface="Arial" panose="020B0604020202020204" pitchFamily="34" charset="0"/>
              <a:buNone/>
            </a:pPr>
            <a:r>
              <a:rPr lang="en-US" altLang="el-GR" sz="2600" b="1" dirty="0">
                <a:solidFill>
                  <a:schemeClr val="accent4">
                    <a:lumMod val="50000"/>
                  </a:schemeClr>
                </a:solidFill>
                <a:latin typeface="Papyrus" panose="03070502060502030205" pitchFamily="66" charset="0"/>
                <a:cs typeface="Times New Roman" panose="02020603050405020304" pitchFamily="18" charset="0"/>
              </a:rPr>
              <a:t>2. Figures depicted in profile head (but with frontal eye); frontal torso and profile legs and feet</a:t>
            </a:r>
          </a:p>
          <a:p>
            <a:pPr>
              <a:buFont typeface="Arial" panose="020B0604020202020204" pitchFamily="34" charset="0"/>
              <a:buNone/>
            </a:pPr>
            <a:r>
              <a:rPr lang="en-US" altLang="el-GR" sz="2600" b="1" dirty="0">
                <a:solidFill>
                  <a:schemeClr val="accent4">
                    <a:lumMod val="50000"/>
                  </a:schemeClr>
                </a:solidFill>
                <a:latin typeface="Papyrus" panose="03070502060502030205" pitchFamily="66" charset="0"/>
                <a:cs typeface="Times New Roman" panose="02020603050405020304" pitchFamily="18" charset="0"/>
              </a:rPr>
              <a:t>3. Incisions of anatomical detail are delicate and precise, showing an accurate knowledge of major muscle groups.</a:t>
            </a:r>
          </a:p>
          <a:p>
            <a:pPr>
              <a:buFont typeface="Arial" panose="020B0604020202020204" pitchFamily="34" charset="0"/>
              <a:buNone/>
            </a:pPr>
            <a:r>
              <a:rPr lang="en-US" altLang="el-GR" sz="2600" b="1" dirty="0">
                <a:solidFill>
                  <a:schemeClr val="accent4">
                    <a:lumMod val="50000"/>
                  </a:schemeClr>
                </a:solidFill>
                <a:latin typeface="Papyrus" panose="03070502060502030205" pitchFamily="66" charset="0"/>
                <a:cs typeface="Times New Roman" panose="02020603050405020304" pitchFamily="18" charset="0"/>
              </a:rPr>
              <a:t>4. Attempts to suggest texture  show the smooth human hair and the spiky bristles of the boar.</a:t>
            </a:r>
          </a:p>
          <a:p>
            <a:pPr>
              <a:buFont typeface="Arial" panose="020B0604020202020204" pitchFamily="34" charset="0"/>
              <a:buNone/>
            </a:pPr>
            <a:r>
              <a:rPr lang="en-US" altLang="el-GR" sz="2600" b="1" dirty="0">
                <a:solidFill>
                  <a:schemeClr val="accent4">
                    <a:lumMod val="50000"/>
                  </a:schemeClr>
                </a:solidFill>
                <a:latin typeface="Papyrus" panose="03070502060502030205" pitchFamily="66" charset="0"/>
                <a:cs typeface="Times New Roman" panose="02020603050405020304" pitchFamily="18" charset="0"/>
              </a:rPr>
              <a:t>5. Attempts to suggest movement show one foot in front of the other; raised and outstretched legs suggest running; joined hands for dancers.</a:t>
            </a:r>
          </a:p>
          <a:p>
            <a:pPr>
              <a:buFont typeface="Arial" panose="020B0604020202020204" pitchFamily="34" charset="0"/>
              <a:buNone/>
            </a:pPr>
            <a:r>
              <a:rPr lang="en-US" altLang="el-GR" sz="2600" b="1" dirty="0">
                <a:solidFill>
                  <a:schemeClr val="accent4">
                    <a:lumMod val="50000"/>
                  </a:schemeClr>
                </a:solidFill>
                <a:latin typeface="Papyrus" panose="03070502060502030205" pitchFamily="66" charset="0"/>
                <a:cs typeface="Times New Roman" panose="02020603050405020304" pitchFamily="18" charset="0"/>
              </a:rPr>
              <a:t>6. Emotion are suggested by gestures such as raised hands.</a:t>
            </a:r>
          </a:p>
          <a:p>
            <a:pPr>
              <a:buFont typeface="Arial" panose="020B0604020202020204" pitchFamily="34" charset="0"/>
              <a:buNone/>
            </a:pPr>
            <a:r>
              <a:rPr lang="en-US" altLang="el-GR" sz="2600" b="1" dirty="0">
                <a:solidFill>
                  <a:schemeClr val="accent4">
                    <a:lumMod val="50000"/>
                  </a:schemeClr>
                </a:solidFill>
                <a:latin typeface="Papyrus" panose="03070502060502030205" pitchFamily="66" charset="0"/>
                <a:cs typeface="Times New Roman" panose="02020603050405020304" pitchFamily="18" charset="0"/>
              </a:rPr>
              <a:t>7. Movement and gestures are lively and active in most scenes, bur restrained and dignified in the wedding procession.</a:t>
            </a:r>
          </a:p>
        </p:txBody>
      </p:sp>
      <p:pic>
        <p:nvPicPr>
          <p:cNvPr id="13316" name="Picture 2" descr="http://images2.bridgemanart.com/cgi-bin/bridgemanImage.cgi/400wm.DGA.9658550.7055475/5553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844" y="2086790"/>
            <a:ext cx="4502426" cy="3557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78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TotalTime>
  <Words>339</Words>
  <Application>Microsoft Office PowerPoint</Application>
  <PresentationFormat>On-screen Show (4:3)</PresentationFormat>
  <Paragraphs>46</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Papyrus</vt:lpstr>
      <vt:lpstr>Times New Roman</vt:lpstr>
      <vt:lpstr>Office Theme</vt:lpstr>
      <vt:lpstr>PowerPoint Presentation</vt:lpstr>
      <vt:lpstr>   François Vase, Volute Krater, black figure,  570-560 BC, painter Kleitias and potter Ergotimos, Florence Archaeological Museum François Vase is richly decorated in seven registers with additional scenes on handles.    </vt:lpstr>
      <vt:lpstr>PowerPoint Presentation</vt:lpstr>
      <vt:lpstr>The François Vase – Basic Characteristics</vt:lpstr>
      <vt:lpstr>            Side A top – Side B bottom  Two friezes on the neck: above, the hunt for the Calydonian Boar (A), and the dance of Theseus and the Athenian youths on their escape from Crete (B), and below, chariot race in the funeral games for Patroklos (A), and the battle between Lapiths and Centaurs (B).   On the shoulder, continuous around the whole vase, the wedding of Peleus and Thetis and a procession of deities.  On the lower body, Achilles chasing Troilos (A) and the return of Hephaistos to Olympus (B).   Lower register: sphinxes, animal battles, and palmette decoration.   On the foot, the battle between pygmies and cranes.  On the handles, Ajax carrying the dead Achilles, and Artemis or the Mistress of Beasts.</vt:lpstr>
      <vt:lpstr>  Conventions of Black Figure Style Pottery </vt:lpstr>
      <vt:lpstr>   The François Vase – The depicted figures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3</cp:revision>
  <dcterms:created xsi:type="dcterms:W3CDTF">2019-10-13T04:53:20Z</dcterms:created>
  <dcterms:modified xsi:type="dcterms:W3CDTF">2019-10-13T05:18:45Z</dcterms:modified>
</cp:coreProperties>
</file>