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3" r:id="rId3"/>
    <p:sldId id="326" r:id="rId4"/>
    <p:sldId id="328" r:id="rId5"/>
    <p:sldId id="364" r:id="rId6"/>
    <p:sldId id="367" r:id="rId7"/>
    <p:sldId id="335" r:id="rId8"/>
    <p:sldId id="342" r:id="rId9"/>
    <p:sldId id="345" r:id="rId10"/>
    <p:sldId id="366" r:id="rId11"/>
    <p:sldId id="365" r:id="rId12"/>
    <p:sldId id="339" r:id="rId13"/>
    <p:sldId id="338" r:id="rId14"/>
    <p:sldId id="347" r:id="rId15"/>
    <p:sldId id="348" r:id="rId16"/>
    <p:sldId id="349" r:id="rId17"/>
    <p:sldId id="368" r:id="rId18"/>
    <p:sldId id="3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5C9"/>
    <a:srgbClr val="EDE4C1"/>
    <a:srgbClr val="5A4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4C35F-79AD-4DF6-97AC-0696A5CD7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68D9EC-E0F6-41E6-AF26-E34D05A15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5C434-7680-4E63-9F5E-6F7F6906D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16458-F66E-4556-BB49-E6EF11D93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740A1-DF5D-4DE7-BC1B-EC5DDEF7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3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6328-07C3-4727-9113-B8352C38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940C7-7DCE-4198-B943-85036F76E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EDCEC-AF0B-4A0A-BACC-81494EB96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22CF2-8E1E-4439-B61C-2D2E0A71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12F03-1EDA-4534-B9DD-8E1DED60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4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41A4-D25B-48FC-AB7B-5E702FDE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094B6-D67B-4636-B16D-6F826AF9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25219-22E1-4F70-AC6D-E516EBEA2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65E2-8197-413D-98E6-384D1FDC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55F5C-4715-495F-9B5C-C69FBC87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1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9C27-2DA8-4568-ACBC-9F2CF6F1A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9C3C4-F480-400B-9F03-42B53D851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8316D-094E-4671-A1A7-FC056BC27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C9F38-C09A-4F7E-B88A-9661134F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68C53-8231-415B-8D26-9F0773E6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2E121-F5FB-4F42-B4A9-CD252D3E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2029-BF2A-41E8-9C68-5625C715F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54D05-E715-4313-8FAB-ACDEBF25E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0B339-B487-4097-8270-A9D547D94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261F7-6B9B-4EC8-B01A-7F1A0BC4C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CDE94-2E59-483E-A12A-F330B6111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8E11F2-2DE6-42EF-B99C-82F9C84C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F5A80F-9310-4B19-ABE8-81E6A309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F0C91-D483-459A-8442-19A8722A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8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8061-2E6F-4E7D-9BA5-249279D7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B2E7A-90F4-453F-9671-FAAB9644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3092A-074D-435C-B304-6DD5973B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44BC1-D759-4887-82C3-C1D85C05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65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FB5C8-C326-47EB-9489-AD610CD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0C7B2F-B3A4-40B4-B810-F4ADDEA40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B7464-6779-4825-A88E-35BA288D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93DC-AEF4-4297-AE01-98AE6DFC9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FB6D0-E378-487E-B66F-3D6BA5992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B1E9C-06F3-4181-A3DD-6967E4B0D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3924D-3107-4E47-AF81-AF2D5A7C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37D2A-1C0F-4FE2-B435-265E1818C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AEFC6-2FBB-47F0-AD98-0CAAC027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9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202A-E34F-4D95-AA10-758DFE45C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176849-E7FF-4290-9774-F254CC361F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E2C8A-7F90-4DED-89ED-8B890BE5F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00DA3-3EFD-4E4E-A31C-7B67FC5B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F1849-86C7-4FB1-8EB0-965C93E01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97808-017C-436C-8384-1C1354B8F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ACE3-B363-4B06-8238-3A9A71DF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A7B42-C38D-4AA7-8379-BA6B895976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1F8A5-9519-4FBB-97A2-5A1BF3A9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E97D4-7562-4A97-81DE-7748403F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DDD5C-7589-464A-BC29-A05BD912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1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74E3F0-6599-4CD4-BEB7-E940DB6F6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4D437-0333-44DA-BD05-AD2CB2408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E5A01-51DC-4CD5-95D2-F81FC9A2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720F8-C0BF-4153-9DB9-1E6A185F2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7A07F-E2D3-407D-AC31-9357703A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7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D59B11-8A35-49F0-BA33-EA61D4E3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ABA95-6818-48C7-A1D8-AC4B7B45C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16C3-BA8E-4BD9-A940-1AF648263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7B7E1-F8B7-41ED-8C2D-2ABC3C397B2F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21A4-6A1B-482B-9CD9-BF30F722D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C5635-75D4-4D70-B9AD-1DB7FBBF2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C7AA2-1A45-43DB-BEC1-727DD3D4E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7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5CFB5198-A293-4F1B-8F3E-6FE97142BCDA}"/>
              </a:ext>
            </a:extLst>
          </p:cNvPr>
          <p:cNvSpPr/>
          <p:nvPr/>
        </p:nvSpPr>
        <p:spPr>
          <a:xfrm>
            <a:off x="300037" y="328612"/>
            <a:ext cx="11591925" cy="6200775"/>
          </a:xfrm>
          <a:prstGeom prst="irregularSeal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E6E5C9"/>
                </a:solidFill>
                <a:latin typeface="Chiller" panose="04020404031007020602" pitchFamily="82" charset="0"/>
              </a:rPr>
              <a:t>Vincent Van Gogh</a:t>
            </a:r>
          </a:p>
        </p:txBody>
      </p:sp>
    </p:spTree>
    <p:extLst>
      <p:ext uri="{BB962C8B-B14F-4D97-AF65-F5344CB8AC3E}">
        <p14:creationId xmlns:p14="http://schemas.microsoft.com/office/powerpoint/2010/main" val="227983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90" y="365125"/>
            <a:ext cx="6529588" cy="1325563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latin typeface="Footlight MT Light" panose="0204060206030A020304" pitchFamily="18" charset="0"/>
              </a:rPr>
              <a:t>Slide 1:Vincent Willem van Gogh, </a:t>
            </a:r>
            <a:r>
              <a:rPr lang="en-GB" sz="2400" dirty="0">
                <a:latin typeface="Footlight MT Light" panose="0204060206030A020304" pitchFamily="18" charset="0"/>
              </a:rPr>
              <a:t>1853-1890</a:t>
            </a:r>
            <a:br>
              <a:rPr lang="en-GB" sz="2800" dirty="0">
                <a:latin typeface="Footlight MT Light" panose="0204060206030A020304" pitchFamily="18" charset="0"/>
              </a:rPr>
            </a:br>
            <a:r>
              <a:rPr lang="en-GB" sz="2000" b="1" dirty="0">
                <a:latin typeface="Footlight MT Light" panose="0204060206030A020304" pitchFamily="18" charset="0"/>
              </a:rPr>
              <a:t>Self-Portrait with Straw Hat</a:t>
            </a:r>
            <a:r>
              <a:rPr lang="en-GB" sz="2000" dirty="0">
                <a:latin typeface="Footlight MT Light" panose="0204060206030A020304" pitchFamily="18" charset="0"/>
              </a:rPr>
              <a:t>, Paris, Winter 1887/88, oil on canvas, </a:t>
            </a:r>
            <a:r>
              <a:rPr lang="en-US" sz="2000" dirty="0">
                <a:latin typeface="Footlight MT Light" panose="0204060206030A020304" pitchFamily="18" charset="0"/>
              </a:rPr>
              <a:t>40.6 x 31.8 cm, </a:t>
            </a:r>
            <a:r>
              <a:rPr lang="en-GB" sz="2000" dirty="0">
                <a:latin typeface="Footlight MT Light" panose="0204060206030A020304" pitchFamily="18" charset="0"/>
              </a:rPr>
              <a:t>Metropolitan Museum of Art, NY</a:t>
            </a:r>
          </a:p>
        </p:txBody>
      </p:sp>
      <p:pic>
        <p:nvPicPr>
          <p:cNvPr id="64514" name="Picture 4" descr="hb_6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5784" y="124518"/>
            <a:ext cx="5267426" cy="6636890"/>
          </a:xfrm>
          <a:noFill/>
        </p:spPr>
      </p:pic>
      <p:pic>
        <p:nvPicPr>
          <p:cNvPr id="1026" name="Picture 2" descr="http://1.1.1.1/bmi/upload.wikimedia.org/wikipedia/commons/thumb/7/74/VincentVanGoghFoto.jpg/640px-VincentVanGoghF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765" y="1690688"/>
            <a:ext cx="4287637" cy="495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91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4607" y="365125"/>
            <a:ext cx="2575775" cy="1325563"/>
          </a:xfrm>
        </p:spPr>
        <p:txBody>
          <a:bodyPr>
            <a:noAutofit/>
          </a:bodyPr>
          <a:lstStyle/>
          <a:p>
            <a:pPr algn="ctr"/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r>
              <a:rPr lang="en-GB" sz="2000" b="1" dirty="0">
                <a:latin typeface="Footlight MT Light" panose="0204060206030A020304" pitchFamily="18" charset="0"/>
              </a:rPr>
              <a:t>Slide 2: The Potato Eaters</a:t>
            </a:r>
            <a:r>
              <a:rPr lang="en-GB" sz="2000" dirty="0">
                <a:latin typeface="Footlight MT Light" panose="0204060206030A020304" pitchFamily="18" charset="0"/>
              </a:rPr>
              <a:t>, 1885, oil on canvas, </a:t>
            </a:r>
            <a:r>
              <a:rPr lang="en-US" sz="2000" dirty="0">
                <a:latin typeface="Footlight MT Light" panose="0204060206030A020304" pitchFamily="18" charset="0"/>
              </a:rPr>
              <a:t>82 cm x 114 cm,</a:t>
            </a:r>
            <a:r>
              <a:rPr lang="en-GB" sz="2000" dirty="0">
                <a:latin typeface="Footlight MT Light" panose="0204060206030A020304" pitchFamily="18" charset="0"/>
              </a:rPr>
              <a:t> Van Gogh Museum, Amsterdam</a:t>
            </a:r>
            <a:br>
              <a:rPr lang="en-GB" sz="2000" dirty="0">
                <a:latin typeface="Footlight MT Light" panose="0204060206030A020304" pitchFamily="18" charset="0"/>
              </a:rPr>
            </a:br>
            <a:endParaRPr lang="en-GB" sz="2000" dirty="0">
              <a:latin typeface="Footlight MT Light" panose="0204060206030A020304" pitchFamily="18" charset="0"/>
            </a:endParaRPr>
          </a:p>
        </p:txBody>
      </p:sp>
      <p:pic>
        <p:nvPicPr>
          <p:cNvPr id="67586" name="Picture 4" descr="van-gogh-potato-eaters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667" y="173772"/>
            <a:ext cx="9272789" cy="6545292"/>
          </a:xfrm>
          <a:noFill/>
        </p:spPr>
      </p:pic>
    </p:spTree>
    <p:extLst>
      <p:ext uri="{BB962C8B-B14F-4D97-AF65-F5344CB8AC3E}">
        <p14:creationId xmlns:p14="http://schemas.microsoft.com/office/powerpoint/2010/main" val="234882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89" y="365125"/>
            <a:ext cx="3915177" cy="1325563"/>
          </a:xfrm>
        </p:spPr>
        <p:txBody>
          <a:bodyPr>
            <a:noAutofit/>
          </a:bodyPr>
          <a:lstStyle/>
          <a:p>
            <a:pPr algn="ctr"/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r>
              <a:rPr lang="en-GB" sz="2000" b="1" dirty="0">
                <a:latin typeface="Footlight MT Light" panose="0204060206030A020304" pitchFamily="18" charset="0"/>
              </a:rPr>
              <a:t>Slide 3:</a:t>
            </a:r>
            <a:br>
              <a:rPr lang="en-GB" sz="2000" b="1" dirty="0">
                <a:latin typeface="Footlight MT Light" panose="0204060206030A020304" pitchFamily="18" charset="0"/>
              </a:rPr>
            </a:br>
            <a:r>
              <a:rPr lang="en-GB" sz="2000" b="1" dirty="0">
                <a:latin typeface="Footlight MT Light" panose="0204060206030A020304" pitchFamily="18" charset="0"/>
              </a:rPr>
              <a:t>A Pair of Shoes, </a:t>
            </a:r>
            <a:r>
              <a:rPr lang="en-GB" sz="2000" dirty="0">
                <a:latin typeface="Footlight MT Light" panose="0204060206030A020304" pitchFamily="18" charset="0"/>
              </a:rPr>
              <a:t>1887, oil on canvas, </a:t>
            </a:r>
            <a:r>
              <a:rPr lang="en-US" sz="2000" dirty="0">
                <a:latin typeface="Footlight MT Light" panose="0204060206030A020304" pitchFamily="18" charset="0"/>
              </a:rPr>
              <a:t>73 × 45.1 cm, t</a:t>
            </a:r>
            <a:r>
              <a:rPr lang="en-GB" sz="2000" dirty="0">
                <a:latin typeface="Footlight MT Light" panose="0204060206030A020304" pitchFamily="18" charset="0"/>
              </a:rPr>
              <a:t>he Baltimore Museum of Art</a:t>
            </a:r>
            <a:br>
              <a:rPr lang="en-GB" sz="2000" dirty="0">
                <a:latin typeface="Footlight MT Light" panose="0204060206030A020304" pitchFamily="18" charset="0"/>
              </a:rPr>
            </a:br>
            <a:r>
              <a:rPr lang="en-GB" sz="2000" b="1" dirty="0">
                <a:latin typeface="Footlight MT Light" panose="0204060206030A020304" pitchFamily="18" charset="0"/>
              </a:rPr>
              <a:t>A Pair of Shoes, </a:t>
            </a:r>
            <a:r>
              <a:rPr lang="en-GB" sz="2000" dirty="0">
                <a:latin typeface="Footlight MT Light" panose="0204060206030A020304" pitchFamily="18" charset="0"/>
              </a:rPr>
              <a:t>1888, oil on canvas, </a:t>
            </a:r>
            <a:r>
              <a:rPr lang="en-US" sz="2000" dirty="0">
                <a:latin typeface="Footlight MT Light" panose="0204060206030A020304" pitchFamily="18" charset="0"/>
              </a:rPr>
              <a:t>44 x 53 cm, </a:t>
            </a:r>
            <a:r>
              <a:rPr lang="en-GB" sz="2000" dirty="0">
                <a:latin typeface="Footlight MT Light" panose="0204060206030A020304" pitchFamily="18" charset="0"/>
              </a:rPr>
              <a:t>the MET, NY</a:t>
            </a:r>
          </a:p>
        </p:txBody>
      </p:sp>
      <p:pic>
        <p:nvPicPr>
          <p:cNvPr id="69634" name="Picture 4" descr="hb_199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7342" y="144440"/>
            <a:ext cx="7905869" cy="6591211"/>
          </a:xfrm>
          <a:noFill/>
        </p:spPr>
      </p:pic>
      <p:pic>
        <p:nvPicPr>
          <p:cNvPr id="4" name="Picture 4" descr="bo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89" y="2994119"/>
            <a:ext cx="4790941" cy="3750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63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9278" y="365125"/>
            <a:ext cx="658110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Still Life: Vase with Twelve Sunflowers</a:t>
            </a:r>
            <a:r>
              <a:rPr lang="en-GB" sz="2000" dirty="0">
                <a:latin typeface="Footlight MT Light" panose="0204060206030A020304" pitchFamily="18" charset="0"/>
              </a:rPr>
              <a:t>, August 1888, oil on canvas, </a:t>
            </a:r>
            <a:r>
              <a:rPr lang="en-US" sz="2200" dirty="0">
                <a:latin typeface="Footlight MT Light" panose="0204060206030A020304" pitchFamily="18" charset="0"/>
              </a:rPr>
              <a:t>91.0 x 72.0 cm, </a:t>
            </a:r>
            <a:r>
              <a:rPr lang="en-GB" sz="2000" dirty="0">
                <a:latin typeface="Footlight MT Light" panose="0204060206030A020304" pitchFamily="18" charset="0"/>
              </a:rPr>
              <a:t>Neue </a:t>
            </a:r>
            <a:r>
              <a:rPr lang="en-GB" sz="2000" dirty="0" err="1">
                <a:latin typeface="Footlight MT Light" panose="0204060206030A020304" pitchFamily="18" charset="0"/>
              </a:rPr>
              <a:t>Pinakothek</a:t>
            </a:r>
            <a:r>
              <a:rPr lang="en-GB" sz="2000" dirty="0">
                <a:latin typeface="Footlight MT Light" panose="0204060206030A020304" pitchFamily="18" charset="0"/>
              </a:rPr>
              <a:t>,  Munich</a:t>
            </a:r>
            <a:br>
              <a:rPr lang="en-GB" sz="2000" dirty="0">
                <a:latin typeface="Footlight MT Light" panose="0204060206030A020304" pitchFamily="18" charset="0"/>
              </a:rPr>
            </a:br>
            <a:r>
              <a:rPr lang="nl-NL" sz="2000" b="1" dirty="0">
                <a:latin typeface="Footlight MT Light" panose="0204060206030A020304" pitchFamily="18" charset="0"/>
              </a:rPr>
              <a:t>Almond Blossoms</a:t>
            </a:r>
            <a:r>
              <a:rPr lang="nl-NL" sz="2000" dirty="0">
                <a:latin typeface="Footlight MT Light" panose="0204060206030A020304" pitchFamily="18" charset="0"/>
              </a:rPr>
              <a:t> , 1890, oil on canvas, </a:t>
            </a:r>
            <a:r>
              <a:rPr lang="en-US" sz="2200" dirty="0">
                <a:latin typeface="Footlight MT Light" panose="0204060206030A020304" pitchFamily="18" charset="0"/>
              </a:rPr>
              <a:t>73.3 cm x 92.4 cm, </a:t>
            </a:r>
            <a:r>
              <a:rPr lang="nl-NL" sz="2200" dirty="0">
                <a:latin typeface="Footlight MT Light" panose="0204060206030A020304" pitchFamily="18" charset="0"/>
              </a:rPr>
              <a:t>Van Gogh M</a:t>
            </a:r>
            <a:r>
              <a:rPr lang="nl-NL" sz="2000" dirty="0">
                <a:latin typeface="Footlight MT Light" panose="0204060206030A020304" pitchFamily="18" charset="0"/>
              </a:rPr>
              <a:t>useum, </a:t>
            </a:r>
            <a:r>
              <a:rPr lang="en-GB" sz="2000" dirty="0">
                <a:latin typeface="Footlight MT Light" panose="0204060206030A020304" pitchFamily="18" charset="0"/>
              </a:rPr>
              <a:t>Amsterdam</a:t>
            </a:r>
            <a:br>
              <a:rPr lang="en-GB" sz="2000" dirty="0">
                <a:latin typeface="Footlight MT Light" panose="0204060206030A020304" pitchFamily="18" charset="0"/>
              </a:rPr>
            </a:br>
            <a:endParaRPr lang="en-GB" sz="2000" dirty="0">
              <a:latin typeface="Footlight MT Light" panose="0204060206030A020304" pitchFamily="18" charset="0"/>
            </a:endParaRPr>
          </a:p>
        </p:txBody>
      </p:sp>
      <p:pic>
        <p:nvPicPr>
          <p:cNvPr id="3074" name="Picture 2" descr="http://1.1.1.2/bmi/upload.wikimedia.org/wikipedia/commons/thumb/b/b4/Vincent_Willem_van_Gogh_128.jpg/640px-Vincent_Willem_van_Gogh_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8" y="142953"/>
            <a:ext cx="5279309" cy="659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1.1.1.2/bmi/upload.wikimedia.org/wikipedia/commons/thumb/6/68/Vincent_van_Gogh_-_Almond_blossom_-_Google_Art_Project.jpg/800px-Vincent_van_Gogh_-_Almond_blossom_-_Google_Art_Projec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277" y="1543015"/>
            <a:ext cx="6581105" cy="519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3730495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The Yellow House</a:t>
            </a:r>
            <a:r>
              <a:rPr lang="en-GB" sz="2000" dirty="0">
                <a:latin typeface="Footlight MT Light" panose="0204060206030A020304" pitchFamily="18" charset="0"/>
              </a:rPr>
              <a:t>, 1888, oil on canvas, </a:t>
            </a:r>
            <a:r>
              <a:rPr lang="en-US" sz="2200" dirty="0">
                <a:latin typeface="Footlight MT Light" panose="0204060206030A020304" pitchFamily="18" charset="0"/>
              </a:rPr>
              <a:t>72 cm x 91.5 cm, </a:t>
            </a:r>
            <a:r>
              <a:rPr lang="en-GB" sz="2000" dirty="0">
                <a:latin typeface="Footlight MT Light" panose="0204060206030A020304" pitchFamily="18" charset="0"/>
              </a:rPr>
              <a:t>Van Gogh Museum, Amsterdam</a:t>
            </a:r>
          </a:p>
        </p:txBody>
      </p:sp>
      <p:pic>
        <p:nvPicPr>
          <p:cNvPr id="9220" name="Picture 4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495" y="146810"/>
            <a:ext cx="8320866" cy="656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53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52" y="365125"/>
            <a:ext cx="354169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nl-NL" sz="2000" b="1" dirty="0">
                <a:latin typeface="Footlight MT Light" panose="0204060206030A020304" pitchFamily="18" charset="0"/>
              </a:rPr>
            </a:br>
            <a:br>
              <a:rPr lang="nl-NL" sz="2000" b="1" dirty="0">
                <a:latin typeface="Footlight MT Light" panose="0204060206030A020304" pitchFamily="18" charset="0"/>
              </a:rPr>
            </a:br>
            <a:br>
              <a:rPr lang="nl-NL" sz="2000" b="1" dirty="0">
                <a:latin typeface="Footlight MT Light" panose="0204060206030A020304" pitchFamily="18" charset="0"/>
              </a:rPr>
            </a:br>
            <a:r>
              <a:rPr lang="nl-NL" sz="2200" b="1" dirty="0">
                <a:latin typeface="Footlight MT Light" panose="0204060206030A020304" pitchFamily="18" charset="0"/>
              </a:rPr>
              <a:t>Bedroom in Arles</a:t>
            </a:r>
            <a:r>
              <a:rPr lang="nl-NL" sz="2200" dirty="0">
                <a:latin typeface="Footlight MT Light" panose="0204060206030A020304" pitchFamily="18" charset="0"/>
              </a:rPr>
              <a:t>, 1888, oil on canvas, </a:t>
            </a:r>
            <a:r>
              <a:rPr lang="en-US" sz="2200" dirty="0">
                <a:latin typeface="Footlight MT Light" panose="0204060206030A020304" pitchFamily="18" charset="0"/>
              </a:rPr>
              <a:t>72.4 cm x 91.3 cm, </a:t>
            </a:r>
            <a:r>
              <a:rPr lang="nl-NL" sz="2200" dirty="0">
                <a:latin typeface="Footlight MT Light" panose="0204060206030A020304" pitchFamily="18" charset="0"/>
              </a:rPr>
              <a:t>Van Gogh Museum, </a:t>
            </a:r>
            <a:r>
              <a:rPr lang="en-GB" sz="2200" dirty="0">
                <a:latin typeface="Footlight MT Light" panose="0204060206030A020304" pitchFamily="18" charset="0"/>
              </a:rPr>
              <a:t>Amsterdam</a:t>
            </a:r>
          </a:p>
        </p:txBody>
      </p:sp>
      <p:pic>
        <p:nvPicPr>
          <p:cNvPr id="2050" name="Picture 2" descr="http://1.1.1.3/bmi/upload.wikimedia.org/wikipedia/commons/a/ac/VanGogh_Bedroom_Arle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902" y="180304"/>
            <a:ext cx="8297600" cy="64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92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10" y="365125"/>
            <a:ext cx="3451538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Irises</a:t>
            </a:r>
            <a:r>
              <a:rPr lang="en-GB" sz="2000" dirty="0">
                <a:latin typeface="Footlight MT Light" panose="0204060206030A020304" pitchFamily="18" charset="0"/>
              </a:rPr>
              <a:t>, 1889, oil on canvas,</a:t>
            </a:r>
            <a:r>
              <a:rPr lang="en-US" dirty="0"/>
              <a:t> </a:t>
            </a:r>
            <a:r>
              <a:rPr lang="en-US" sz="2200" dirty="0">
                <a:latin typeface="Footlight MT Light" panose="0204060206030A020304" pitchFamily="18" charset="0"/>
              </a:rPr>
              <a:t>74.3 × 94.3 cm,</a:t>
            </a:r>
            <a:r>
              <a:rPr lang="en-GB" sz="2200" dirty="0">
                <a:latin typeface="Footlight MT Light" panose="0204060206030A020304" pitchFamily="18" charset="0"/>
              </a:rPr>
              <a:t> </a:t>
            </a:r>
            <a:r>
              <a:rPr lang="en-GB" sz="2000" dirty="0">
                <a:latin typeface="Footlight MT Light" panose="0204060206030A020304" pitchFamily="18" charset="0"/>
              </a:rPr>
              <a:t>Getty Museum, Los Angeles</a:t>
            </a:r>
          </a:p>
        </p:txBody>
      </p:sp>
      <p:pic>
        <p:nvPicPr>
          <p:cNvPr id="83970" name="Picture 4" descr="000947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3961" y="92925"/>
            <a:ext cx="8402130" cy="6629847"/>
          </a:xfrm>
          <a:noFill/>
        </p:spPr>
      </p:pic>
    </p:spTree>
    <p:extLst>
      <p:ext uri="{BB962C8B-B14F-4D97-AF65-F5344CB8AC3E}">
        <p14:creationId xmlns:p14="http://schemas.microsoft.com/office/powerpoint/2010/main" val="3898742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3522" y="365125"/>
            <a:ext cx="6581104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Portrait of Dr. Gachet</a:t>
            </a:r>
            <a:r>
              <a:rPr lang="en-GB" sz="2000" dirty="0">
                <a:latin typeface="Footlight MT Light" panose="0204060206030A020304" pitchFamily="18" charset="0"/>
              </a:rPr>
              <a:t>, 1890 (oil on canvas, </a:t>
            </a:r>
            <a:r>
              <a:rPr lang="en-US" sz="2200" dirty="0">
                <a:latin typeface="Footlight MT Light" panose="0204060206030A020304" pitchFamily="18" charset="0"/>
              </a:rPr>
              <a:t>67 cm × 56 cm) </a:t>
            </a:r>
            <a:r>
              <a:rPr lang="en-GB" sz="2200" dirty="0">
                <a:latin typeface="Footlight MT Light" panose="0204060206030A020304" pitchFamily="18" charset="0"/>
              </a:rPr>
              <a:t>was sold for US$ 82.5 million in 1990 to a private collector</a:t>
            </a:r>
          </a:p>
        </p:txBody>
      </p:sp>
      <p:pic>
        <p:nvPicPr>
          <p:cNvPr id="4098" name="Picture 2" descr="http://1.1.1.4/bmi/upload.wikimedia.org/wikipedia/commons/thumb/1/1e/Portrait_of_Dr._Gachet.jpg/640px-Portrait_of_Dr._Gach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97" y="174766"/>
            <a:ext cx="5330824" cy="65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016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8218" y="628893"/>
            <a:ext cx="4018208" cy="1325563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View of Arles with Irises</a:t>
            </a:r>
            <a:r>
              <a:rPr lang="en-GB" sz="2000" dirty="0">
                <a:latin typeface="Footlight MT Light" panose="0204060206030A020304" pitchFamily="18" charset="0"/>
              </a:rPr>
              <a:t>, 1888, oil on canvas, </a:t>
            </a:r>
            <a:r>
              <a:rPr lang="en-US" sz="2000" dirty="0">
                <a:latin typeface="Footlight MT Light" panose="0204060206030A020304" pitchFamily="18" charset="0"/>
              </a:rPr>
              <a:t>54 cm x 65 cm, </a:t>
            </a:r>
            <a:r>
              <a:rPr lang="en-GB" sz="2000" dirty="0">
                <a:latin typeface="Footlight MT Light" panose="0204060206030A020304" pitchFamily="18" charset="0"/>
              </a:rPr>
              <a:t>Van Gogh Museum, Amsterdam</a:t>
            </a:r>
            <a:br>
              <a:rPr lang="en-GB" sz="2000" dirty="0">
                <a:latin typeface="Footlight MT Light" panose="0204060206030A020304" pitchFamily="18" charset="0"/>
              </a:rPr>
            </a:br>
            <a:br>
              <a:rPr lang="en-GB" sz="2000" dirty="0">
                <a:latin typeface="Footlight MT Light" panose="0204060206030A020304" pitchFamily="18" charset="0"/>
              </a:rPr>
            </a:br>
            <a:endParaRPr lang="en-GB" sz="2000" dirty="0">
              <a:latin typeface="Footlight MT Light" panose="0204060206030A020304" pitchFamily="18" charset="0"/>
            </a:endParaRPr>
          </a:p>
        </p:txBody>
      </p:sp>
      <p:pic>
        <p:nvPicPr>
          <p:cNvPr id="8194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0740"/>
            <a:ext cx="7778839" cy="656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2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793" y="365125"/>
            <a:ext cx="118604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200" b="1" dirty="0">
                <a:latin typeface="Footlight MT Light" panose="0204060206030A020304" pitchFamily="18" charset="0"/>
              </a:rPr>
              <a:t>Wheatfield Under Thunderclouds</a:t>
            </a:r>
            <a:r>
              <a:rPr lang="en-GB" sz="2200" dirty="0">
                <a:latin typeface="Footlight MT Light" panose="0204060206030A020304" pitchFamily="18" charset="0"/>
              </a:rPr>
              <a:t>, July 1890, oil on canvas, </a:t>
            </a:r>
            <a:r>
              <a:rPr lang="en-US" sz="2200" dirty="0">
                <a:latin typeface="Footlight MT Light" panose="0204060206030A020304" pitchFamily="18" charset="0"/>
              </a:rPr>
              <a:t>50.4 cm x 101.3 cm </a:t>
            </a:r>
            <a:r>
              <a:rPr lang="en-GB" sz="2200" dirty="0">
                <a:latin typeface="Footlight MT Light" panose="0204060206030A020304" pitchFamily="18" charset="0"/>
              </a:rPr>
              <a:t>Van Gogh Museum, Amsterdam</a:t>
            </a:r>
            <a:br>
              <a:rPr lang="en-GB" sz="2200" dirty="0">
                <a:latin typeface="Footlight MT Light" panose="0204060206030A020304" pitchFamily="18" charset="0"/>
              </a:rPr>
            </a:br>
            <a:br>
              <a:rPr lang="en-GB" sz="2200" dirty="0">
                <a:latin typeface="Footlight MT Light" panose="0204060206030A020304" pitchFamily="18" charset="0"/>
              </a:rPr>
            </a:br>
            <a:br>
              <a:rPr lang="en-GB" sz="2000" dirty="0">
                <a:latin typeface="Footlight MT Light" panose="0204060206030A020304" pitchFamily="18" charset="0"/>
              </a:rPr>
            </a:br>
            <a:br>
              <a:rPr lang="en-GB" sz="1600" dirty="0"/>
            </a:br>
            <a:br>
              <a:rPr lang="en-GB" sz="1600" dirty="0"/>
            </a:br>
            <a:endParaRPr lang="en-GB" sz="1600" dirty="0"/>
          </a:p>
        </p:txBody>
      </p:sp>
      <p:pic>
        <p:nvPicPr>
          <p:cNvPr id="5122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93" y="907903"/>
            <a:ext cx="11860414" cy="585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51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32" y="365125"/>
            <a:ext cx="354169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200" b="1" dirty="0">
                <a:latin typeface="Footlight MT Light" panose="0204060206030A020304" pitchFamily="18" charset="0"/>
              </a:rPr>
              <a:t>Wheat Field with Cypresses</a:t>
            </a:r>
            <a:r>
              <a:rPr lang="en-GB" sz="2200" dirty="0">
                <a:latin typeface="Footlight MT Light" panose="0204060206030A020304" pitchFamily="18" charset="0"/>
              </a:rPr>
              <a:t>, 1889, oil on canvas, </a:t>
            </a:r>
            <a:r>
              <a:rPr lang="en-US" sz="2200" dirty="0">
                <a:latin typeface="Footlight MT Light" panose="0204060206030A020304" pitchFamily="18" charset="0"/>
              </a:rPr>
              <a:t>72.1 × 90.9 cm, </a:t>
            </a:r>
            <a:r>
              <a:rPr lang="en-GB" sz="2200" dirty="0">
                <a:latin typeface="Footlight MT Light" panose="0204060206030A020304" pitchFamily="18" charset="0"/>
              </a:rPr>
              <a:t>National Gallery, London</a:t>
            </a:r>
            <a:br>
              <a:rPr lang="en-GB" sz="2000" dirty="0">
                <a:latin typeface="Footlight MT Light" panose="0204060206030A020304" pitchFamily="18" charset="0"/>
              </a:rPr>
            </a:br>
            <a:endParaRPr lang="en-GB" sz="2000" dirty="0">
              <a:latin typeface="Footlight MT Light" panose="0204060206030A020304" pitchFamily="18" charset="0"/>
            </a:endParaRPr>
          </a:p>
        </p:txBody>
      </p:sp>
      <p:pic>
        <p:nvPicPr>
          <p:cNvPr id="80898" name="Picture 4" descr="hb_199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7752" y="142274"/>
            <a:ext cx="8328338" cy="6599815"/>
          </a:xfrm>
          <a:noFill/>
        </p:spPr>
      </p:pic>
      <p:pic>
        <p:nvPicPr>
          <p:cNvPr id="4" name="Picture 26" descr="hb_19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2" y="3125296"/>
            <a:ext cx="3960812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0" descr="hb_19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79" y="1627815"/>
            <a:ext cx="2592387" cy="2730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723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52897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r>
              <a:rPr lang="en-GB" sz="2200" b="1" dirty="0">
                <a:latin typeface="Footlight MT Light" panose="0204060206030A020304" pitchFamily="18" charset="0"/>
              </a:rPr>
              <a:t>Cypresses</a:t>
            </a:r>
            <a:r>
              <a:rPr lang="en-GB" sz="2200" dirty="0">
                <a:latin typeface="Footlight MT Light" panose="0204060206030A020304" pitchFamily="18" charset="0"/>
              </a:rPr>
              <a:t>, 1889, oil on canvas, </a:t>
            </a:r>
            <a:r>
              <a:rPr lang="en-US" sz="2200" dirty="0">
                <a:latin typeface="Footlight MT Light" panose="0204060206030A020304" pitchFamily="18" charset="0"/>
              </a:rPr>
              <a:t>93.4 x 74 cm, the MET, NY </a:t>
            </a:r>
            <a:br>
              <a:rPr lang="en-GB" sz="2200" b="1" dirty="0">
                <a:latin typeface="Footlight MT Light" panose="0204060206030A020304" pitchFamily="18" charset="0"/>
              </a:rPr>
            </a:br>
            <a:br>
              <a:rPr lang="en-GB" sz="2200" b="1" dirty="0">
                <a:latin typeface="Footlight MT Light" panose="0204060206030A020304" pitchFamily="18" charset="0"/>
              </a:rPr>
            </a:br>
            <a:r>
              <a:rPr lang="en-GB" sz="2200" b="1" dirty="0">
                <a:latin typeface="Footlight MT Light" panose="0204060206030A020304" pitchFamily="18" charset="0"/>
              </a:rPr>
              <a:t>Road with Cypress and Star</a:t>
            </a:r>
            <a:r>
              <a:rPr lang="en-GB" sz="2200" dirty="0">
                <a:latin typeface="Footlight MT Light" panose="0204060206030A020304" pitchFamily="18" charset="0"/>
              </a:rPr>
              <a:t>, May 1890,oil on canvas, </a:t>
            </a:r>
            <a:br>
              <a:rPr lang="en-GB" sz="2200" dirty="0">
                <a:latin typeface="Footlight MT Light" panose="0204060206030A020304" pitchFamily="18" charset="0"/>
              </a:rPr>
            </a:br>
            <a:r>
              <a:rPr lang="en-US" sz="2200" dirty="0">
                <a:latin typeface="Footlight MT Light" panose="0204060206030A020304" pitchFamily="18" charset="0"/>
              </a:rPr>
              <a:t>92.0x73.0 cm, </a:t>
            </a:r>
            <a:r>
              <a:rPr lang="en-GB" sz="2200" dirty="0" err="1">
                <a:latin typeface="Footlight MT Light" panose="0204060206030A020304" pitchFamily="18" charset="0"/>
              </a:rPr>
              <a:t>Kröller</a:t>
            </a:r>
            <a:r>
              <a:rPr lang="en-GB" sz="2200" dirty="0">
                <a:latin typeface="Footlight MT Light" panose="0204060206030A020304" pitchFamily="18" charset="0"/>
              </a:rPr>
              <a:t>-Müller Museum</a:t>
            </a:r>
            <a:br>
              <a:rPr lang="en-GB" sz="1800" dirty="0"/>
            </a:br>
            <a:endParaRPr lang="en-GB" sz="1800" dirty="0"/>
          </a:p>
        </p:txBody>
      </p:sp>
      <p:pic>
        <p:nvPicPr>
          <p:cNvPr id="7172" name="Picture 4" descr="http://1.1.1.5/bmi/upload.wikimedia.org/wikipedia/commons/thumb/1/11/Vincent_Van_Gogh_0016.jpg/640px-Vincent_Van_Gogh_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979" y="62029"/>
            <a:ext cx="5283943" cy="671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le:Vincent van Gogh - Road with Cypress and Star.JPG">
            <a:extLst>
              <a:ext uri="{FF2B5EF4-FFF2-40B4-BE49-F238E27FC236}">
                <a16:creationId xmlns:a16="http://schemas.microsoft.com/office/drawing/2014/main" id="{00039BBB-5E11-4DE7-9B6B-262153B88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658" y="62029"/>
            <a:ext cx="5146066" cy="671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96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8540" y="365125"/>
            <a:ext cx="3644722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The Starry Night, </a:t>
            </a:r>
            <a:r>
              <a:rPr lang="en-GB" sz="2000" dirty="0">
                <a:latin typeface="Footlight MT Light" panose="0204060206030A020304" pitchFamily="18" charset="0"/>
              </a:rPr>
              <a:t>June 1889, oil on canvas, </a:t>
            </a:r>
            <a:r>
              <a:rPr lang="en-US" sz="2200" dirty="0">
                <a:latin typeface="Footlight MT Light" panose="0204060206030A020304" pitchFamily="18" charset="0"/>
              </a:rPr>
              <a:t>73.7 x 92.1 cm, </a:t>
            </a:r>
            <a:r>
              <a:rPr lang="en-GB" sz="2000" dirty="0">
                <a:latin typeface="Footlight MT Light" panose="0204060206030A020304" pitchFamily="18" charset="0"/>
              </a:rPr>
              <a:t>MOMA, New York</a:t>
            </a:r>
          </a:p>
        </p:txBody>
      </p:sp>
      <p:pic>
        <p:nvPicPr>
          <p:cNvPr id="2050" name="Picture 2" descr="File:VanGogh-starry night.jpg">
            <a:extLst>
              <a:ext uri="{FF2B5EF4-FFF2-40B4-BE49-F238E27FC236}">
                <a16:creationId xmlns:a16="http://schemas.microsoft.com/office/drawing/2014/main" id="{852F10D0-DDFE-4A4D-95CB-D802B3889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8" y="128588"/>
            <a:ext cx="8293738" cy="66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358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225478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br>
              <a:rPr lang="en-GB" sz="2000" b="1" dirty="0">
                <a:latin typeface="Footlight MT Light" panose="0204060206030A020304" pitchFamily="18" charset="0"/>
              </a:rPr>
            </a:br>
            <a:r>
              <a:rPr lang="en-GB" sz="2200" b="1" dirty="0">
                <a:latin typeface="Footlight MT Light" panose="0204060206030A020304" pitchFamily="18" charset="0"/>
              </a:rPr>
              <a:t>Starry Night Over the Rhone</a:t>
            </a:r>
            <a:r>
              <a:rPr lang="en-GB" sz="2200" dirty="0">
                <a:latin typeface="Footlight MT Light" panose="0204060206030A020304" pitchFamily="18" charset="0"/>
              </a:rPr>
              <a:t>, 1888, oil on canvas, </a:t>
            </a:r>
            <a:r>
              <a:rPr lang="en-US" sz="2200" dirty="0">
                <a:latin typeface="Footlight MT Light" panose="0204060206030A020304" pitchFamily="18" charset="0"/>
              </a:rPr>
              <a:t>73,0x92,0 cm, </a:t>
            </a:r>
            <a:r>
              <a:rPr lang="en-GB" sz="2200" dirty="0" err="1">
                <a:latin typeface="Footlight MT Light" panose="0204060206030A020304" pitchFamily="18" charset="0"/>
              </a:rPr>
              <a:t>Musée</a:t>
            </a:r>
            <a:r>
              <a:rPr lang="en-GB" sz="2200" dirty="0">
                <a:latin typeface="Footlight MT Light" panose="0204060206030A020304" pitchFamily="18" charset="0"/>
              </a:rPr>
              <a:t> d'Orsay, Paris</a:t>
            </a:r>
          </a:p>
        </p:txBody>
      </p:sp>
      <p:pic>
        <p:nvPicPr>
          <p:cNvPr id="6146" name="Picture 2" descr="http://1.1.1.1/bmi/upload.wikimedia.org/wikipedia/commons/thumb/9/94/Starry_Night_Over_the_Rhone.jpg/1024px-Starry_Night_Over_the_Rh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780" y="174439"/>
            <a:ext cx="9774088" cy="650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37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067" y="365125"/>
            <a:ext cx="6387921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Footlight MT Light" panose="0204060206030A020304" pitchFamily="18" charset="0"/>
              </a:rPr>
              <a:t>The Café Terrace on the Place du Forum, Arles, at Night</a:t>
            </a:r>
            <a:r>
              <a:rPr lang="en-GB" sz="2000" dirty="0">
                <a:latin typeface="Footlight MT Light" panose="0204060206030A020304" pitchFamily="18" charset="0"/>
              </a:rPr>
              <a:t>, September 1888, oil on canvas, </a:t>
            </a:r>
            <a:r>
              <a:rPr lang="en-US" sz="2200" dirty="0">
                <a:latin typeface="Footlight MT Light" panose="0204060206030A020304" pitchFamily="18" charset="0"/>
              </a:rPr>
              <a:t>81.0 x 65.5 cm, </a:t>
            </a:r>
            <a:r>
              <a:rPr lang="en-GB" sz="2200" dirty="0" err="1">
                <a:latin typeface="Footlight MT Light" panose="0204060206030A020304" pitchFamily="18" charset="0"/>
              </a:rPr>
              <a:t>Kröller</a:t>
            </a:r>
            <a:r>
              <a:rPr lang="en-GB" sz="2200" dirty="0">
                <a:latin typeface="Footlight MT Light" panose="0204060206030A020304" pitchFamily="18" charset="0"/>
              </a:rPr>
              <a:t>-Müller Museum,</a:t>
            </a:r>
            <a:r>
              <a:rPr lang="en-GB" sz="2000" dirty="0">
                <a:latin typeface="Footlight MT Light" panose="0204060206030A020304" pitchFamily="18" charset="0"/>
              </a:rPr>
              <a:t>Otterlo, The Netherlands</a:t>
            </a:r>
          </a:p>
        </p:txBody>
      </p:sp>
      <p:pic>
        <p:nvPicPr>
          <p:cNvPr id="91138" name="Picture 4" descr="image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31" y="110612"/>
            <a:ext cx="5396248" cy="6641921"/>
          </a:xfrm>
          <a:noFill/>
        </p:spPr>
      </p:pic>
    </p:spTree>
    <p:extLst>
      <p:ext uri="{BB962C8B-B14F-4D97-AF65-F5344CB8AC3E}">
        <p14:creationId xmlns:p14="http://schemas.microsoft.com/office/powerpoint/2010/main" val="3140479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030E5-D861-4D7D-8CFD-D7B3390E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365125"/>
            <a:ext cx="11858625" cy="1325563"/>
          </a:xfrm>
        </p:spPr>
        <p:txBody>
          <a:bodyPr>
            <a:normAutofit fontScale="90000"/>
          </a:bodyPr>
          <a:lstStyle/>
          <a:p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Copyrights for “Van Gogh” PP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 with Straw Hat, Paris, Winter 1887/88, oil on canvas, 40.6 x 31.8 cm, Metropolitan Museum of Art, NY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https://www.metmuseum.org/art/collection/search/436532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Slide and 3rd Slides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Potato Eaters, 1885, oil on canvas, 82 cm x 114 cm,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https://commons.wikimedia.org/wiki/File:Vincent_van_Gogh_-_The_potato_eaters_-_Google_Art_Project_(5776925).jpg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3rd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Pair of Shoes, 1887, oil on canvas, 73 × 45.1 cm, the Baltimore Museum of Art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Pair of Shoes, 1888, oil on canvas, 44 x 53 cm, the MET, NY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https://commons.wikimedia.org/wiki/File:Vincent_van_Gogh_-_A_Pair_of_Boots,_1887_(Baltimore_Museum_of_Art).jpg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https://www.metmuseum.org/art/collection/search/436533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Life: Vase with Twelve Sunflowers, August 1888, oil on canvas, 91.0 x 72.0 cm, Neue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Pinakothek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Munich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Almond Blossoms , 1890, oil on canvas, 73.3 cm x 92.4 cm,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https://commons.wikimedia.org/wiki/File:Van_Gogh_Sunflowers_Neue_Pinakothek_8672.jpg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https://commons.wikimedia.org/wiki/File:Van_Gogh_Almond_blossom.jpg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Yellow House, 1888, oil on canvas, 72 cm x 91.5 cm,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https://commons.wikimedia.org/wiki/Category:The_Yellow_House_(Van_Gogh_painting)#/media/File:Vincent_van_Gogh_-_The_yellow_house_(%60The_street%27)_-_Google_Art_Project.jpg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Bedroom in Arles, 1888, oil on canvas, 72.4 cm x 91.3 cm,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https://commons.wikimedia.org/wiki/File:VanGogh_Bedroom_Arles.jpg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Irises, 1889, oil on canvas, 74.3 × 94.3 cm, Getty Museum, Los Angeles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https://commons.wikimedia.org/wiki/Category:Irises_by_Vincent_van_Gogh_(Saint-R%C3%A9my,_1889)#/media/File:Irises-Vincent_van_Gogh.jpg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Dr.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Gachet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1890 (oil on canvas, 67 cm × 56 cm) was sold for US$ 82.5 million in 1990 to a private collector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https://commons.wikimedia.org/wiki/File:Portrait_of_Dr._Gachet.jpg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2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544E-9F88-47D9-80DA-51618D77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" y="298450"/>
            <a:ext cx="11915775" cy="1325563"/>
          </a:xfrm>
        </p:spPr>
        <p:txBody>
          <a:bodyPr>
            <a:normAutofit fontScale="90000"/>
          </a:bodyPr>
          <a:lstStyle/>
          <a:p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of Arles with Irises, 1888, oil on canvas, 54 cm x 65 cm,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https://commons.wikimedia.org/wiki/File:VanGogh-View_of_Arles_with_Irises.jpg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Wheatfield Under Thunderclouds, July 1890, oil on canvas, 50.4 cm x 101.3 cm Van Gogh Museum, Amsterdam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https://commons.wikimedia.org/wiki/File:Vincent_van_Gogh_-_Wheatfield_under_thunderclouds_-_Google_Art_Project.jpg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Wheat Field with Cypresses, 1889, oil on canvas, 72.1 × 90.9 cm, National Gallery, London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https://commons.wikimedia.org/wiki/File:Vincent_van_Gogh_-_Wheat_Field_with_Cypresses_-_Google_Art_Project.jpg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Cypresses, 1889, oil on canvas, 93.4 x 74 cm, the MET, NY 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 with Cypress and Star, May 1890,oil on canvas, 92.0x73.0 cm,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Kröller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-Müller Museum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https://commons.wikimedia.org/wiki/File:Vincent_van_Gogh_Cypresses.jpg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https://commons.wikimedia.org/wiki/File:Vincent_van_Gogh_-_Road_with_Cypress_and_Star.JPG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Starry Night, June 1889, oil on canvas, 73.7 x 92.1 cm, MOMA, New York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https://commons.wikimedia.org/wiki/File:VanGogh-starry_night.jpg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Starry Night Over the Rhone, 1888, oil on canvas, 73,0x92,0 cm,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d'Orsay, Paris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https://commons.wikimedia.org/wiki/File:Starry_Night_Over_the_Rhone.jpg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15th Slide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Café Terrace on the Place du Forum, Arles, at Night, September 1888, oil on canvas, 81.0 x 65.5 cm,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Kröller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-Müller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Museum,Otterlo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Netherlands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https://commons.wikimedia.org/wiki/Category:Cafe_Terrace_at_Night_(F467)#/media/File:Gogh4.jpg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63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124</Words>
  <Application>Microsoft Office PowerPoint</Application>
  <PresentationFormat>Widescreen</PresentationFormat>
  <Paragraphs>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Chiller</vt:lpstr>
      <vt:lpstr>Footlight MT Light</vt:lpstr>
      <vt:lpstr>Times New Roman</vt:lpstr>
      <vt:lpstr>Office Theme</vt:lpstr>
      <vt:lpstr>PowerPoint Presentation</vt:lpstr>
      <vt:lpstr>Slide 1:Vincent Willem van Gogh, 1853-1890 Self-Portrait with Straw Hat, Paris, Winter 1887/88, oil on canvas, 40.6 x 31.8 cm, Metropolitan Museum of Art, NY</vt:lpstr>
      <vt:lpstr>  Slide 2: The Potato Eaters, 1885, oil on canvas, 82 cm x 114 cm, Van Gogh Museum, Amsterdam </vt:lpstr>
      <vt:lpstr>   Slide 3: A Pair of Shoes, 1887, oil on canvas, 73 × 45.1 cm, the Baltimore Museum of Art A Pair of Shoes, 1888, oil on canvas, 44 x 53 cm, the MET, NY</vt:lpstr>
      <vt:lpstr>Still Life: Vase with Twelve Sunflowers, August 1888, oil on canvas, 91.0 x 72.0 cm, Neue Pinakothek,  Munich Almond Blossoms , 1890, oil on canvas, 73.3 cm x 92.4 cm, Van Gogh Museum, Amsterdam </vt:lpstr>
      <vt:lpstr>The Yellow House, 1888, oil on canvas, 72 cm x 91.5 cm, Van Gogh Museum, Amsterdam</vt:lpstr>
      <vt:lpstr>   Bedroom in Arles, 1888, oil on canvas, 72.4 cm x 91.3 cm, Van Gogh Museum, Amsterdam</vt:lpstr>
      <vt:lpstr>Irises, 1889, oil on canvas, 74.3 × 94.3 cm, Getty Museum, Los Angeles</vt:lpstr>
      <vt:lpstr>Portrait of Dr. Gachet, 1890 (oil on canvas, 67 cm × 56 cm) was sold for US$ 82.5 million in 1990 to a private collector</vt:lpstr>
      <vt:lpstr>View of Arles with Irises, 1888, oil on canvas, 54 cm x 65 cm, Van Gogh Museum, Amsterdam  </vt:lpstr>
      <vt:lpstr>Wheatfield Under Thunderclouds, July 1890, oil on canvas, 50.4 cm x 101.3 cm Van Gogh Museum, Amsterdam     </vt:lpstr>
      <vt:lpstr>Wheat Field with Cypresses, 1889, oil on canvas, 72.1 × 90.9 cm, National Gallery, London </vt:lpstr>
      <vt:lpstr>                  Cypresses, 1889, oil on canvas, 93.4 x 74 cm, the MET, NY   Road with Cypress and Star, May 1890,oil on canvas,  92.0x73.0 cm, Kröller-Müller Museum </vt:lpstr>
      <vt:lpstr>The Starry Night, June 1889, oil on canvas, 73.7 x 92.1 cm, MOMA, New York</vt:lpstr>
      <vt:lpstr>    Starry Night Over the Rhone, 1888, oil on canvas, 73,0x92,0 cm, Musée d'Orsay, Paris</vt:lpstr>
      <vt:lpstr>The Café Terrace on the Place du Forum, Arles, at Night, September 1888, oil on canvas, 81.0 x 65.5 cm, Kröller-Müller Museum,Otterlo, The Netherlands</vt:lpstr>
      <vt:lpstr>                                        Copyrights for “Van Gogh” PP  1st Slide Self-Portrait with Straw Hat, Paris, Winter 1887/88, oil on canvas, 40.6 x 31.8 cm, Metropolitan Museum of Art, NY https://www.metmuseum.org/art/collection/search/436532 Public Domain  2nd Slide and 3rd Slides The Potato Eaters, 1885, oil on canvas, 82 cm x 114 cm, Van Gogh Museum, Amsterdam https://commons.wikimedia.org/wiki/File:Vincent_van_Gogh_-_The_potato_eaters_-_Google_Art_Project_(5776925).jpg Public Domain  3rd Slide A Pair of Shoes, 1887, oil on canvas, 73 × 45.1 cm, the Baltimore Museum of Art A Pair of Shoes, 1888, oil on canvas, 44 x 53 cm, the MET, NY https://commons.wikimedia.org/wiki/File:Vincent_van_Gogh_-_A_Pair_of_Boots,_1887_(Baltimore_Museum_of_Art).jpg https://www.metmuseum.org/art/collection/search/436533 Public Domain  4th Slide Still Life: Vase with Twelve Sunflowers, August 1888, oil on canvas, 91.0 x 72.0 cm, Neue Pinakothek,  Munich Almond Blossoms , 1890, oil on canvas, 73.3 cm x 92.4 cm, Van Gogh Museum, Amsterdam https://commons.wikimedia.org/wiki/File:Van_Gogh_Sunflowers_Neue_Pinakothek_8672.jpg https://commons.wikimedia.org/wiki/File:Van_Gogh_Almond_blossom.jpg Public Domain  5th Slide The Yellow House, 1888, oil on canvas, 72 cm x 91.5 cm, Van Gogh Museum, Amsterdam https://commons.wikimedia.org/wiki/Category:The_Yellow_House_(Van_Gogh_painting)#/media/File:Vincent_van_Gogh_-_The_yellow_house_(%60The_street%27)_-_Google_Art_Project.jpg Public Domain  6th Slide Bedroom in Arles, 1888, oil on canvas, 72.4 cm x 91.3 cm, Van Gogh Museum, Amsterdam https://commons.wikimedia.org/wiki/File:VanGogh_Bedroom_Arles.jpg Public Domain  7th Slide Irises, 1889, oil on canvas, 74.3 × 94.3 cm, Getty Museum, Los Angeles https://commons.wikimedia.org/wiki/Category:Irises_by_Vincent_van_Gogh_(Saint-R%C3%A9my,_1889)#/media/File:Irises-Vincent_van_Gogh.jpg Public Domain  8th Slide Portrait of Dr. Gachet, 1890 (oil on canvas, 67 cm × 56 cm) was sold for US$ 82.5 million in 1990 to a private collector https://commons.wikimedia.org/wiki/File:Portrait_of_Dr._Gachet.jpg Public Domain  </vt:lpstr>
      <vt:lpstr>                                 9th Slide View of Arles with Irises, 1888, oil on canvas, 54 cm x 65 cm, Van Gogh Museum, Amsterdam https://commons.wikimedia.org/wiki/File:VanGogh-View_of_Arles_with_Irises.jpg Public Domain  10th Slide Wheatfield Under Thunderclouds, July 1890, oil on canvas, 50.4 cm x 101.3 cm Van Gogh Museum, Amsterdam https://commons.wikimedia.org/wiki/File:Vincent_van_Gogh_-_Wheatfield_under_thunderclouds_-_Google_Art_Project.jpg Public Domain  11th Slide Wheat Field with Cypresses, 1889, oil on canvas, 72.1 × 90.9 cm, National Gallery, London https://commons.wikimedia.org/wiki/File:Vincent_van_Gogh_-_Wheat_Field_with_Cypresses_-_Google_Art_Project.jpg Public Domain  12th Slide Cypresses, 1889, oil on canvas, 93.4 x 74 cm, the MET, NY  Road with Cypress and Star, May 1890,oil on canvas, 92.0x73.0 cm, Kröller-Müller Museum https://commons.wikimedia.org/wiki/File:Vincent_van_Gogh_Cypresses.jpg https://commons.wikimedia.org/wiki/File:Vincent_van_Gogh_-_Road_with_Cypress_and_Star.JPG Public Domain  13th Slide The Starry Night, June 1889, oil on canvas, 73.7 x 92.1 cm, MOMA, New York https://commons.wikimedia.org/wiki/File:VanGogh-starry_night.jpg Public Domain  14th Slide Starry Night Over the Rhone, 1888, oil on canvas, 73,0x92,0 cm, Musée d'Orsay, Paris https://commons.wikimedia.org/wiki/File:Starry_Night_Over_the_Rhone.jpg Public Domain  15th Slide The Café Terrace on the Place du Forum, Arles, at Night, September 1888, oil on canvas, 81.0 x 65.5 cm, Kröller-Müller Museum,Otterlo, The Netherlands https://commons.wikimedia.org/wiki/Category:Cafe_Terrace_at_Night_(F467)#/media/File:Gogh4.jpg Public Domain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6</cp:revision>
  <dcterms:created xsi:type="dcterms:W3CDTF">2018-11-21T05:22:36Z</dcterms:created>
  <dcterms:modified xsi:type="dcterms:W3CDTF">2019-04-28T09:06:03Z</dcterms:modified>
</cp:coreProperties>
</file>